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40"/>
  </p:notesMasterIdLst>
  <p:sldIdLst>
    <p:sldId id="256" r:id="rId5"/>
    <p:sldId id="280" r:id="rId6"/>
    <p:sldId id="281" r:id="rId7"/>
    <p:sldId id="257" r:id="rId8"/>
    <p:sldId id="259" r:id="rId9"/>
    <p:sldId id="258" r:id="rId10"/>
    <p:sldId id="260" r:id="rId11"/>
    <p:sldId id="294" r:id="rId12"/>
    <p:sldId id="292" r:id="rId13"/>
    <p:sldId id="262" r:id="rId14"/>
    <p:sldId id="269" r:id="rId15"/>
    <p:sldId id="275" r:id="rId16"/>
    <p:sldId id="276" r:id="rId17"/>
    <p:sldId id="277" r:id="rId18"/>
    <p:sldId id="278" r:id="rId19"/>
    <p:sldId id="296" r:id="rId20"/>
    <p:sldId id="279" r:id="rId21"/>
    <p:sldId id="264" r:id="rId22"/>
    <p:sldId id="265" r:id="rId23"/>
    <p:sldId id="266" r:id="rId24"/>
    <p:sldId id="267" r:id="rId25"/>
    <p:sldId id="268" r:id="rId26"/>
    <p:sldId id="291" r:id="rId27"/>
    <p:sldId id="282" r:id="rId28"/>
    <p:sldId id="283" r:id="rId29"/>
    <p:sldId id="284" r:id="rId30"/>
    <p:sldId id="287" r:id="rId31"/>
    <p:sldId id="288" r:id="rId32"/>
    <p:sldId id="289" r:id="rId33"/>
    <p:sldId id="286" r:id="rId34"/>
    <p:sldId id="263" r:id="rId35"/>
    <p:sldId id="290" r:id="rId36"/>
    <p:sldId id="293" r:id="rId37"/>
    <p:sldId id="261" r:id="rId38"/>
    <p:sldId id="29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08" autoAdjust="0"/>
  </p:normalViewPr>
  <p:slideViewPr>
    <p:cSldViewPr snapToGrid="0">
      <p:cViewPr>
        <p:scale>
          <a:sx n="71" d="100"/>
          <a:sy n="71" d="100"/>
        </p:scale>
        <p:origin x="1138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PHD\MY%20PHD%20WORK\proposal\Proposal%20Presentation\Yield%20Response%20over%20the%20years%20for%20fertilizer%20appl%20ICRISA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[Yield Response over the years for fertilizer appl ICRISAT.xlsx]Sheet2!PivotTable1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Sheet2!$B$3</c:f>
              <c:strCache>
                <c:ptCount val="1"/>
                <c:pt idx="0">
                  <c:v>Total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chemeClr val="tx1"/>
                </a:solidFill>
                <a:prstDash val="sysDot"/>
                <a:headEnd type="none"/>
                <a:tailEnd type="none"/>
              </a:ln>
              <a:effectLst/>
            </c:spPr>
            <c:trendlineType val="power"/>
            <c:dispRSqr val="0"/>
            <c:dispEq val="0"/>
          </c:trendline>
          <c:cat>
            <c:strRef>
              <c:f>Sheet2!$A$4:$A$54</c:f>
              <c:strCache>
                <c:ptCount val="50"/>
                <c:pt idx="0">
                  <c:v>1966</c:v>
                </c:pt>
                <c:pt idx="1">
                  <c:v>1967</c:v>
                </c:pt>
                <c:pt idx="2">
                  <c:v>1968</c:v>
                </c:pt>
                <c:pt idx="3">
                  <c:v>1969</c:v>
                </c:pt>
                <c:pt idx="4">
                  <c:v>1970</c:v>
                </c:pt>
                <c:pt idx="5">
                  <c:v>1971</c:v>
                </c:pt>
                <c:pt idx="6">
                  <c:v>1972</c:v>
                </c:pt>
                <c:pt idx="7">
                  <c:v>1973</c:v>
                </c:pt>
                <c:pt idx="8">
                  <c:v>1974</c:v>
                </c:pt>
                <c:pt idx="9">
                  <c:v>1975</c:v>
                </c:pt>
                <c:pt idx="10">
                  <c:v>1976</c:v>
                </c:pt>
                <c:pt idx="11">
                  <c:v>1977</c:v>
                </c:pt>
                <c:pt idx="12">
                  <c:v>1978</c:v>
                </c:pt>
                <c:pt idx="13">
                  <c:v>1979</c:v>
                </c:pt>
                <c:pt idx="14">
                  <c:v>1980</c:v>
                </c:pt>
                <c:pt idx="15">
                  <c:v>1981</c:v>
                </c:pt>
                <c:pt idx="16">
                  <c:v>1982</c:v>
                </c:pt>
                <c:pt idx="17">
                  <c:v>1983</c:v>
                </c:pt>
                <c:pt idx="18">
                  <c:v>1984</c:v>
                </c:pt>
                <c:pt idx="19">
                  <c:v>1985</c:v>
                </c:pt>
                <c:pt idx="20">
                  <c:v>1986</c:v>
                </c:pt>
                <c:pt idx="21">
                  <c:v>1987</c:v>
                </c:pt>
                <c:pt idx="22">
                  <c:v>1988</c:v>
                </c:pt>
                <c:pt idx="23">
                  <c:v>1989</c:v>
                </c:pt>
                <c:pt idx="24">
                  <c:v>1990</c:v>
                </c:pt>
                <c:pt idx="25">
                  <c:v>1991</c:v>
                </c:pt>
                <c:pt idx="26">
                  <c:v>1992</c:v>
                </c:pt>
                <c:pt idx="27">
                  <c:v>1993</c:v>
                </c:pt>
                <c:pt idx="28">
                  <c:v>1994</c:v>
                </c:pt>
                <c:pt idx="29">
                  <c:v>1997</c:v>
                </c:pt>
                <c:pt idx="30">
                  <c:v>1998</c:v>
                </c:pt>
                <c:pt idx="31">
                  <c:v>1999</c:v>
                </c:pt>
                <c:pt idx="32">
                  <c:v>2000</c:v>
                </c:pt>
                <c:pt idx="33">
                  <c:v>2001</c:v>
                </c:pt>
                <c:pt idx="34">
                  <c:v>2002</c:v>
                </c:pt>
                <c:pt idx="35">
                  <c:v>2003</c:v>
                </c:pt>
                <c:pt idx="36">
                  <c:v>2004</c:v>
                </c:pt>
                <c:pt idx="37">
                  <c:v>2005</c:v>
                </c:pt>
                <c:pt idx="38">
                  <c:v>2006</c:v>
                </c:pt>
                <c:pt idx="39">
                  <c:v>2007</c:v>
                </c:pt>
                <c:pt idx="40">
                  <c:v>2008</c:v>
                </c:pt>
                <c:pt idx="41">
                  <c:v>2009</c:v>
                </c:pt>
                <c:pt idx="42">
                  <c:v>2010</c:v>
                </c:pt>
                <c:pt idx="43">
                  <c:v>2011</c:v>
                </c:pt>
                <c:pt idx="44">
                  <c:v>2012</c:v>
                </c:pt>
                <c:pt idx="45">
                  <c:v>2013</c:v>
                </c:pt>
                <c:pt idx="46">
                  <c:v>2014</c:v>
                </c:pt>
                <c:pt idx="47">
                  <c:v>2015</c:v>
                </c:pt>
                <c:pt idx="48">
                  <c:v>2016</c:v>
                </c:pt>
                <c:pt idx="49">
                  <c:v>2017</c:v>
                </c:pt>
              </c:strCache>
            </c:strRef>
          </c:cat>
          <c:val>
            <c:numRef>
              <c:f>Sheet2!$B$4:$B$54</c:f>
              <c:numCache>
                <c:formatCode>General</c:formatCode>
                <c:ptCount val="50"/>
                <c:pt idx="0">
                  <c:v>91.66495441978239</c:v>
                </c:pt>
                <c:pt idx="1">
                  <c:v>69.331149149026345</c:v>
                </c:pt>
                <c:pt idx="2">
                  <c:v>47.091810626136294</c:v>
                </c:pt>
                <c:pt idx="3">
                  <c:v>42.922350375621228</c:v>
                </c:pt>
                <c:pt idx="4">
                  <c:v>40.446886466672986</c:v>
                </c:pt>
                <c:pt idx="5">
                  <c:v>35.482438260712826</c:v>
                </c:pt>
                <c:pt idx="6">
                  <c:v>32.503872114746883</c:v>
                </c:pt>
                <c:pt idx="7">
                  <c:v>34.146140137892928</c:v>
                </c:pt>
                <c:pt idx="8">
                  <c:v>38.646877329728675</c:v>
                </c:pt>
                <c:pt idx="9">
                  <c:v>39.841381362113879</c:v>
                </c:pt>
                <c:pt idx="10">
                  <c:v>29.329689901717551</c:v>
                </c:pt>
                <c:pt idx="11">
                  <c:v>26.901045792323416</c:v>
                </c:pt>
                <c:pt idx="12">
                  <c:v>21.026683305623159</c:v>
                </c:pt>
                <c:pt idx="13">
                  <c:v>18.09757371004401</c:v>
                </c:pt>
                <c:pt idx="14">
                  <c:v>20.464516051766655</c:v>
                </c:pt>
                <c:pt idx="15">
                  <c:v>19.585392393625813</c:v>
                </c:pt>
                <c:pt idx="16">
                  <c:v>16.339535339761664</c:v>
                </c:pt>
                <c:pt idx="17">
                  <c:v>16.353312000286696</c:v>
                </c:pt>
                <c:pt idx="18">
                  <c:v>14.911931180574873</c:v>
                </c:pt>
                <c:pt idx="19">
                  <c:v>16.23915358126532</c:v>
                </c:pt>
                <c:pt idx="20">
                  <c:v>13.10055464551157</c:v>
                </c:pt>
                <c:pt idx="21">
                  <c:v>11.992605582696459</c:v>
                </c:pt>
                <c:pt idx="22">
                  <c:v>11.907161411091646</c:v>
                </c:pt>
                <c:pt idx="23">
                  <c:v>11.942173504766714</c:v>
                </c:pt>
                <c:pt idx="24">
                  <c:v>11.474572546095324</c:v>
                </c:pt>
                <c:pt idx="25">
                  <c:v>10.906520008762627</c:v>
                </c:pt>
                <c:pt idx="26">
                  <c:v>12.388115159102243</c:v>
                </c:pt>
                <c:pt idx="27">
                  <c:v>12.208925675895829</c:v>
                </c:pt>
                <c:pt idx="28">
                  <c:v>11.392337540605061</c:v>
                </c:pt>
                <c:pt idx="29">
                  <c:v>9.4140734897735925</c:v>
                </c:pt>
                <c:pt idx="30">
                  <c:v>9.5827398637734174</c:v>
                </c:pt>
                <c:pt idx="31">
                  <c:v>9.1490512798800854</c:v>
                </c:pt>
                <c:pt idx="32">
                  <c:v>9.0963827827329062</c:v>
                </c:pt>
                <c:pt idx="33">
                  <c:v>9.4632207038281635</c:v>
                </c:pt>
                <c:pt idx="34">
                  <c:v>8.3447202037280857</c:v>
                </c:pt>
                <c:pt idx="35">
                  <c:v>9.5610431857501137</c:v>
                </c:pt>
                <c:pt idx="36">
                  <c:v>8.8734895173167914</c:v>
                </c:pt>
                <c:pt idx="37">
                  <c:v>8.387918972758353</c:v>
                </c:pt>
                <c:pt idx="38">
                  <c:v>7.8991742371673235</c:v>
                </c:pt>
                <c:pt idx="39">
                  <c:v>8.1214652526206184</c:v>
                </c:pt>
                <c:pt idx="40">
                  <c:v>7.1303795614175511</c:v>
                </c:pt>
                <c:pt idx="41">
                  <c:v>6.243349257698326</c:v>
                </c:pt>
                <c:pt idx="42">
                  <c:v>6.957661572220065</c:v>
                </c:pt>
                <c:pt idx="43">
                  <c:v>7.1479582604672087</c:v>
                </c:pt>
                <c:pt idx="44">
                  <c:v>7.9144813598567394</c:v>
                </c:pt>
                <c:pt idx="45">
                  <c:v>8.5320803673469285</c:v>
                </c:pt>
                <c:pt idx="46">
                  <c:v>7.8191237906071027</c:v>
                </c:pt>
                <c:pt idx="47">
                  <c:v>7.0262911252534535</c:v>
                </c:pt>
                <c:pt idx="48">
                  <c:v>8.0810160030748257</c:v>
                </c:pt>
                <c:pt idx="49">
                  <c:v>10.084500757386246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E0F-4F62-85E3-BD50A3C0EF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9842040"/>
        <c:axId val="629841320"/>
      </c:lineChart>
      <c:catAx>
        <c:axId val="629842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29841320"/>
        <c:crosses val="autoZero"/>
        <c:auto val="1"/>
        <c:lblAlgn val="ctr"/>
        <c:lblOffset val="100"/>
        <c:tickLblSkip val="7"/>
        <c:noMultiLvlLbl val="0"/>
      </c:catAx>
      <c:valAx>
        <c:axId val="629841320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800" b="1"/>
                  <a:t>Yield/Fertilizer Application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chemeClr val="dk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2984204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4925" cap="flat" cmpd="sng" algn="ctr">
      <a:solidFill>
        <a:srgbClr val="FF0000"/>
      </a:solidFill>
      <a:round/>
    </a:ln>
    <a:effectLst/>
  </c:spPr>
  <c:txPr>
    <a:bodyPr/>
    <a:lstStyle/>
    <a:p>
      <a:pPr>
        <a:defRPr sz="9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05679F-CCDD-46DD-867C-0455BCC45AC6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9F841C-6A01-4987-9721-63EA25107A48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b="0" dirty="0"/>
            <a:t>QS World Ranking</a:t>
          </a:r>
        </a:p>
        <a:p>
          <a:r>
            <a:rPr lang="en-US" sz="2000" b="1" dirty="0"/>
            <a:t>335</a:t>
          </a:r>
        </a:p>
      </dgm:t>
    </dgm:pt>
    <dgm:pt modelId="{331FC574-1F22-4954-9D90-B1AF675C8844}" type="parTrans" cxnId="{AE799A65-2283-4520-99E2-295C22E44D0B}">
      <dgm:prSet/>
      <dgm:spPr/>
      <dgm:t>
        <a:bodyPr/>
        <a:lstStyle/>
        <a:p>
          <a:endParaRPr lang="en-US"/>
        </a:p>
      </dgm:t>
    </dgm:pt>
    <dgm:pt modelId="{CB48351C-47F8-493C-B46D-08541200054D}" type="sibTrans" cxnId="{AE799A65-2283-4520-99E2-295C22E44D0B}">
      <dgm:prSet/>
      <dgm:spPr/>
      <dgm:t>
        <a:bodyPr/>
        <a:lstStyle/>
        <a:p>
          <a:endParaRPr lang="en-US"/>
        </a:p>
      </dgm:t>
    </dgm:pt>
    <dgm:pt modelId="{6E21A0CC-2054-4AE7-9CD3-4B4AE96E63B9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NIRF Ranking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8</a:t>
          </a:r>
          <a:r>
            <a:rPr lang="en-US" sz="1800" b="1" kern="1200" baseline="300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th</a:t>
          </a:r>
          <a:r>
            <a:rPr lang="en-US" sz="18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 (Overall)</a:t>
          </a:r>
        </a:p>
      </dgm:t>
    </dgm:pt>
    <dgm:pt modelId="{30BFF146-B900-42D8-9406-14490A6E9E55}" type="parTrans" cxnId="{F343071C-8703-499A-B7A0-21D61EA546A8}">
      <dgm:prSet/>
      <dgm:spPr/>
      <dgm:t>
        <a:bodyPr/>
        <a:lstStyle/>
        <a:p>
          <a:endParaRPr lang="en-US"/>
        </a:p>
      </dgm:t>
    </dgm:pt>
    <dgm:pt modelId="{97F29C20-32FE-442F-93A9-06317E721597}" type="sibTrans" cxnId="{F343071C-8703-499A-B7A0-21D61EA546A8}">
      <dgm:prSet/>
      <dgm:spPr/>
      <dgm:t>
        <a:bodyPr/>
        <a:lstStyle/>
        <a:p>
          <a:endParaRPr lang="en-US"/>
        </a:p>
      </dgm:t>
    </dgm:pt>
    <dgm:pt modelId="{971EADD6-AC8B-49CC-86E5-B76623180F3D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prstClr val="black"/>
              </a:solidFill>
              <a:latin typeface="+mn-lt"/>
              <a:ea typeface="+mn-ea"/>
              <a:cs typeface="+mn-cs"/>
            </a:rPr>
            <a:t>Consultancy Projects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black"/>
              </a:solidFill>
              <a:latin typeface="+mn-lt"/>
              <a:ea typeface="+mn-ea"/>
              <a:cs typeface="+mn-cs"/>
            </a:rPr>
            <a:t>990 (12M €)</a:t>
          </a:r>
        </a:p>
      </dgm:t>
    </dgm:pt>
    <dgm:pt modelId="{630D250E-76F9-4051-AED5-BDE0158AAB02}" type="parTrans" cxnId="{A0946321-AFA7-4980-A8F0-AB60C2B7C5F4}">
      <dgm:prSet/>
      <dgm:spPr/>
      <dgm:t>
        <a:bodyPr/>
        <a:lstStyle/>
        <a:p>
          <a:endParaRPr lang="en-US"/>
        </a:p>
      </dgm:t>
    </dgm:pt>
    <dgm:pt modelId="{0146EBE3-AA9A-4602-8A33-18807E3FD231}" type="sibTrans" cxnId="{A0946321-AFA7-4980-A8F0-AB60C2B7C5F4}">
      <dgm:prSet/>
      <dgm:spPr/>
      <dgm:t>
        <a:bodyPr/>
        <a:lstStyle/>
        <a:p>
          <a:endParaRPr lang="en-US"/>
        </a:p>
      </dgm:t>
    </dgm:pt>
    <dgm:pt modelId="{86AA1249-3E1F-4B86-AB4B-B49F50DBD693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Sponsored Projects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291 (20M </a:t>
          </a:r>
          <a:r>
            <a:rPr lang="en-US" sz="2000" b="1" kern="1200" dirty="0">
              <a:solidFill>
                <a:prstClr val="black"/>
              </a:solidFill>
              <a:latin typeface="+mn-lt"/>
              <a:ea typeface="+mn-ea"/>
              <a:cs typeface="+mn-cs"/>
            </a:rPr>
            <a:t>€</a:t>
          </a:r>
          <a:r>
            <a:rPr lang="en-U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)</a:t>
          </a:r>
        </a:p>
      </dgm:t>
    </dgm:pt>
    <dgm:pt modelId="{AFF052AF-5A5E-4895-8A84-E8BEE814DE44}" type="parTrans" cxnId="{7C6A4831-3193-4AA0-9F64-8C247435F4BC}">
      <dgm:prSet/>
      <dgm:spPr/>
      <dgm:t>
        <a:bodyPr/>
        <a:lstStyle/>
        <a:p>
          <a:endParaRPr lang="en-US"/>
        </a:p>
      </dgm:t>
    </dgm:pt>
    <dgm:pt modelId="{BFAD6AB7-3931-4CD4-B5EF-130B263D3D2C}" type="sibTrans" cxnId="{7C6A4831-3193-4AA0-9F64-8C247435F4BC}">
      <dgm:prSet/>
      <dgm:spPr/>
      <dgm:t>
        <a:bodyPr/>
        <a:lstStyle/>
        <a:p>
          <a:endParaRPr lang="en-US"/>
        </a:p>
      </dgm:t>
    </dgm:pt>
    <dgm:pt modelId="{061E68F7-76DC-4823-AFF8-A174DC13AB76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877A31F3-7D18-4C85-AC77-280FCF787921}" type="sibTrans" cxnId="{3C8A50A4-7998-4DAA-BE36-2C721775B7F0}">
      <dgm:prSet/>
      <dgm:spPr/>
      <dgm:t>
        <a:bodyPr/>
        <a:lstStyle/>
        <a:p>
          <a:endParaRPr lang="en-US"/>
        </a:p>
      </dgm:t>
    </dgm:pt>
    <dgm:pt modelId="{3D6C2426-9960-416F-A6D0-6652F086BE7E}" type="parTrans" cxnId="{3C8A50A4-7998-4DAA-BE36-2C721775B7F0}">
      <dgm:prSet/>
      <dgm:spPr/>
      <dgm:t>
        <a:bodyPr/>
        <a:lstStyle/>
        <a:p>
          <a:endParaRPr lang="en-US"/>
        </a:p>
      </dgm:t>
    </dgm:pt>
    <dgm:pt modelId="{5395BC9C-6328-4466-B892-4E5D1B919E07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500" b="0" dirty="0"/>
            <a:t>Over </a:t>
          </a:r>
          <a:r>
            <a:rPr lang="en-US" sz="1600" b="1" dirty="0"/>
            <a:t>10,000</a:t>
          </a:r>
          <a:r>
            <a:rPr lang="en-US" sz="1600" b="0" dirty="0"/>
            <a:t> </a:t>
          </a:r>
          <a:r>
            <a:rPr lang="en-US" sz="1500" b="0" dirty="0"/>
            <a:t>students &amp; </a:t>
          </a:r>
          <a:r>
            <a:rPr lang="en-US" sz="1600" b="1" dirty="0"/>
            <a:t>3,069</a:t>
          </a:r>
          <a:r>
            <a:rPr lang="en-US" sz="1500" b="0" dirty="0"/>
            <a:t> PhD Scholars</a:t>
          </a:r>
        </a:p>
      </dgm:t>
    </dgm:pt>
    <dgm:pt modelId="{C7CF2D21-5123-4622-8743-AB431D28D7CC}" type="parTrans" cxnId="{A72EF518-9D70-40C8-8680-9B70C441695D}">
      <dgm:prSet/>
      <dgm:spPr/>
      <dgm:t>
        <a:bodyPr/>
        <a:lstStyle/>
        <a:p>
          <a:endParaRPr lang="en-US"/>
        </a:p>
      </dgm:t>
    </dgm:pt>
    <dgm:pt modelId="{46F3AE72-E71C-40B6-98FD-F73C0CC1BF1C}" type="sibTrans" cxnId="{A72EF518-9D70-40C8-8680-9B70C441695D}">
      <dgm:prSet/>
      <dgm:spPr/>
      <dgm:t>
        <a:bodyPr/>
        <a:lstStyle/>
        <a:p>
          <a:endParaRPr lang="en-US"/>
        </a:p>
      </dgm:t>
    </dgm:pt>
    <dgm:pt modelId="{7DDB41DA-A4C9-4346-B3AB-62F8F267E8C4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23</a:t>
          </a:r>
          <a:r>
            <a:rPr lang="en-US" sz="1500" b="1" baseline="0" dirty="0"/>
            <a:t> </a:t>
          </a:r>
          <a:r>
            <a:rPr lang="en-US" sz="1500" b="0" baseline="0" dirty="0"/>
            <a:t>Dept. &amp; </a:t>
          </a:r>
          <a:r>
            <a:rPr lang="en-US" sz="1600" b="1" baseline="0" dirty="0"/>
            <a:t>14</a:t>
          </a:r>
          <a:r>
            <a:rPr lang="en-US" sz="1500" b="1" baseline="0" dirty="0"/>
            <a:t> </a:t>
          </a:r>
          <a:r>
            <a:rPr lang="en-US" sz="1500" b="0" baseline="0" dirty="0"/>
            <a:t>Research Centers</a:t>
          </a:r>
          <a:endParaRPr lang="en-US" sz="1500" b="0" dirty="0"/>
        </a:p>
      </dgm:t>
    </dgm:pt>
    <dgm:pt modelId="{4D9F7008-7145-49D8-83C0-0BBAEF8AF96F}" type="parTrans" cxnId="{6F8049D8-9BB0-4AD1-A7C9-B90B9CBCC901}">
      <dgm:prSet/>
      <dgm:spPr/>
      <dgm:t>
        <a:bodyPr/>
        <a:lstStyle/>
        <a:p>
          <a:endParaRPr lang="en-US"/>
        </a:p>
      </dgm:t>
    </dgm:pt>
    <dgm:pt modelId="{D664C999-62D1-48C0-AD23-4C142169CCCE}" type="sibTrans" cxnId="{6F8049D8-9BB0-4AD1-A7C9-B90B9CBCC901}">
      <dgm:prSet/>
      <dgm:spPr/>
      <dgm:t>
        <a:bodyPr/>
        <a:lstStyle/>
        <a:p>
          <a:endParaRPr lang="en-US"/>
        </a:p>
      </dgm:t>
    </dgm:pt>
    <dgm:pt modelId="{0F9C7779-ABE5-43D3-83EE-BA4B163BA1BE}" type="pres">
      <dgm:prSet presAssocID="{0405679F-CCDD-46DD-867C-0455BCC45AC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D902806-5789-42E9-ABCD-F41F4C68F689}" type="pres">
      <dgm:prSet presAssocID="{061E68F7-76DC-4823-AFF8-A174DC13AB76}" presName="Parent" presStyleLbl="node0" presStyleIdx="0" presStyleCnt="1">
        <dgm:presLayoutVars>
          <dgm:chMax val="6"/>
          <dgm:chPref val="6"/>
        </dgm:presLayoutVars>
      </dgm:prSet>
      <dgm:spPr/>
    </dgm:pt>
    <dgm:pt modelId="{1C2C140D-C13F-411B-93D1-23352076AEE6}" type="pres">
      <dgm:prSet presAssocID="{AC9F841C-6A01-4987-9721-63EA25107A48}" presName="Accent1" presStyleCnt="0"/>
      <dgm:spPr/>
    </dgm:pt>
    <dgm:pt modelId="{E7488AF8-887C-455C-93A0-2881217F9690}" type="pres">
      <dgm:prSet presAssocID="{AC9F841C-6A01-4987-9721-63EA25107A48}" presName="Accent" presStyleLbl="bgShp" presStyleIdx="0" presStyleCnt="6"/>
      <dgm:spPr/>
    </dgm:pt>
    <dgm:pt modelId="{BE2C70E9-CFBD-4B12-9F38-09BEDE730B36}" type="pres">
      <dgm:prSet presAssocID="{AC9F841C-6A01-4987-9721-63EA25107A48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7B6F91FA-C0B4-47D2-BC21-77901E94745C}" type="pres">
      <dgm:prSet presAssocID="{5395BC9C-6328-4466-B892-4E5D1B919E07}" presName="Accent2" presStyleCnt="0"/>
      <dgm:spPr/>
    </dgm:pt>
    <dgm:pt modelId="{12F3CD31-9750-4A6A-884A-6D1B41FDEFAD}" type="pres">
      <dgm:prSet presAssocID="{5395BC9C-6328-4466-B892-4E5D1B919E07}" presName="Accent" presStyleLbl="bgShp" presStyleIdx="1" presStyleCnt="6"/>
      <dgm:spPr/>
    </dgm:pt>
    <dgm:pt modelId="{FFCDD074-ACE1-420E-B13C-CA5B85BA491F}" type="pres">
      <dgm:prSet presAssocID="{5395BC9C-6328-4466-B892-4E5D1B919E07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79AB4F80-6A8E-46E8-8222-D51BC660D19B}" type="pres">
      <dgm:prSet presAssocID="{7DDB41DA-A4C9-4346-B3AB-62F8F267E8C4}" presName="Accent3" presStyleCnt="0"/>
      <dgm:spPr/>
    </dgm:pt>
    <dgm:pt modelId="{ECC7BD31-3CDF-4253-9A0D-34DA6DFFDEE8}" type="pres">
      <dgm:prSet presAssocID="{7DDB41DA-A4C9-4346-B3AB-62F8F267E8C4}" presName="Accent" presStyleLbl="bgShp" presStyleIdx="2" presStyleCnt="6"/>
      <dgm:spPr/>
    </dgm:pt>
    <dgm:pt modelId="{F0048B53-ED89-4F28-9111-F1B3E08FE8F6}" type="pres">
      <dgm:prSet presAssocID="{7DDB41DA-A4C9-4346-B3AB-62F8F267E8C4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3B7DBDB-04F7-4ABC-AF04-A2AA26AABE84}" type="pres">
      <dgm:prSet presAssocID="{6E21A0CC-2054-4AE7-9CD3-4B4AE96E63B9}" presName="Accent4" presStyleCnt="0"/>
      <dgm:spPr/>
    </dgm:pt>
    <dgm:pt modelId="{2478709B-25AD-44EC-A3AD-A84134E58F66}" type="pres">
      <dgm:prSet presAssocID="{6E21A0CC-2054-4AE7-9CD3-4B4AE96E63B9}" presName="Accent" presStyleLbl="bgShp" presStyleIdx="3" presStyleCnt="6"/>
      <dgm:spPr/>
    </dgm:pt>
    <dgm:pt modelId="{657EFF1A-ED9D-488C-B60E-07B06394C4D2}" type="pres">
      <dgm:prSet presAssocID="{6E21A0CC-2054-4AE7-9CD3-4B4AE96E63B9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485154C6-0295-4175-A90E-FF28A4AD6A7C}" type="pres">
      <dgm:prSet presAssocID="{971EADD6-AC8B-49CC-86E5-B76623180F3D}" presName="Accent5" presStyleCnt="0"/>
      <dgm:spPr/>
    </dgm:pt>
    <dgm:pt modelId="{1DE9147B-5A5F-4B89-8C1D-4BAC7DB7B73C}" type="pres">
      <dgm:prSet presAssocID="{971EADD6-AC8B-49CC-86E5-B76623180F3D}" presName="Accent" presStyleLbl="bgShp" presStyleIdx="4" presStyleCnt="6"/>
      <dgm:spPr/>
    </dgm:pt>
    <dgm:pt modelId="{9784702D-1922-48E4-898C-4EFF9120A64C}" type="pres">
      <dgm:prSet presAssocID="{971EADD6-AC8B-49CC-86E5-B76623180F3D}" presName="Child5" presStyleLbl="node1" presStyleIdx="4" presStyleCnt="6" custScaleX="99122">
        <dgm:presLayoutVars>
          <dgm:chMax val="0"/>
          <dgm:chPref val="0"/>
          <dgm:bulletEnabled val="1"/>
        </dgm:presLayoutVars>
      </dgm:prSet>
      <dgm:spPr/>
    </dgm:pt>
    <dgm:pt modelId="{10144296-F5BC-42E3-94E0-8E054771FE26}" type="pres">
      <dgm:prSet presAssocID="{86AA1249-3E1F-4B86-AB4B-B49F50DBD693}" presName="Accent6" presStyleCnt="0"/>
      <dgm:spPr/>
    </dgm:pt>
    <dgm:pt modelId="{2E66A964-D82B-4BE7-B3D6-7A9FAB3E73E8}" type="pres">
      <dgm:prSet presAssocID="{86AA1249-3E1F-4B86-AB4B-B49F50DBD693}" presName="Accent" presStyleLbl="bgShp" presStyleIdx="5" presStyleCnt="6"/>
      <dgm:spPr/>
    </dgm:pt>
    <dgm:pt modelId="{C64C2BB7-181F-4B43-8721-12F304CFB738}" type="pres">
      <dgm:prSet presAssocID="{86AA1249-3E1F-4B86-AB4B-B49F50DBD693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DBEF7710-9C44-4006-B6B2-C583505B9DAF}" type="presOf" srcId="{7DDB41DA-A4C9-4346-B3AB-62F8F267E8C4}" destId="{F0048B53-ED89-4F28-9111-F1B3E08FE8F6}" srcOrd="0" destOrd="0" presId="urn:microsoft.com/office/officeart/2011/layout/HexagonRadial"/>
    <dgm:cxn modelId="{A72EF518-9D70-40C8-8680-9B70C441695D}" srcId="{061E68F7-76DC-4823-AFF8-A174DC13AB76}" destId="{5395BC9C-6328-4466-B892-4E5D1B919E07}" srcOrd="1" destOrd="0" parTransId="{C7CF2D21-5123-4622-8743-AB431D28D7CC}" sibTransId="{46F3AE72-E71C-40B6-98FD-F73C0CC1BF1C}"/>
    <dgm:cxn modelId="{1BED731A-E1C4-42E7-AFB3-1FBF04135AC9}" type="presOf" srcId="{AC9F841C-6A01-4987-9721-63EA25107A48}" destId="{BE2C70E9-CFBD-4B12-9F38-09BEDE730B36}" srcOrd="0" destOrd="0" presId="urn:microsoft.com/office/officeart/2011/layout/HexagonRadial"/>
    <dgm:cxn modelId="{F343071C-8703-499A-B7A0-21D61EA546A8}" srcId="{061E68F7-76DC-4823-AFF8-A174DC13AB76}" destId="{6E21A0CC-2054-4AE7-9CD3-4B4AE96E63B9}" srcOrd="3" destOrd="0" parTransId="{30BFF146-B900-42D8-9406-14490A6E9E55}" sibTransId="{97F29C20-32FE-442F-93A9-06317E721597}"/>
    <dgm:cxn modelId="{A0946321-AFA7-4980-A8F0-AB60C2B7C5F4}" srcId="{061E68F7-76DC-4823-AFF8-A174DC13AB76}" destId="{971EADD6-AC8B-49CC-86E5-B76623180F3D}" srcOrd="4" destOrd="0" parTransId="{630D250E-76F9-4051-AED5-BDE0158AAB02}" sibTransId="{0146EBE3-AA9A-4602-8A33-18807E3FD231}"/>
    <dgm:cxn modelId="{7C6A4831-3193-4AA0-9F64-8C247435F4BC}" srcId="{061E68F7-76DC-4823-AFF8-A174DC13AB76}" destId="{86AA1249-3E1F-4B86-AB4B-B49F50DBD693}" srcOrd="5" destOrd="0" parTransId="{AFF052AF-5A5E-4895-8A84-E8BEE814DE44}" sibTransId="{BFAD6AB7-3931-4CD4-B5EF-130B263D3D2C}"/>
    <dgm:cxn modelId="{AE799A65-2283-4520-99E2-295C22E44D0B}" srcId="{061E68F7-76DC-4823-AFF8-A174DC13AB76}" destId="{AC9F841C-6A01-4987-9721-63EA25107A48}" srcOrd="0" destOrd="0" parTransId="{331FC574-1F22-4954-9D90-B1AF675C8844}" sibTransId="{CB48351C-47F8-493C-B46D-08541200054D}"/>
    <dgm:cxn modelId="{118B3551-EA0B-4680-B881-788D7E6E1FDE}" type="presOf" srcId="{0405679F-CCDD-46DD-867C-0455BCC45AC6}" destId="{0F9C7779-ABE5-43D3-83EE-BA4B163BA1BE}" srcOrd="0" destOrd="0" presId="urn:microsoft.com/office/officeart/2011/layout/HexagonRadial"/>
    <dgm:cxn modelId="{46E86357-E309-4B26-9709-1AF0C911F2F2}" type="presOf" srcId="{971EADD6-AC8B-49CC-86E5-B76623180F3D}" destId="{9784702D-1922-48E4-898C-4EFF9120A64C}" srcOrd="0" destOrd="0" presId="urn:microsoft.com/office/officeart/2011/layout/HexagonRadial"/>
    <dgm:cxn modelId="{3C8A50A4-7998-4DAA-BE36-2C721775B7F0}" srcId="{0405679F-CCDD-46DD-867C-0455BCC45AC6}" destId="{061E68F7-76DC-4823-AFF8-A174DC13AB76}" srcOrd="0" destOrd="0" parTransId="{3D6C2426-9960-416F-A6D0-6652F086BE7E}" sibTransId="{877A31F3-7D18-4C85-AC77-280FCF787921}"/>
    <dgm:cxn modelId="{784330B4-7A3D-4529-A221-435AA6D08768}" type="presOf" srcId="{5395BC9C-6328-4466-B892-4E5D1B919E07}" destId="{FFCDD074-ACE1-420E-B13C-CA5B85BA491F}" srcOrd="0" destOrd="0" presId="urn:microsoft.com/office/officeart/2011/layout/HexagonRadial"/>
    <dgm:cxn modelId="{2B92B9BD-16CE-432D-8083-42EF97D49B3B}" type="presOf" srcId="{061E68F7-76DC-4823-AFF8-A174DC13AB76}" destId="{7D902806-5789-42E9-ABCD-F41F4C68F689}" srcOrd="0" destOrd="0" presId="urn:microsoft.com/office/officeart/2011/layout/HexagonRadial"/>
    <dgm:cxn modelId="{840524C2-6258-45FA-857F-D536C44E5C16}" type="presOf" srcId="{6E21A0CC-2054-4AE7-9CD3-4B4AE96E63B9}" destId="{657EFF1A-ED9D-488C-B60E-07B06394C4D2}" srcOrd="0" destOrd="0" presId="urn:microsoft.com/office/officeart/2011/layout/HexagonRadial"/>
    <dgm:cxn modelId="{6F8049D8-9BB0-4AD1-A7C9-B90B9CBCC901}" srcId="{061E68F7-76DC-4823-AFF8-A174DC13AB76}" destId="{7DDB41DA-A4C9-4346-B3AB-62F8F267E8C4}" srcOrd="2" destOrd="0" parTransId="{4D9F7008-7145-49D8-83C0-0BBAEF8AF96F}" sibTransId="{D664C999-62D1-48C0-AD23-4C142169CCCE}"/>
    <dgm:cxn modelId="{2A6886E0-1FB6-49A1-9122-42E4A09224D6}" type="presOf" srcId="{86AA1249-3E1F-4B86-AB4B-B49F50DBD693}" destId="{C64C2BB7-181F-4B43-8721-12F304CFB738}" srcOrd="0" destOrd="0" presId="urn:microsoft.com/office/officeart/2011/layout/HexagonRadial"/>
    <dgm:cxn modelId="{97CDF785-CF7B-415C-BC27-311CECAF0694}" type="presParOf" srcId="{0F9C7779-ABE5-43D3-83EE-BA4B163BA1BE}" destId="{7D902806-5789-42E9-ABCD-F41F4C68F689}" srcOrd="0" destOrd="0" presId="urn:microsoft.com/office/officeart/2011/layout/HexagonRadial"/>
    <dgm:cxn modelId="{525E287A-8743-4EDE-BCDF-CFE5FA116484}" type="presParOf" srcId="{0F9C7779-ABE5-43D3-83EE-BA4B163BA1BE}" destId="{1C2C140D-C13F-411B-93D1-23352076AEE6}" srcOrd="1" destOrd="0" presId="urn:microsoft.com/office/officeart/2011/layout/HexagonRadial"/>
    <dgm:cxn modelId="{FC4933EF-6756-41BA-85F3-38E78113B3B1}" type="presParOf" srcId="{1C2C140D-C13F-411B-93D1-23352076AEE6}" destId="{E7488AF8-887C-455C-93A0-2881217F9690}" srcOrd="0" destOrd="0" presId="urn:microsoft.com/office/officeart/2011/layout/HexagonRadial"/>
    <dgm:cxn modelId="{7E61F90A-7BBD-4C1B-BAED-C211C0F67FB4}" type="presParOf" srcId="{0F9C7779-ABE5-43D3-83EE-BA4B163BA1BE}" destId="{BE2C70E9-CFBD-4B12-9F38-09BEDE730B36}" srcOrd="2" destOrd="0" presId="urn:microsoft.com/office/officeart/2011/layout/HexagonRadial"/>
    <dgm:cxn modelId="{D5C44EDF-F5D7-4609-8288-73754BD67B3C}" type="presParOf" srcId="{0F9C7779-ABE5-43D3-83EE-BA4B163BA1BE}" destId="{7B6F91FA-C0B4-47D2-BC21-77901E94745C}" srcOrd="3" destOrd="0" presId="urn:microsoft.com/office/officeart/2011/layout/HexagonRadial"/>
    <dgm:cxn modelId="{F6A079D2-5875-4F58-9321-3FCB32A15AEB}" type="presParOf" srcId="{7B6F91FA-C0B4-47D2-BC21-77901E94745C}" destId="{12F3CD31-9750-4A6A-884A-6D1B41FDEFAD}" srcOrd="0" destOrd="0" presId="urn:microsoft.com/office/officeart/2011/layout/HexagonRadial"/>
    <dgm:cxn modelId="{849135D6-47A8-4035-8439-EA83A1407C6D}" type="presParOf" srcId="{0F9C7779-ABE5-43D3-83EE-BA4B163BA1BE}" destId="{FFCDD074-ACE1-420E-B13C-CA5B85BA491F}" srcOrd="4" destOrd="0" presId="urn:microsoft.com/office/officeart/2011/layout/HexagonRadial"/>
    <dgm:cxn modelId="{2E0F43EB-22A9-4B3D-BA8F-3EA849F08DE1}" type="presParOf" srcId="{0F9C7779-ABE5-43D3-83EE-BA4B163BA1BE}" destId="{79AB4F80-6A8E-46E8-8222-D51BC660D19B}" srcOrd="5" destOrd="0" presId="urn:microsoft.com/office/officeart/2011/layout/HexagonRadial"/>
    <dgm:cxn modelId="{8DD434F0-2E1E-4663-87A8-F92CA8AD1A92}" type="presParOf" srcId="{79AB4F80-6A8E-46E8-8222-D51BC660D19B}" destId="{ECC7BD31-3CDF-4253-9A0D-34DA6DFFDEE8}" srcOrd="0" destOrd="0" presId="urn:microsoft.com/office/officeart/2011/layout/HexagonRadial"/>
    <dgm:cxn modelId="{D1013FBE-FC2D-4DAB-AFB6-030FD15706EB}" type="presParOf" srcId="{0F9C7779-ABE5-43D3-83EE-BA4B163BA1BE}" destId="{F0048B53-ED89-4F28-9111-F1B3E08FE8F6}" srcOrd="6" destOrd="0" presId="urn:microsoft.com/office/officeart/2011/layout/HexagonRadial"/>
    <dgm:cxn modelId="{1DE8335F-33C5-4904-9514-D27E95774D02}" type="presParOf" srcId="{0F9C7779-ABE5-43D3-83EE-BA4B163BA1BE}" destId="{83B7DBDB-04F7-4ABC-AF04-A2AA26AABE84}" srcOrd="7" destOrd="0" presId="urn:microsoft.com/office/officeart/2011/layout/HexagonRadial"/>
    <dgm:cxn modelId="{AE7A8DFD-98F7-40A4-B6EB-194234A1BB89}" type="presParOf" srcId="{83B7DBDB-04F7-4ABC-AF04-A2AA26AABE84}" destId="{2478709B-25AD-44EC-A3AD-A84134E58F66}" srcOrd="0" destOrd="0" presId="urn:microsoft.com/office/officeart/2011/layout/HexagonRadial"/>
    <dgm:cxn modelId="{4B5889DD-41C3-4F1F-96FC-D280CD202AAB}" type="presParOf" srcId="{0F9C7779-ABE5-43D3-83EE-BA4B163BA1BE}" destId="{657EFF1A-ED9D-488C-B60E-07B06394C4D2}" srcOrd="8" destOrd="0" presId="urn:microsoft.com/office/officeart/2011/layout/HexagonRadial"/>
    <dgm:cxn modelId="{F3406410-1632-4510-A571-D9DCB23339A2}" type="presParOf" srcId="{0F9C7779-ABE5-43D3-83EE-BA4B163BA1BE}" destId="{485154C6-0295-4175-A90E-FF28A4AD6A7C}" srcOrd="9" destOrd="0" presId="urn:microsoft.com/office/officeart/2011/layout/HexagonRadial"/>
    <dgm:cxn modelId="{3ABA1D2E-41D6-4D50-93F9-E210DC07501B}" type="presParOf" srcId="{485154C6-0295-4175-A90E-FF28A4AD6A7C}" destId="{1DE9147B-5A5F-4B89-8C1D-4BAC7DB7B73C}" srcOrd="0" destOrd="0" presId="urn:microsoft.com/office/officeart/2011/layout/HexagonRadial"/>
    <dgm:cxn modelId="{5152AC80-FD32-457E-97B3-811CDC2D8420}" type="presParOf" srcId="{0F9C7779-ABE5-43D3-83EE-BA4B163BA1BE}" destId="{9784702D-1922-48E4-898C-4EFF9120A64C}" srcOrd="10" destOrd="0" presId="urn:microsoft.com/office/officeart/2011/layout/HexagonRadial"/>
    <dgm:cxn modelId="{3340A0FE-8C6B-4569-B63F-642F9F05400B}" type="presParOf" srcId="{0F9C7779-ABE5-43D3-83EE-BA4B163BA1BE}" destId="{10144296-F5BC-42E3-94E0-8E054771FE26}" srcOrd="11" destOrd="0" presId="urn:microsoft.com/office/officeart/2011/layout/HexagonRadial"/>
    <dgm:cxn modelId="{1DDC9880-F3E2-4483-8549-9F314B2601AA}" type="presParOf" srcId="{10144296-F5BC-42E3-94E0-8E054771FE26}" destId="{2E66A964-D82B-4BE7-B3D6-7A9FAB3E73E8}" srcOrd="0" destOrd="0" presId="urn:microsoft.com/office/officeart/2011/layout/HexagonRadial"/>
    <dgm:cxn modelId="{DDC5CD51-B9A6-4333-AD37-6B5DEA57401B}" type="presParOf" srcId="{0F9C7779-ABE5-43D3-83EE-BA4B163BA1BE}" destId="{C64C2BB7-181F-4B43-8721-12F304CFB738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90F907-0211-4CDD-A3A0-926EE2DC18A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10874286-8C60-46E5-BA88-7694191CF6E6}">
      <dgm:prSet custT="1"/>
      <dgm:spPr/>
      <dgm:t>
        <a:bodyPr/>
        <a:lstStyle/>
        <a:p>
          <a:r>
            <a:rPr lang="en-US" sz="1800" dirty="0"/>
            <a:t>Reason: Use of national scale EFs, different EF values, no spatio-temporal variability, different datasets, etc.,</a:t>
          </a:r>
          <a:endParaRPr lang="en-IN" sz="1800" dirty="0"/>
        </a:p>
      </dgm:t>
    </dgm:pt>
    <dgm:pt modelId="{2DE71A77-1C60-4C3E-9D97-640E9AD158F1}" type="parTrans" cxnId="{5B352991-541C-4BFA-B092-887FABC0950E}">
      <dgm:prSet/>
      <dgm:spPr/>
      <dgm:t>
        <a:bodyPr/>
        <a:lstStyle/>
        <a:p>
          <a:endParaRPr lang="en-IN" sz="1800"/>
        </a:p>
      </dgm:t>
    </dgm:pt>
    <dgm:pt modelId="{0E927B4B-3092-4A1A-837D-6D520C7BDC30}" type="sibTrans" cxnId="{5B352991-541C-4BFA-B092-887FABC0950E}">
      <dgm:prSet/>
      <dgm:spPr/>
      <dgm:t>
        <a:bodyPr/>
        <a:lstStyle/>
        <a:p>
          <a:endParaRPr lang="en-IN" sz="1800"/>
        </a:p>
      </dgm:t>
    </dgm:pt>
    <dgm:pt modelId="{78B66C08-1DD0-4785-B0B2-8ACA952EB9A6}">
      <dgm:prSet custT="1"/>
      <dgm:spPr/>
      <dgm:t>
        <a:bodyPr/>
        <a:lstStyle/>
        <a:p>
          <a:r>
            <a:rPr lang="en-US" sz="1800" dirty="0"/>
            <a:t>Synthesize EF1 (since major contributor to N</a:t>
          </a:r>
          <a:r>
            <a:rPr lang="en-US" sz="1800" baseline="-25000" dirty="0"/>
            <a:t>2</a:t>
          </a:r>
          <a:r>
            <a:rPr lang="en-US" sz="1800" dirty="0"/>
            <a:t>O is fertilizer application) data across India to arrive at </a:t>
          </a:r>
          <a:r>
            <a:rPr lang="en-US" sz="1800" b="1" dirty="0">
              <a:solidFill>
                <a:srgbClr val="FFFF00"/>
              </a:solidFill>
            </a:rPr>
            <a:t>district and crop-specific EFs (novelty)</a:t>
          </a:r>
          <a:endParaRPr lang="en-IN" sz="1800" b="1" dirty="0">
            <a:solidFill>
              <a:srgbClr val="FFFF00"/>
            </a:solidFill>
          </a:endParaRPr>
        </a:p>
      </dgm:t>
    </dgm:pt>
    <dgm:pt modelId="{664DAB21-E05B-46D8-BDDF-2F191467AC0D}" type="parTrans" cxnId="{F201329A-D7B9-4FAF-8F84-E93336CB04F2}">
      <dgm:prSet/>
      <dgm:spPr/>
      <dgm:t>
        <a:bodyPr/>
        <a:lstStyle/>
        <a:p>
          <a:endParaRPr lang="en-IN"/>
        </a:p>
      </dgm:t>
    </dgm:pt>
    <dgm:pt modelId="{97C97568-61CE-4D24-82F5-69DEF4CB6134}" type="sibTrans" cxnId="{F201329A-D7B9-4FAF-8F84-E93336CB04F2}">
      <dgm:prSet/>
      <dgm:spPr/>
      <dgm:t>
        <a:bodyPr/>
        <a:lstStyle/>
        <a:p>
          <a:endParaRPr lang="en-IN"/>
        </a:p>
      </dgm:t>
    </dgm:pt>
    <dgm:pt modelId="{AAF10425-0E49-4C3C-B56A-A15E3F088B07}">
      <dgm:prSet custT="1"/>
      <dgm:spPr/>
      <dgm:t>
        <a:bodyPr/>
        <a:lstStyle/>
        <a:p>
          <a:r>
            <a:rPr lang="en-US" dirty="0"/>
            <a:t>Understand the spatio-temporal dynamics of N</a:t>
          </a:r>
          <a:r>
            <a:rPr lang="en-US" baseline="-25000" dirty="0"/>
            <a:t>2</a:t>
          </a:r>
          <a:r>
            <a:rPr lang="en-US" dirty="0"/>
            <a:t>O emissions across India using long-term (1966–2017) data</a:t>
          </a:r>
          <a:endParaRPr lang="en-IN" sz="1800" dirty="0"/>
        </a:p>
      </dgm:t>
    </dgm:pt>
    <dgm:pt modelId="{7AA64A57-C555-4304-9266-F25EC24E7FE1}" type="parTrans" cxnId="{A6B668AD-F7D2-4ACF-A8E8-CBC192AD6A4B}">
      <dgm:prSet/>
      <dgm:spPr/>
      <dgm:t>
        <a:bodyPr/>
        <a:lstStyle/>
        <a:p>
          <a:endParaRPr lang="en-IN"/>
        </a:p>
      </dgm:t>
    </dgm:pt>
    <dgm:pt modelId="{391114C8-F2FE-46D2-BBF7-38AEBB2E1E55}" type="sibTrans" cxnId="{A6B668AD-F7D2-4ACF-A8E8-CBC192AD6A4B}">
      <dgm:prSet/>
      <dgm:spPr/>
      <dgm:t>
        <a:bodyPr/>
        <a:lstStyle/>
        <a:p>
          <a:endParaRPr lang="en-IN"/>
        </a:p>
      </dgm:t>
    </dgm:pt>
    <dgm:pt modelId="{FC18848A-6ED4-42B2-9E16-0522B79A524A}" type="pres">
      <dgm:prSet presAssocID="{1290F907-0211-4CDD-A3A0-926EE2DC18AC}" presName="linear" presStyleCnt="0">
        <dgm:presLayoutVars>
          <dgm:animLvl val="lvl"/>
          <dgm:resizeHandles val="exact"/>
        </dgm:presLayoutVars>
      </dgm:prSet>
      <dgm:spPr/>
    </dgm:pt>
    <dgm:pt modelId="{ADA3B65A-E8E0-4922-BD2F-FBC884150DAE}" type="pres">
      <dgm:prSet presAssocID="{10874286-8C60-46E5-BA88-7694191CF6E6}" presName="parentText" presStyleLbl="node1" presStyleIdx="0" presStyleCnt="3" custLinFactNeighborY="-5951">
        <dgm:presLayoutVars>
          <dgm:chMax val="0"/>
          <dgm:bulletEnabled val="1"/>
        </dgm:presLayoutVars>
      </dgm:prSet>
      <dgm:spPr/>
    </dgm:pt>
    <dgm:pt modelId="{1A157AC2-87E1-467E-90A8-D26EC7D73682}" type="pres">
      <dgm:prSet presAssocID="{0E927B4B-3092-4A1A-837D-6D520C7BDC30}" presName="spacer" presStyleCnt="0"/>
      <dgm:spPr/>
    </dgm:pt>
    <dgm:pt modelId="{8E5F9DEB-F9CC-4D2A-BC79-1AA4EF95835C}" type="pres">
      <dgm:prSet presAssocID="{78B66C08-1DD0-4785-B0B2-8ACA952EB9A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BB3936E-FE64-4735-BE00-7C2F6D5AACA5}" type="pres">
      <dgm:prSet presAssocID="{97C97568-61CE-4D24-82F5-69DEF4CB6134}" presName="spacer" presStyleCnt="0"/>
      <dgm:spPr/>
    </dgm:pt>
    <dgm:pt modelId="{D974D697-AA11-4AAF-8420-52D0E5AF10EC}" type="pres">
      <dgm:prSet presAssocID="{AAF10425-0E49-4C3C-B56A-A15E3F088B0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B88284F-8ABF-4F22-8234-F513629D3526}" type="presOf" srcId="{AAF10425-0E49-4C3C-B56A-A15E3F088B07}" destId="{D974D697-AA11-4AAF-8420-52D0E5AF10EC}" srcOrd="0" destOrd="0" presId="urn:microsoft.com/office/officeart/2005/8/layout/vList2"/>
    <dgm:cxn modelId="{F8D49488-258B-49FA-90E6-EEFE7DFDB4C6}" type="presOf" srcId="{78B66C08-1DD0-4785-B0B2-8ACA952EB9A6}" destId="{8E5F9DEB-F9CC-4D2A-BC79-1AA4EF95835C}" srcOrd="0" destOrd="0" presId="urn:microsoft.com/office/officeart/2005/8/layout/vList2"/>
    <dgm:cxn modelId="{5B352991-541C-4BFA-B092-887FABC0950E}" srcId="{1290F907-0211-4CDD-A3A0-926EE2DC18AC}" destId="{10874286-8C60-46E5-BA88-7694191CF6E6}" srcOrd="0" destOrd="0" parTransId="{2DE71A77-1C60-4C3E-9D97-640E9AD158F1}" sibTransId="{0E927B4B-3092-4A1A-837D-6D520C7BDC30}"/>
    <dgm:cxn modelId="{F201329A-D7B9-4FAF-8F84-E93336CB04F2}" srcId="{1290F907-0211-4CDD-A3A0-926EE2DC18AC}" destId="{78B66C08-1DD0-4785-B0B2-8ACA952EB9A6}" srcOrd="1" destOrd="0" parTransId="{664DAB21-E05B-46D8-BDDF-2F191467AC0D}" sibTransId="{97C97568-61CE-4D24-82F5-69DEF4CB6134}"/>
    <dgm:cxn modelId="{03CA709E-AD6B-4B69-9011-18041BF1FE88}" type="presOf" srcId="{1290F907-0211-4CDD-A3A0-926EE2DC18AC}" destId="{FC18848A-6ED4-42B2-9E16-0522B79A524A}" srcOrd="0" destOrd="0" presId="urn:microsoft.com/office/officeart/2005/8/layout/vList2"/>
    <dgm:cxn modelId="{A6B668AD-F7D2-4ACF-A8E8-CBC192AD6A4B}" srcId="{1290F907-0211-4CDD-A3A0-926EE2DC18AC}" destId="{AAF10425-0E49-4C3C-B56A-A15E3F088B07}" srcOrd="2" destOrd="0" parTransId="{7AA64A57-C555-4304-9266-F25EC24E7FE1}" sibTransId="{391114C8-F2FE-46D2-BBF7-38AEBB2E1E55}"/>
    <dgm:cxn modelId="{C8E19AC9-F300-447B-99F4-D3A9E0541B76}" type="presOf" srcId="{10874286-8C60-46E5-BA88-7694191CF6E6}" destId="{ADA3B65A-E8E0-4922-BD2F-FBC884150DAE}" srcOrd="0" destOrd="0" presId="urn:microsoft.com/office/officeart/2005/8/layout/vList2"/>
    <dgm:cxn modelId="{735B082F-B7ED-4696-A969-B1CABC279461}" type="presParOf" srcId="{FC18848A-6ED4-42B2-9E16-0522B79A524A}" destId="{ADA3B65A-E8E0-4922-BD2F-FBC884150DAE}" srcOrd="0" destOrd="0" presId="urn:microsoft.com/office/officeart/2005/8/layout/vList2"/>
    <dgm:cxn modelId="{8DDEC7E2-1D88-4AEF-BC96-5436D15919E4}" type="presParOf" srcId="{FC18848A-6ED4-42B2-9E16-0522B79A524A}" destId="{1A157AC2-87E1-467E-90A8-D26EC7D73682}" srcOrd="1" destOrd="0" presId="urn:microsoft.com/office/officeart/2005/8/layout/vList2"/>
    <dgm:cxn modelId="{4B735496-D034-415E-AD95-06B8E686D13B}" type="presParOf" srcId="{FC18848A-6ED4-42B2-9E16-0522B79A524A}" destId="{8E5F9DEB-F9CC-4D2A-BC79-1AA4EF95835C}" srcOrd="2" destOrd="0" presId="urn:microsoft.com/office/officeart/2005/8/layout/vList2"/>
    <dgm:cxn modelId="{6852729E-A007-485E-850C-80AA0F6D3B1D}" type="presParOf" srcId="{FC18848A-6ED4-42B2-9E16-0522B79A524A}" destId="{CBB3936E-FE64-4735-BE00-7C2F6D5AACA5}" srcOrd="3" destOrd="0" presId="urn:microsoft.com/office/officeart/2005/8/layout/vList2"/>
    <dgm:cxn modelId="{51EB999E-7B6C-4FB4-807D-B1F94187E299}" type="presParOf" srcId="{FC18848A-6ED4-42B2-9E16-0522B79A524A}" destId="{D974D697-AA11-4AAF-8420-52D0E5AF10E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295583-0F5A-44F8-8819-85883FE92DE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9E6D6FD-3B31-43B9-8A3C-864A9C43A53E}">
      <dgm:prSet phldrT="[Text]" custT="1"/>
      <dgm:spPr/>
      <dgm:t>
        <a:bodyPr/>
        <a:lstStyle/>
        <a:p>
          <a:r>
            <a:rPr lang="en-US" sz="1300" dirty="0"/>
            <a:t>Soil-climate-crop-management nexus timeline in India</a:t>
          </a:r>
        </a:p>
      </dgm:t>
    </dgm:pt>
    <dgm:pt modelId="{495CBBE9-13C2-4771-AA1C-F94D07FA8100}" type="parTrans" cxnId="{93718B96-0C8E-495D-A53B-D8EA8CBE1C5B}">
      <dgm:prSet/>
      <dgm:spPr/>
      <dgm:t>
        <a:bodyPr/>
        <a:lstStyle/>
        <a:p>
          <a:endParaRPr lang="en-US"/>
        </a:p>
      </dgm:t>
    </dgm:pt>
    <dgm:pt modelId="{A64CE691-E1ED-42F8-8FA2-30CCA2181A34}" type="sibTrans" cxnId="{93718B96-0C8E-495D-A53B-D8EA8CBE1C5B}">
      <dgm:prSet/>
      <dgm:spPr/>
      <dgm:t>
        <a:bodyPr/>
        <a:lstStyle/>
        <a:p>
          <a:endParaRPr lang="en-US"/>
        </a:p>
      </dgm:t>
    </dgm:pt>
    <dgm:pt modelId="{46535246-4317-4437-8131-CC8122B9D5E3}">
      <dgm:prSet phldrT="[Text]" custT="1"/>
      <dgm:spPr/>
      <dgm:t>
        <a:bodyPr/>
        <a:lstStyle/>
        <a:p>
          <a:r>
            <a:rPr lang="en-US" sz="1300" dirty="0"/>
            <a:t>Comprehensive budgeting of Carbon and Nitrogen for Agricultural Landscapes</a:t>
          </a:r>
        </a:p>
      </dgm:t>
    </dgm:pt>
    <dgm:pt modelId="{2962EF32-C5D1-4C2E-8112-D6FAC17E9BC9}" type="parTrans" cxnId="{A42283D1-5D8B-41C1-A3CA-D0B87BB53E4C}">
      <dgm:prSet/>
      <dgm:spPr/>
      <dgm:t>
        <a:bodyPr/>
        <a:lstStyle/>
        <a:p>
          <a:endParaRPr lang="en-US"/>
        </a:p>
      </dgm:t>
    </dgm:pt>
    <dgm:pt modelId="{6F782B3E-920C-423E-906A-BA82B69F2C22}" type="sibTrans" cxnId="{A42283D1-5D8B-41C1-A3CA-D0B87BB53E4C}">
      <dgm:prSet/>
      <dgm:spPr/>
      <dgm:t>
        <a:bodyPr/>
        <a:lstStyle/>
        <a:p>
          <a:endParaRPr lang="en-US"/>
        </a:p>
      </dgm:t>
    </dgm:pt>
    <dgm:pt modelId="{D854E58B-273A-4B6B-9429-949959C32329}">
      <dgm:prSet phldrT="[Text]"/>
      <dgm:spPr/>
      <dgm:t>
        <a:bodyPr/>
        <a:lstStyle/>
        <a:p>
          <a:r>
            <a:rPr lang="en-US" dirty="0"/>
            <a:t>Understanding the implications of crop residue burning on soil biogeochemistry and greenhouse gas emissions</a:t>
          </a:r>
        </a:p>
      </dgm:t>
    </dgm:pt>
    <dgm:pt modelId="{2DBC7E34-CF04-4825-9823-96AAEDF68861}" type="parTrans" cxnId="{91B7A43B-C926-4126-96AD-19551F7C7C9A}">
      <dgm:prSet/>
      <dgm:spPr/>
      <dgm:t>
        <a:bodyPr/>
        <a:lstStyle/>
        <a:p>
          <a:endParaRPr lang="en-US"/>
        </a:p>
      </dgm:t>
    </dgm:pt>
    <dgm:pt modelId="{43542514-D2D9-4797-A69F-90B8106F91CD}" type="sibTrans" cxnId="{91B7A43B-C926-4126-96AD-19551F7C7C9A}">
      <dgm:prSet/>
      <dgm:spPr/>
      <dgm:t>
        <a:bodyPr/>
        <a:lstStyle/>
        <a:p>
          <a:endParaRPr lang="en-US"/>
        </a:p>
      </dgm:t>
    </dgm:pt>
    <dgm:pt modelId="{065D8942-783A-4866-91EF-290631C84B4E}">
      <dgm:prSet custT="1"/>
      <dgm:spPr/>
      <dgm:t>
        <a:bodyPr/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ptos" panose="02110004020202020204"/>
              <a:ea typeface="+mn-ea"/>
              <a:cs typeface="+mn-cs"/>
            </a:rPr>
            <a:t>Monitoring Greenhouse Gas Emissions in Agricultural Landscapes: Insights from Active, Slow, and Passive Carbon and Nitrogen Pools</a:t>
          </a:r>
          <a:endParaRPr lang="en-US" sz="1300" kern="1200" dirty="0">
            <a:latin typeface="Aptos" panose="02110004020202020204"/>
            <a:ea typeface="+mn-ea"/>
            <a:cs typeface="+mn-cs"/>
          </a:endParaRPr>
        </a:p>
      </dgm:t>
    </dgm:pt>
    <dgm:pt modelId="{CFB759CB-AC2E-4471-A7B9-A8A030120F61}" type="parTrans" cxnId="{743CB6FF-A192-42DD-A177-1FF038E1B7FF}">
      <dgm:prSet/>
      <dgm:spPr/>
      <dgm:t>
        <a:bodyPr/>
        <a:lstStyle/>
        <a:p>
          <a:endParaRPr lang="en-US"/>
        </a:p>
      </dgm:t>
    </dgm:pt>
    <dgm:pt modelId="{99FB1BA8-05A0-4BBC-BD2C-557910A8610D}" type="sibTrans" cxnId="{743CB6FF-A192-42DD-A177-1FF038E1B7FF}">
      <dgm:prSet/>
      <dgm:spPr/>
      <dgm:t>
        <a:bodyPr/>
        <a:lstStyle/>
        <a:p>
          <a:endParaRPr lang="en-US"/>
        </a:p>
      </dgm:t>
    </dgm:pt>
    <dgm:pt modelId="{0319F836-3023-4F5B-A8C1-390FF27D9725}" type="pres">
      <dgm:prSet presAssocID="{A8295583-0F5A-44F8-8819-85883FE92DE1}" presName="Name0" presStyleCnt="0">
        <dgm:presLayoutVars>
          <dgm:chMax val="7"/>
          <dgm:chPref val="7"/>
          <dgm:dir val="rev"/>
        </dgm:presLayoutVars>
      </dgm:prSet>
      <dgm:spPr/>
    </dgm:pt>
    <dgm:pt modelId="{6AAD60D2-6F3F-428D-A624-2B264E4EF390}" type="pres">
      <dgm:prSet presAssocID="{A8295583-0F5A-44F8-8819-85883FE92DE1}" presName="Name1" presStyleCnt="0"/>
      <dgm:spPr/>
    </dgm:pt>
    <dgm:pt modelId="{C264114D-E51A-46B2-A1C1-2F6AB88EED1F}" type="pres">
      <dgm:prSet presAssocID="{A8295583-0F5A-44F8-8819-85883FE92DE1}" presName="cycle" presStyleCnt="0"/>
      <dgm:spPr/>
    </dgm:pt>
    <dgm:pt modelId="{B5E7B452-B78E-441B-B5B6-39CEF49D3251}" type="pres">
      <dgm:prSet presAssocID="{A8295583-0F5A-44F8-8819-85883FE92DE1}" presName="srcNode" presStyleLbl="node1" presStyleIdx="0" presStyleCnt="4"/>
      <dgm:spPr/>
    </dgm:pt>
    <dgm:pt modelId="{F19A901A-A140-4BF5-9C2B-3BDA4838D08B}" type="pres">
      <dgm:prSet presAssocID="{A8295583-0F5A-44F8-8819-85883FE92DE1}" presName="conn" presStyleLbl="parChTrans1D2" presStyleIdx="0" presStyleCnt="1"/>
      <dgm:spPr/>
    </dgm:pt>
    <dgm:pt modelId="{AED94A0D-6544-496E-A8D2-214EDE1C08EB}" type="pres">
      <dgm:prSet presAssocID="{A8295583-0F5A-44F8-8819-85883FE92DE1}" presName="extraNode" presStyleLbl="node1" presStyleIdx="0" presStyleCnt="4"/>
      <dgm:spPr/>
    </dgm:pt>
    <dgm:pt modelId="{52B4AEBD-AE40-48A0-964C-98FEA054B2D4}" type="pres">
      <dgm:prSet presAssocID="{A8295583-0F5A-44F8-8819-85883FE92DE1}" presName="dstNode" presStyleLbl="node1" presStyleIdx="0" presStyleCnt="4"/>
      <dgm:spPr/>
    </dgm:pt>
    <dgm:pt modelId="{C996D945-CE76-4EEE-9B8F-764BEF769363}" type="pres">
      <dgm:prSet presAssocID="{09E6D6FD-3B31-43B9-8A3C-864A9C43A53E}" presName="text_1" presStyleLbl="node1" presStyleIdx="0" presStyleCnt="4">
        <dgm:presLayoutVars>
          <dgm:bulletEnabled val="1"/>
        </dgm:presLayoutVars>
      </dgm:prSet>
      <dgm:spPr/>
    </dgm:pt>
    <dgm:pt modelId="{645E66D1-408D-4394-B998-0408DE5223A8}" type="pres">
      <dgm:prSet presAssocID="{09E6D6FD-3B31-43B9-8A3C-864A9C43A53E}" presName="accent_1" presStyleCnt="0"/>
      <dgm:spPr/>
    </dgm:pt>
    <dgm:pt modelId="{8A9D5695-AB7A-4866-B2A0-1E44A1B8270F}" type="pres">
      <dgm:prSet presAssocID="{09E6D6FD-3B31-43B9-8A3C-864A9C43A53E}" presName="accentRepeatNode" presStyleLbl="solidFgAcc1" presStyleIdx="0" presStyleCnt="4"/>
      <dgm:spPr/>
    </dgm:pt>
    <dgm:pt modelId="{8C2CB860-2DBF-40D3-98CF-67F2227AFFCF}" type="pres">
      <dgm:prSet presAssocID="{46535246-4317-4437-8131-CC8122B9D5E3}" presName="text_2" presStyleLbl="node1" presStyleIdx="1" presStyleCnt="4">
        <dgm:presLayoutVars>
          <dgm:bulletEnabled val="1"/>
        </dgm:presLayoutVars>
      </dgm:prSet>
      <dgm:spPr/>
    </dgm:pt>
    <dgm:pt modelId="{DE9405DF-748F-408E-BA04-1E5B55BB2C1E}" type="pres">
      <dgm:prSet presAssocID="{46535246-4317-4437-8131-CC8122B9D5E3}" presName="accent_2" presStyleCnt="0"/>
      <dgm:spPr/>
    </dgm:pt>
    <dgm:pt modelId="{235D44C6-234D-45E9-A895-8BCE2883473C}" type="pres">
      <dgm:prSet presAssocID="{46535246-4317-4437-8131-CC8122B9D5E3}" presName="accentRepeatNode" presStyleLbl="solidFgAcc1" presStyleIdx="1" presStyleCnt="4"/>
      <dgm:spPr/>
    </dgm:pt>
    <dgm:pt modelId="{428E804C-0E58-478A-AFF5-C05A6FD120C8}" type="pres">
      <dgm:prSet presAssocID="{D854E58B-273A-4B6B-9429-949959C32329}" presName="text_3" presStyleLbl="node1" presStyleIdx="2" presStyleCnt="4">
        <dgm:presLayoutVars>
          <dgm:bulletEnabled val="1"/>
        </dgm:presLayoutVars>
      </dgm:prSet>
      <dgm:spPr/>
    </dgm:pt>
    <dgm:pt modelId="{79FEA82B-495C-47F3-A0A6-41BB1D0E4BF5}" type="pres">
      <dgm:prSet presAssocID="{D854E58B-273A-4B6B-9429-949959C32329}" presName="accent_3" presStyleCnt="0"/>
      <dgm:spPr/>
    </dgm:pt>
    <dgm:pt modelId="{CF45A3DD-6BDF-4B67-8FA0-D6A9FCE3A76E}" type="pres">
      <dgm:prSet presAssocID="{D854E58B-273A-4B6B-9429-949959C32329}" presName="accentRepeatNode" presStyleLbl="solidFgAcc1" presStyleIdx="2" presStyleCnt="4"/>
      <dgm:spPr/>
    </dgm:pt>
    <dgm:pt modelId="{0CF4B4FF-22AC-4540-A69A-0BB1C6F7DB72}" type="pres">
      <dgm:prSet presAssocID="{065D8942-783A-4866-91EF-290631C84B4E}" presName="text_4" presStyleLbl="node1" presStyleIdx="3" presStyleCnt="4">
        <dgm:presLayoutVars>
          <dgm:bulletEnabled val="1"/>
        </dgm:presLayoutVars>
      </dgm:prSet>
      <dgm:spPr/>
    </dgm:pt>
    <dgm:pt modelId="{F1C0451D-FC32-4835-8F16-D66E91A43152}" type="pres">
      <dgm:prSet presAssocID="{065D8942-783A-4866-91EF-290631C84B4E}" presName="accent_4" presStyleCnt="0"/>
      <dgm:spPr/>
    </dgm:pt>
    <dgm:pt modelId="{7F27EC80-D7C8-4A35-AF7A-C26D413825B0}" type="pres">
      <dgm:prSet presAssocID="{065D8942-783A-4866-91EF-290631C84B4E}" presName="accentRepeatNode" presStyleLbl="solidFgAcc1" presStyleIdx="3" presStyleCnt="4"/>
      <dgm:spPr/>
    </dgm:pt>
  </dgm:ptLst>
  <dgm:cxnLst>
    <dgm:cxn modelId="{1AD27200-5015-4418-AB00-A79266D3FD27}" type="presOf" srcId="{A64CE691-E1ED-42F8-8FA2-30CCA2181A34}" destId="{F19A901A-A140-4BF5-9C2B-3BDA4838D08B}" srcOrd="0" destOrd="0" presId="urn:microsoft.com/office/officeart/2008/layout/VerticalCurvedList"/>
    <dgm:cxn modelId="{91B7A43B-C926-4126-96AD-19551F7C7C9A}" srcId="{A8295583-0F5A-44F8-8819-85883FE92DE1}" destId="{D854E58B-273A-4B6B-9429-949959C32329}" srcOrd="2" destOrd="0" parTransId="{2DBC7E34-CF04-4825-9823-96AAEDF68861}" sibTransId="{43542514-D2D9-4797-A69F-90B8106F91CD}"/>
    <dgm:cxn modelId="{42C02B3D-8323-43C5-8710-642241DCD5EA}" type="presOf" srcId="{09E6D6FD-3B31-43B9-8A3C-864A9C43A53E}" destId="{C996D945-CE76-4EEE-9B8F-764BEF769363}" srcOrd="0" destOrd="0" presId="urn:microsoft.com/office/officeart/2008/layout/VerticalCurvedList"/>
    <dgm:cxn modelId="{1DDE1347-6006-481B-A4B8-BF0836A110ED}" type="presOf" srcId="{A8295583-0F5A-44F8-8819-85883FE92DE1}" destId="{0319F836-3023-4F5B-A8C1-390FF27D9725}" srcOrd="0" destOrd="0" presId="urn:microsoft.com/office/officeart/2008/layout/VerticalCurvedList"/>
    <dgm:cxn modelId="{070C2268-5817-4272-A1F4-3EC83E827298}" type="presOf" srcId="{46535246-4317-4437-8131-CC8122B9D5E3}" destId="{8C2CB860-2DBF-40D3-98CF-67F2227AFFCF}" srcOrd="0" destOrd="0" presId="urn:microsoft.com/office/officeart/2008/layout/VerticalCurvedList"/>
    <dgm:cxn modelId="{AFC2D869-7118-4278-86A3-F449D45547B5}" type="presOf" srcId="{065D8942-783A-4866-91EF-290631C84B4E}" destId="{0CF4B4FF-22AC-4540-A69A-0BB1C6F7DB72}" srcOrd="0" destOrd="0" presId="urn:microsoft.com/office/officeart/2008/layout/VerticalCurvedList"/>
    <dgm:cxn modelId="{93718B96-0C8E-495D-A53B-D8EA8CBE1C5B}" srcId="{A8295583-0F5A-44F8-8819-85883FE92DE1}" destId="{09E6D6FD-3B31-43B9-8A3C-864A9C43A53E}" srcOrd="0" destOrd="0" parTransId="{495CBBE9-13C2-4771-AA1C-F94D07FA8100}" sibTransId="{A64CE691-E1ED-42F8-8FA2-30CCA2181A34}"/>
    <dgm:cxn modelId="{A42283D1-5D8B-41C1-A3CA-D0B87BB53E4C}" srcId="{A8295583-0F5A-44F8-8819-85883FE92DE1}" destId="{46535246-4317-4437-8131-CC8122B9D5E3}" srcOrd="1" destOrd="0" parTransId="{2962EF32-C5D1-4C2E-8112-D6FAC17E9BC9}" sibTransId="{6F782B3E-920C-423E-906A-BA82B69F2C22}"/>
    <dgm:cxn modelId="{CC9B01FA-CCEF-4A8D-871E-5CB1D31608EE}" type="presOf" srcId="{D854E58B-273A-4B6B-9429-949959C32329}" destId="{428E804C-0E58-478A-AFF5-C05A6FD120C8}" srcOrd="0" destOrd="0" presId="urn:microsoft.com/office/officeart/2008/layout/VerticalCurvedList"/>
    <dgm:cxn modelId="{743CB6FF-A192-42DD-A177-1FF038E1B7FF}" srcId="{A8295583-0F5A-44F8-8819-85883FE92DE1}" destId="{065D8942-783A-4866-91EF-290631C84B4E}" srcOrd="3" destOrd="0" parTransId="{CFB759CB-AC2E-4471-A7B9-A8A030120F61}" sibTransId="{99FB1BA8-05A0-4BBC-BD2C-557910A8610D}"/>
    <dgm:cxn modelId="{075A1BE9-2458-4059-AD42-EB659D7457AF}" type="presParOf" srcId="{0319F836-3023-4F5B-A8C1-390FF27D9725}" destId="{6AAD60D2-6F3F-428D-A624-2B264E4EF390}" srcOrd="0" destOrd="0" presId="urn:microsoft.com/office/officeart/2008/layout/VerticalCurvedList"/>
    <dgm:cxn modelId="{6649AD6A-23C2-4DFA-88B5-8AC6057FBB67}" type="presParOf" srcId="{6AAD60D2-6F3F-428D-A624-2B264E4EF390}" destId="{C264114D-E51A-46B2-A1C1-2F6AB88EED1F}" srcOrd="0" destOrd="0" presId="urn:microsoft.com/office/officeart/2008/layout/VerticalCurvedList"/>
    <dgm:cxn modelId="{F6A30925-8F1F-49F6-A258-F5D2D4E656BA}" type="presParOf" srcId="{C264114D-E51A-46B2-A1C1-2F6AB88EED1F}" destId="{B5E7B452-B78E-441B-B5B6-39CEF49D3251}" srcOrd="0" destOrd="0" presId="urn:microsoft.com/office/officeart/2008/layout/VerticalCurvedList"/>
    <dgm:cxn modelId="{22D73FF8-F666-455A-B706-FE3FF57E98B6}" type="presParOf" srcId="{C264114D-E51A-46B2-A1C1-2F6AB88EED1F}" destId="{F19A901A-A140-4BF5-9C2B-3BDA4838D08B}" srcOrd="1" destOrd="0" presId="urn:microsoft.com/office/officeart/2008/layout/VerticalCurvedList"/>
    <dgm:cxn modelId="{EA38EF3A-1379-4B55-B7F1-AC2D00DED102}" type="presParOf" srcId="{C264114D-E51A-46B2-A1C1-2F6AB88EED1F}" destId="{AED94A0D-6544-496E-A8D2-214EDE1C08EB}" srcOrd="2" destOrd="0" presId="urn:microsoft.com/office/officeart/2008/layout/VerticalCurvedList"/>
    <dgm:cxn modelId="{A5CC3633-4C9D-442F-B2B4-4A5C18F72140}" type="presParOf" srcId="{C264114D-E51A-46B2-A1C1-2F6AB88EED1F}" destId="{52B4AEBD-AE40-48A0-964C-98FEA054B2D4}" srcOrd="3" destOrd="0" presId="urn:microsoft.com/office/officeart/2008/layout/VerticalCurvedList"/>
    <dgm:cxn modelId="{74889307-6567-4E79-83D9-A58530BAFC45}" type="presParOf" srcId="{6AAD60D2-6F3F-428D-A624-2B264E4EF390}" destId="{C996D945-CE76-4EEE-9B8F-764BEF769363}" srcOrd="1" destOrd="0" presId="urn:microsoft.com/office/officeart/2008/layout/VerticalCurvedList"/>
    <dgm:cxn modelId="{79988754-E7C6-4B66-A8E7-2615560E67BD}" type="presParOf" srcId="{6AAD60D2-6F3F-428D-A624-2B264E4EF390}" destId="{645E66D1-408D-4394-B998-0408DE5223A8}" srcOrd="2" destOrd="0" presId="urn:microsoft.com/office/officeart/2008/layout/VerticalCurvedList"/>
    <dgm:cxn modelId="{381F5394-BC8F-4927-8E7C-15F113A526A2}" type="presParOf" srcId="{645E66D1-408D-4394-B998-0408DE5223A8}" destId="{8A9D5695-AB7A-4866-B2A0-1E44A1B8270F}" srcOrd="0" destOrd="0" presId="urn:microsoft.com/office/officeart/2008/layout/VerticalCurvedList"/>
    <dgm:cxn modelId="{3E257300-2FD6-4D68-8FE1-0EE0BEA7571D}" type="presParOf" srcId="{6AAD60D2-6F3F-428D-A624-2B264E4EF390}" destId="{8C2CB860-2DBF-40D3-98CF-67F2227AFFCF}" srcOrd="3" destOrd="0" presId="urn:microsoft.com/office/officeart/2008/layout/VerticalCurvedList"/>
    <dgm:cxn modelId="{9E21996E-A541-44F8-87BA-C9898FACC8D0}" type="presParOf" srcId="{6AAD60D2-6F3F-428D-A624-2B264E4EF390}" destId="{DE9405DF-748F-408E-BA04-1E5B55BB2C1E}" srcOrd="4" destOrd="0" presId="urn:microsoft.com/office/officeart/2008/layout/VerticalCurvedList"/>
    <dgm:cxn modelId="{DEC1503B-BEB3-4D39-9C5E-DFA9E7DB1BD3}" type="presParOf" srcId="{DE9405DF-748F-408E-BA04-1E5B55BB2C1E}" destId="{235D44C6-234D-45E9-A895-8BCE2883473C}" srcOrd="0" destOrd="0" presId="urn:microsoft.com/office/officeart/2008/layout/VerticalCurvedList"/>
    <dgm:cxn modelId="{1BBD3342-EB5D-4811-B891-A7ED5EB77938}" type="presParOf" srcId="{6AAD60D2-6F3F-428D-A624-2B264E4EF390}" destId="{428E804C-0E58-478A-AFF5-C05A6FD120C8}" srcOrd="5" destOrd="0" presId="urn:microsoft.com/office/officeart/2008/layout/VerticalCurvedList"/>
    <dgm:cxn modelId="{1D427F61-1ED8-44A0-AB8D-F74EB62AF292}" type="presParOf" srcId="{6AAD60D2-6F3F-428D-A624-2B264E4EF390}" destId="{79FEA82B-495C-47F3-A0A6-41BB1D0E4BF5}" srcOrd="6" destOrd="0" presId="urn:microsoft.com/office/officeart/2008/layout/VerticalCurvedList"/>
    <dgm:cxn modelId="{FB859351-14FE-4CE4-93F8-EC2AC1010EB6}" type="presParOf" srcId="{79FEA82B-495C-47F3-A0A6-41BB1D0E4BF5}" destId="{CF45A3DD-6BDF-4B67-8FA0-D6A9FCE3A76E}" srcOrd="0" destOrd="0" presId="urn:microsoft.com/office/officeart/2008/layout/VerticalCurvedList"/>
    <dgm:cxn modelId="{79B709F3-DC91-4337-8535-0FE5B7B74770}" type="presParOf" srcId="{6AAD60D2-6F3F-428D-A624-2B264E4EF390}" destId="{0CF4B4FF-22AC-4540-A69A-0BB1C6F7DB72}" srcOrd="7" destOrd="0" presId="urn:microsoft.com/office/officeart/2008/layout/VerticalCurvedList"/>
    <dgm:cxn modelId="{E4E5E7BE-3705-465F-8A3A-F38C8E7966DC}" type="presParOf" srcId="{6AAD60D2-6F3F-428D-A624-2B264E4EF390}" destId="{F1C0451D-FC32-4835-8F16-D66E91A43152}" srcOrd="8" destOrd="0" presId="urn:microsoft.com/office/officeart/2008/layout/VerticalCurvedList"/>
    <dgm:cxn modelId="{7C79DCD7-3B43-41E3-81E5-497CEF29C1A2}" type="presParOf" srcId="{F1C0451D-FC32-4835-8F16-D66E91A43152}" destId="{7F27EC80-D7C8-4A35-AF7A-C26D413825B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1DA318-EDD1-4C8B-A315-27319A220D5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B3CB891-B2E3-4BCF-BE50-A486417C6D5D}">
      <dgm:prSet phldrT="[Text]" custT="1"/>
      <dgm:spPr/>
      <dgm:t>
        <a:bodyPr/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ptos" panose="02110004020202020204"/>
              <a:ea typeface="+mn-ea"/>
              <a:cs typeface="+mn-cs"/>
            </a:rPr>
            <a:t>Mapping and Monitoring Small Inland Waterbodies</a:t>
          </a:r>
        </a:p>
      </dgm:t>
    </dgm:pt>
    <dgm:pt modelId="{63A8284D-6C1B-4F16-8864-2F89AA6B8CD4}" type="parTrans" cxnId="{704A7F15-0190-46A9-93AC-E35707EC135F}">
      <dgm:prSet/>
      <dgm:spPr/>
      <dgm:t>
        <a:bodyPr/>
        <a:lstStyle/>
        <a:p>
          <a:endParaRPr lang="en-US"/>
        </a:p>
      </dgm:t>
    </dgm:pt>
    <dgm:pt modelId="{4F630194-E290-4501-B2B6-8A9B0B2FD866}" type="sibTrans" cxnId="{704A7F15-0190-46A9-93AC-E35707EC135F}">
      <dgm:prSet/>
      <dgm:spPr/>
      <dgm:t>
        <a:bodyPr/>
        <a:lstStyle/>
        <a:p>
          <a:endParaRPr lang="en-US"/>
        </a:p>
      </dgm:t>
    </dgm:pt>
    <dgm:pt modelId="{181AB3EA-90D7-4858-AA41-45DC8DF1BA1A}">
      <dgm:prSet phldrT="[Text]" custT="1"/>
      <dgm:spPr/>
      <dgm:t>
        <a:bodyPr/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ptos" panose="02110004020202020204"/>
              <a:ea typeface="+mn-ea"/>
              <a:cs typeface="+mn-cs"/>
            </a:rPr>
            <a:t>Agriculture and Aquatic Ecosystem: Carbon and Nitrogen Dynamics</a:t>
          </a:r>
        </a:p>
      </dgm:t>
    </dgm:pt>
    <dgm:pt modelId="{FE6AAD2E-4A49-4214-A1AD-4B8BAAAA2D3E}" type="parTrans" cxnId="{DCE05C82-0F6C-4FD1-BD97-6AA42A2C4FF4}">
      <dgm:prSet/>
      <dgm:spPr/>
      <dgm:t>
        <a:bodyPr/>
        <a:lstStyle/>
        <a:p>
          <a:endParaRPr lang="en-US"/>
        </a:p>
      </dgm:t>
    </dgm:pt>
    <dgm:pt modelId="{1C402BCA-BD31-4AC2-922C-FC902BCFF86E}" type="sibTrans" cxnId="{DCE05C82-0F6C-4FD1-BD97-6AA42A2C4FF4}">
      <dgm:prSet/>
      <dgm:spPr/>
      <dgm:t>
        <a:bodyPr/>
        <a:lstStyle/>
        <a:p>
          <a:endParaRPr lang="en-US"/>
        </a:p>
      </dgm:t>
    </dgm:pt>
    <dgm:pt modelId="{718BDA38-F249-4DF9-95A4-0EABB5A00875}">
      <dgm:prSet phldrT="[Text]" custT="1"/>
      <dgm:spPr/>
      <dgm:t>
        <a:bodyPr/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ptos" panose="02110004020202020204"/>
              <a:ea typeface="+mn-ea"/>
              <a:cs typeface="+mn-cs"/>
            </a:rPr>
            <a:t>Eco-hydrological Modeling for Improving Water and Soil Quality through Best Agricultural Management Practices: A Hindon Case-Study</a:t>
          </a:r>
          <a:endParaRPr lang="en-US" sz="1300" kern="1200" dirty="0">
            <a:latin typeface="Aptos" panose="02110004020202020204"/>
            <a:ea typeface="+mn-ea"/>
            <a:cs typeface="+mn-cs"/>
          </a:endParaRPr>
        </a:p>
      </dgm:t>
    </dgm:pt>
    <dgm:pt modelId="{03715A17-0888-4E40-9063-C04289047DFD}" type="parTrans" cxnId="{6A6D23D6-4DAF-4A21-B382-4B914C353EBC}">
      <dgm:prSet/>
      <dgm:spPr/>
      <dgm:t>
        <a:bodyPr/>
        <a:lstStyle/>
        <a:p>
          <a:endParaRPr lang="en-US"/>
        </a:p>
      </dgm:t>
    </dgm:pt>
    <dgm:pt modelId="{12A6CFFA-430C-49ED-A35C-360C71A525C4}" type="sibTrans" cxnId="{6A6D23D6-4DAF-4A21-B382-4B914C353EBC}">
      <dgm:prSet/>
      <dgm:spPr/>
      <dgm:t>
        <a:bodyPr/>
        <a:lstStyle/>
        <a:p>
          <a:endParaRPr lang="en-US"/>
        </a:p>
      </dgm:t>
    </dgm:pt>
    <dgm:pt modelId="{93570B61-0D7E-4290-BBE1-BE03C43324E2}" type="pres">
      <dgm:prSet presAssocID="{F41DA318-EDD1-4C8B-A315-27319A220D51}" presName="Name0" presStyleCnt="0">
        <dgm:presLayoutVars>
          <dgm:chMax val="7"/>
          <dgm:chPref val="7"/>
          <dgm:dir/>
        </dgm:presLayoutVars>
      </dgm:prSet>
      <dgm:spPr/>
    </dgm:pt>
    <dgm:pt modelId="{D92BFD6B-FAAA-4812-8484-9B1DB0E52582}" type="pres">
      <dgm:prSet presAssocID="{F41DA318-EDD1-4C8B-A315-27319A220D51}" presName="Name1" presStyleCnt="0"/>
      <dgm:spPr/>
    </dgm:pt>
    <dgm:pt modelId="{7BD2518D-B3DE-4C4A-8673-58D1D3F90BF5}" type="pres">
      <dgm:prSet presAssocID="{F41DA318-EDD1-4C8B-A315-27319A220D51}" presName="cycle" presStyleCnt="0"/>
      <dgm:spPr/>
    </dgm:pt>
    <dgm:pt modelId="{A11B62B1-3079-4C3E-BE7D-E894C8168144}" type="pres">
      <dgm:prSet presAssocID="{F41DA318-EDD1-4C8B-A315-27319A220D51}" presName="srcNode" presStyleLbl="node1" presStyleIdx="0" presStyleCnt="3"/>
      <dgm:spPr/>
    </dgm:pt>
    <dgm:pt modelId="{94EB08B1-105E-40CB-99F4-855E4A639D7C}" type="pres">
      <dgm:prSet presAssocID="{F41DA318-EDD1-4C8B-A315-27319A220D51}" presName="conn" presStyleLbl="parChTrans1D2" presStyleIdx="0" presStyleCnt="1"/>
      <dgm:spPr/>
    </dgm:pt>
    <dgm:pt modelId="{7C4E469E-1934-49B3-8975-4B839025545F}" type="pres">
      <dgm:prSet presAssocID="{F41DA318-EDD1-4C8B-A315-27319A220D51}" presName="extraNode" presStyleLbl="node1" presStyleIdx="0" presStyleCnt="3"/>
      <dgm:spPr/>
    </dgm:pt>
    <dgm:pt modelId="{667B1B3B-7927-4AFD-828E-AA81F7DBB337}" type="pres">
      <dgm:prSet presAssocID="{F41DA318-EDD1-4C8B-A315-27319A220D51}" presName="dstNode" presStyleLbl="node1" presStyleIdx="0" presStyleCnt="3"/>
      <dgm:spPr/>
    </dgm:pt>
    <dgm:pt modelId="{D5A1CD81-3566-4837-B360-7974EF4D22EE}" type="pres">
      <dgm:prSet presAssocID="{BB3CB891-B2E3-4BCF-BE50-A486417C6D5D}" presName="text_1" presStyleLbl="node1" presStyleIdx="0" presStyleCnt="3">
        <dgm:presLayoutVars>
          <dgm:bulletEnabled val="1"/>
        </dgm:presLayoutVars>
      </dgm:prSet>
      <dgm:spPr/>
    </dgm:pt>
    <dgm:pt modelId="{576A199F-760D-4C79-A124-49DBC6B7EDE7}" type="pres">
      <dgm:prSet presAssocID="{BB3CB891-B2E3-4BCF-BE50-A486417C6D5D}" presName="accent_1" presStyleCnt="0"/>
      <dgm:spPr/>
    </dgm:pt>
    <dgm:pt modelId="{80CE9E31-F13F-4FBF-B35A-C6910287B0EE}" type="pres">
      <dgm:prSet presAssocID="{BB3CB891-B2E3-4BCF-BE50-A486417C6D5D}" presName="accentRepeatNode" presStyleLbl="solidFgAcc1" presStyleIdx="0" presStyleCnt="3"/>
      <dgm:spPr/>
    </dgm:pt>
    <dgm:pt modelId="{03D8BC11-1E3A-44DD-8F6D-87D1F2D74611}" type="pres">
      <dgm:prSet presAssocID="{181AB3EA-90D7-4858-AA41-45DC8DF1BA1A}" presName="text_2" presStyleLbl="node1" presStyleIdx="1" presStyleCnt="3">
        <dgm:presLayoutVars>
          <dgm:bulletEnabled val="1"/>
        </dgm:presLayoutVars>
      </dgm:prSet>
      <dgm:spPr/>
    </dgm:pt>
    <dgm:pt modelId="{AAA5014C-9646-4F7A-9B21-CFEAB9763AFF}" type="pres">
      <dgm:prSet presAssocID="{181AB3EA-90D7-4858-AA41-45DC8DF1BA1A}" presName="accent_2" presStyleCnt="0"/>
      <dgm:spPr/>
    </dgm:pt>
    <dgm:pt modelId="{87B569BF-65CF-47B4-9C0D-B5B3B9ABC57D}" type="pres">
      <dgm:prSet presAssocID="{181AB3EA-90D7-4858-AA41-45DC8DF1BA1A}" presName="accentRepeatNode" presStyleLbl="solidFgAcc1" presStyleIdx="1" presStyleCnt="3"/>
      <dgm:spPr/>
    </dgm:pt>
    <dgm:pt modelId="{80D422A1-1F08-481A-A19A-1E2714AE6B31}" type="pres">
      <dgm:prSet presAssocID="{718BDA38-F249-4DF9-95A4-0EABB5A00875}" presName="text_3" presStyleLbl="node1" presStyleIdx="2" presStyleCnt="3">
        <dgm:presLayoutVars>
          <dgm:bulletEnabled val="1"/>
        </dgm:presLayoutVars>
      </dgm:prSet>
      <dgm:spPr/>
    </dgm:pt>
    <dgm:pt modelId="{5DB604C6-894D-4843-B705-CA2FA9C81FED}" type="pres">
      <dgm:prSet presAssocID="{718BDA38-F249-4DF9-95A4-0EABB5A00875}" presName="accent_3" presStyleCnt="0"/>
      <dgm:spPr/>
    </dgm:pt>
    <dgm:pt modelId="{22E72E1E-55FD-4401-9E9B-59DA1C772726}" type="pres">
      <dgm:prSet presAssocID="{718BDA38-F249-4DF9-95A4-0EABB5A00875}" presName="accentRepeatNode" presStyleLbl="solidFgAcc1" presStyleIdx="2" presStyleCnt="3"/>
      <dgm:spPr/>
    </dgm:pt>
  </dgm:ptLst>
  <dgm:cxnLst>
    <dgm:cxn modelId="{7D8A3B04-3543-485C-AF5F-5DF56044B29A}" type="presOf" srcId="{F41DA318-EDD1-4C8B-A315-27319A220D51}" destId="{93570B61-0D7E-4290-BBE1-BE03C43324E2}" srcOrd="0" destOrd="0" presId="urn:microsoft.com/office/officeart/2008/layout/VerticalCurvedList"/>
    <dgm:cxn modelId="{704A7F15-0190-46A9-93AC-E35707EC135F}" srcId="{F41DA318-EDD1-4C8B-A315-27319A220D51}" destId="{BB3CB891-B2E3-4BCF-BE50-A486417C6D5D}" srcOrd="0" destOrd="0" parTransId="{63A8284D-6C1B-4F16-8864-2F89AA6B8CD4}" sibTransId="{4F630194-E290-4501-B2B6-8A9B0B2FD866}"/>
    <dgm:cxn modelId="{011F693D-A81B-44B1-A9EC-877DEDE13145}" type="presOf" srcId="{181AB3EA-90D7-4858-AA41-45DC8DF1BA1A}" destId="{03D8BC11-1E3A-44DD-8F6D-87D1F2D74611}" srcOrd="0" destOrd="0" presId="urn:microsoft.com/office/officeart/2008/layout/VerticalCurvedList"/>
    <dgm:cxn modelId="{8BEC4A5B-3E7D-4BFC-A871-FF74C3E24AC7}" type="presOf" srcId="{4F630194-E290-4501-B2B6-8A9B0B2FD866}" destId="{94EB08B1-105E-40CB-99F4-855E4A639D7C}" srcOrd="0" destOrd="0" presId="urn:microsoft.com/office/officeart/2008/layout/VerticalCurvedList"/>
    <dgm:cxn modelId="{300CBD74-84D5-4E28-9751-80B036EEBBC6}" type="presOf" srcId="{718BDA38-F249-4DF9-95A4-0EABB5A00875}" destId="{80D422A1-1F08-481A-A19A-1E2714AE6B31}" srcOrd="0" destOrd="0" presId="urn:microsoft.com/office/officeart/2008/layout/VerticalCurvedList"/>
    <dgm:cxn modelId="{DCE05C82-0F6C-4FD1-BD97-6AA42A2C4FF4}" srcId="{F41DA318-EDD1-4C8B-A315-27319A220D51}" destId="{181AB3EA-90D7-4858-AA41-45DC8DF1BA1A}" srcOrd="1" destOrd="0" parTransId="{FE6AAD2E-4A49-4214-A1AD-4B8BAAAA2D3E}" sibTransId="{1C402BCA-BD31-4AC2-922C-FC902BCFF86E}"/>
    <dgm:cxn modelId="{B46820B9-5328-49A8-A625-81A82BECE647}" type="presOf" srcId="{BB3CB891-B2E3-4BCF-BE50-A486417C6D5D}" destId="{D5A1CD81-3566-4837-B360-7974EF4D22EE}" srcOrd="0" destOrd="0" presId="urn:microsoft.com/office/officeart/2008/layout/VerticalCurvedList"/>
    <dgm:cxn modelId="{6A6D23D6-4DAF-4A21-B382-4B914C353EBC}" srcId="{F41DA318-EDD1-4C8B-A315-27319A220D51}" destId="{718BDA38-F249-4DF9-95A4-0EABB5A00875}" srcOrd="2" destOrd="0" parTransId="{03715A17-0888-4E40-9063-C04289047DFD}" sibTransId="{12A6CFFA-430C-49ED-A35C-360C71A525C4}"/>
    <dgm:cxn modelId="{56BE0498-7CFD-4A74-BCF7-CE69F8FCB6B3}" type="presParOf" srcId="{93570B61-0D7E-4290-BBE1-BE03C43324E2}" destId="{D92BFD6B-FAAA-4812-8484-9B1DB0E52582}" srcOrd="0" destOrd="0" presId="urn:microsoft.com/office/officeart/2008/layout/VerticalCurvedList"/>
    <dgm:cxn modelId="{13728894-3E82-4376-ABD5-7E1C1DFB94CA}" type="presParOf" srcId="{D92BFD6B-FAAA-4812-8484-9B1DB0E52582}" destId="{7BD2518D-B3DE-4C4A-8673-58D1D3F90BF5}" srcOrd="0" destOrd="0" presId="urn:microsoft.com/office/officeart/2008/layout/VerticalCurvedList"/>
    <dgm:cxn modelId="{044A338B-9B7C-44D2-91EC-1B519256791A}" type="presParOf" srcId="{7BD2518D-B3DE-4C4A-8673-58D1D3F90BF5}" destId="{A11B62B1-3079-4C3E-BE7D-E894C8168144}" srcOrd="0" destOrd="0" presId="urn:microsoft.com/office/officeart/2008/layout/VerticalCurvedList"/>
    <dgm:cxn modelId="{16EC6156-A936-4CE0-BFA8-F94D8B1CB19D}" type="presParOf" srcId="{7BD2518D-B3DE-4C4A-8673-58D1D3F90BF5}" destId="{94EB08B1-105E-40CB-99F4-855E4A639D7C}" srcOrd="1" destOrd="0" presId="urn:microsoft.com/office/officeart/2008/layout/VerticalCurvedList"/>
    <dgm:cxn modelId="{EBB8CC3D-4E30-4383-A8E1-4F394AD4CAEE}" type="presParOf" srcId="{7BD2518D-B3DE-4C4A-8673-58D1D3F90BF5}" destId="{7C4E469E-1934-49B3-8975-4B839025545F}" srcOrd="2" destOrd="0" presId="urn:microsoft.com/office/officeart/2008/layout/VerticalCurvedList"/>
    <dgm:cxn modelId="{FF281C90-6A04-4EFF-92C4-FA0E54771DE2}" type="presParOf" srcId="{7BD2518D-B3DE-4C4A-8673-58D1D3F90BF5}" destId="{667B1B3B-7927-4AFD-828E-AA81F7DBB337}" srcOrd="3" destOrd="0" presId="urn:microsoft.com/office/officeart/2008/layout/VerticalCurvedList"/>
    <dgm:cxn modelId="{B80454A6-DE65-4E2F-A330-FD4AAC093C8F}" type="presParOf" srcId="{D92BFD6B-FAAA-4812-8484-9B1DB0E52582}" destId="{D5A1CD81-3566-4837-B360-7974EF4D22EE}" srcOrd="1" destOrd="0" presId="urn:microsoft.com/office/officeart/2008/layout/VerticalCurvedList"/>
    <dgm:cxn modelId="{13445E5C-3DFC-4207-AA0C-81AC0142375E}" type="presParOf" srcId="{D92BFD6B-FAAA-4812-8484-9B1DB0E52582}" destId="{576A199F-760D-4C79-A124-49DBC6B7EDE7}" srcOrd="2" destOrd="0" presId="urn:microsoft.com/office/officeart/2008/layout/VerticalCurvedList"/>
    <dgm:cxn modelId="{6E88E2A0-2AD3-41D6-8A66-1C2932BA8EF3}" type="presParOf" srcId="{576A199F-760D-4C79-A124-49DBC6B7EDE7}" destId="{80CE9E31-F13F-4FBF-B35A-C6910287B0EE}" srcOrd="0" destOrd="0" presId="urn:microsoft.com/office/officeart/2008/layout/VerticalCurvedList"/>
    <dgm:cxn modelId="{D6B366B3-1AB8-440E-B393-DB528356FF21}" type="presParOf" srcId="{D92BFD6B-FAAA-4812-8484-9B1DB0E52582}" destId="{03D8BC11-1E3A-44DD-8F6D-87D1F2D74611}" srcOrd="3" destOrd="0" presId="urn:microsoft.com/office/officeart/2008/layout/VerticalCurvedList"/>
    <dgm:cxn modelId="{A9CCCDA5-E671-463D-82D5-747E559D10E6}" type="presParOf" srcId="{D92BFD6B-FAAA-4812-8484-9B1DB0E52582}" destId="{AAA5014C-9646-4F7A-9B21-CFEAB9763AFF}" srcOrd="4" destOrd="0" presId="urn:microsoft.com/office/officeart/2008/layout/VerticalCurvedList"/>
    <dgm:cxn modelId="{462D2B56-25A2-44FD-A356-C2CA484CE2F1}" type="presParOf" srcId="{AAA5014C-9646-4F7A-9B21-CFEAB9763AFF}" destId="{87B569BF-65CF-47B4-9C0D-B5B3B9ABC57D}" srcOrd="0" destOrd="0" presId="urn:microsoft.com/office/officeart/2008/layout/VerticalCurvedList"/>
    <dgm:cxn modelId="{7FA8A7B5-D118-46A2-B3EA-31A34E6DA1D9}" type="presParOf" srcId="{D92BFD6B-FAAA-4812-8484-9B1DB0E52582}" destId="{80D422A1-1F08-481A-A19A-1E2714AE6B31}" srcOrd="5" destOrd="0" presId="urn:microsoft.com/office/officeart/2008/layout/VerticalCurvedList"/>
    <dgm:cxn modelId="{422008A8-04BC-4D05-8F43-DFAF4766C4E7}" type="presParOf" srcId="{D92BFD6B-FAAA-4812-8484-9B1DB0E52582}" destId="{5DB604C6-894D-4843-B705-CA2FA9C81FED}" srcOrd="6" destOrd="0" presId="urn:microsoft.com/office/officeart/2008/layout/VerticalCurvedList"/>
    <dgm:cxn modelId="{70C3915B-CB7C-42FC-A463-1C4C7AFB3946}" type="presParOf" srcId="{5DB604C6-894D-4843-B705-CA2FA9C81FED}" destId="{22E72E1E-55FD-4401-9E9B-59DA1C77272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7BA99C-C4B0-4089-BD62-D807845F3BE6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26BE9C-079D-47CF-B7CB-47A4D26A1AE9}">
      <dgm:prSet phldrT="[Text]" custT="1"/>
      <dgm:spPr/>
      <dgm:t>
        <a:bodyPr/>
        <a:lstStyle/>
        <a:p>
          <a:r>
            <a:rPr lang="en-US" sz="1800" b="1" dirty="0">
              <a:latin typeface="Helvetica" panose="020B0604020202020204" pitchFamily="34" charset="0"/>
              <a:cs typeface="Helvetica" panose="020B0604020202020204" pitchFamily="34" charset="0"/>
            </a:rPr>
            <a:t>Expected Outcomes</a:t>
          </a:r>
          <a:endParaRPr lang="en-US" sz="1800" dirty="0"/>
        </a:p>
      </dgm:t>
    </dgm:pt>
    <dgm:pt modelId="{E37EF2D9-974D-4BB7-89A8-0A51AA16EE49}" type="parTrans" cxnId="{3552EA04-EAC4-4805-AFE4-5AC7A4E0B66A}">
      <dgm:prSet/>
      <dgm:spPr/>
      <dgm:t>
        <a:bodyPr/>
        <a:lstStyle/>
        <a:p>
          <a:endParaRPr lang="en-US"/>
        </a:p>
      </dgm:t>
    </dgm:pt>
    <dgm:pt modelId="{9FE2F857-AA62-463A-BAAB-41B155776089}" type="sibTrans" cxnId="{3552EA04-EAC4-4805-AFE4-5AC7A4E0B66A}">
      <dgm:prSet/>
      <dgm:spPr/>
      <dgm:t>
        <a:bodyPr/>
        <a:lstStyle/>
        <a:p>
          <a:endParaRPr lang="en-US"/>
        </a:p>
      </dgm:t>
    </dgm:pt>
    <dgm:pt modelId="{9D45427F-746D-4FEF-B627-68E037FFDDD9}">
      <dgm:prSet phldrT="[Text]" custT="1"/>
      <dgm:spPr/>
      <dgm:t>
        <a:bodyPr/>
        <a:lstStyle/>
        <a:p>
          <a:pPr algn="l">
            <a:buFont typeface="Wingdings" panose="05000000000000000000" pitchFamily="2" charset="2"/>
            <a:buChar char="v"/>
          </a:pPr>
          <a:r>
            <a:rPr lang="en-US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rPr>
            <a:t>Helps to find out the critical zones of imbalances</a:t>
          </a:r>
          <a:endParaRPr lang="en-US" sz="16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C2DE07FD-632E-4632-B7CA-8175413CC025}" type="parTrans" cxnId="{E1ABC9FE-BC7B-42A8-9A45-9C0570FD3089}">
      <dgm:prSet/>
      <dgm:spPr/>
      <dgm:t>
        <a:bodyPr/>
        <a:lstStyle/>
        <a:p>
          <a:endParaRPr lang="en-US"/>
        </a:p>
      </dgm:t>
    </dgm:pt>
    <dgm:pt modelId="{520A0065-24C1-4634-BB90-639B98B11D96}" type="sibTrans" cxnId="{E1ABC9FE-BC7B-42A8-9A45-9C0570FD3089}">
      <dgm:prSet/>
      <dgm:spPr/>
      <dgm:t>
        <a:bodyPr/>
        <a:lstStyle/>
        <a:p>
          <a:endParaRPr lang="en-US"/>
        </a:p>
      </dgm:t>
    </dgm:pt>
    <dgm:pt modelId="{F3A4B422-1899-477B-9F55-250C9A29CE9D}">
      <dgm:prSet phldrT="[Text]" custT="1"/>
      <dgm:spPr/>
      <dgm:t>
        <a:bodyPr/>
        <a:lstStyle/>
        <a:p>
          <a:pPr algn="r">
            <a:buFont typeface="Wingdings" panose="05000000000000000000" pitchFamily="2" charset="2"/>
            <a:buChar char="v"/>
          </a:pPr>
          <a:endParaRPr lang="en-US" sz="1600" dirty="0">
            <a:latin typeface="Helvetica" panose="020B0604020202020204" pitchFamily="34" charset="0"/>
            <a:cs typeface="Helvetica" panose="020B0604020202020204" pitchFamily="34" charset="0"/>
          </a:endParaRPr>
        </a:p>
        <a:p>
          <a:pPr algn="r">
            <a:buFont typeface="Wingdings" panose="05000000000000000000" pitchFamily="2" charset="2"/>
            <a:buChar char="v"/>
          </a:pPr>
          <a:r>
            <a:rPr lang="en-US" sz="1600" dirty="0">
              <a:latin typeface="Helvetica" panose="020B0604020202020204" pitchFamily="34" charset="0"/>
              <a:cs typeface="Helvetica" panose="020B0604020202020204" pitchFamily="34" charset="0"/>
            </a:rPr>
            <a:t>Supports policymakers in addressing agricultural challenges and designing strategies to enhance crop yield</a:t>
          </a:r>
        </a:p>
      </dgm:t>
    </dgm:pt>
    <dgm:pt modelId="{7DF3ED3B-C45A-4574-99EA-B39E9A4A9B37}" type="parTrans" cxnId="{9D5CE1CA-9658-4240-B317-FBDD7A48DC7B}">
      <dgm:prSet/>
      <dgm:spPr/>
      <dgm:t>
        <a:bodyPr/>
        <a:lstStyle/>
        <a:p>
          <a:endParaRPr lang="en-US"/>
        </a:p>
      </dgm:t>
    </dgm:pt>
    <dgm:pt modelId="{E1331D71-889B-4C47-AD20-56983023AF6F}" type="sibTrans" cxnId="{9D5CE1CA-9658-4240-B317-FBDD7A48DC7B}">
      <dgm:prSet/>
      <dgm:spPr/>
      <dgm:t>
        <a:bodyPr/>
        <a:lstStyle/>
        <a:p>
          <a:endParaRPr lang="en-US"/>
        </a:p>
      </dgm:t>
    </dgm:pt>
    <dgm:pt modelId="{0A381775-0A59-4358-AA5A-6007805D7480}">
      <dgm:prSet custT="1"/>
      <dgm:spPr/>
      <dgm:t>
        <a:bodyPr/>
        <a:lstStyle/>
        <a:p>
          <a:pPr algn="l"/>
          <a:r>
            <a:rPr lang="en-US" sz="1600" dirty="0">
              <a:latin typeface="Helvetica" panose="020B0604020202020204" pitchFamily="34" charset="0"/>
              <a:cs typeface="Helvetica" panose="020B0604020202020204" pitchFamily="34" charset="0"/>
            </a:rPr>
            <a:t>Help in formulating the Best Management Practices for the critical zones</a:t>
          </a:r>
          <a:endParaRPr lang="en-US" sz="1600" dirty="0"/>
        </a:p>
      </dgm:t>
    </dgm:pt>
    <dgm:pt modelId="{450F35BF-B150-4B62-B715-D0656A2FC6E1}" type="parTrans" cxnId="{20DF9F75-C524-48D5-8C91-2FD72798CED1}">
      <dgm:prSet/>
      <dgm:spPr/>
      <dgm:t>
        <a:bodyPr/>
        <a:lstStyle/>
        <a:p>
          <a:endParaRPr lang="en-US"/>
        </a:p>
      </dgm:t>
    </dgm:pt>
    <dgm:pt modelId="{5D9B7E6A-5175-41D9-8528-D79A2671D061}" type="sibTrans" cxnId="{20DF9F75-C524-48D5-8C91-2FD72798CED1}">
      <dgm:prSet/>
      <dgm:spPr/>
      <dgm:t>
        <a:bodyPr/>
        <a:lstStyle/>
        <a:p>
          <a:endParaRPr lang="en-US"/>
        </a:p>
      </dgm:t>
    </dgm:pt>
    <dgm:pt modelId="{238698CC-CB45-4ED4-AB03-3E4B1DD0F295}">
      <dgm:prSet phldrT="[Text]"/>
      <dgm:spPr/>
      <dgm:t>
        <a:bodyPr/>
        <a:lstStyle/>
        <a:p>
          <a:pPr algn="r"/>
          <a:r>
            <a:rPr lang="en-US" dirty="0">
              <a:latin typeface="Helvetica" panose="020B0604020202020204" pitchFamily="34" charset="0"/>
              <a:cs typeface="Helvetica" panose="020B0604020202020204" pitchFamily="34" charset="0"/>
            </a:rPr>
            <a:t>Gives knowledge about fertilization optimization to boost agricultural output</a:t>
          </a:r>
          <a:endParaRPr lang="en-US" dirty="0"/>
        </a:p>
      </dgm:t>
    </dgm:pt>
    <dgm:pt modelId="{76A388B8-5698-4DBD-B014-3C04A82A3F7E}" type="parTrans" cxnId="{BB7BBE95-308E-40FA-9ECF-30086B8D0D5D}">
      <dgm:prSet/>
      <dgm:spPr/>
      <dgm:t>
        <a:bodyPr/>
        <a:lstStyle/>
        <a:p>
          <a:endParaRPr lang="en-US"/>
        </a:p>
      </dgm:t>
    </dgm:pt>
    <dgm:pt modelId="{0742DB12-9D20-4A7E-887F-C443CC0915A8}" type="sibTrans" cxnId="{BB7BBE95-308E-40FA-9ECF-30086B8D0D5D}">
      <dgm:prSet/>
      <dgm:spPr/>
      <dgm:t>
        <a:bodyPr/>
        <a:lstStyle/>
        <a:p>
          <a:endParaRPr lang="en-US"/>
        </a:p>
      </dgm:t>
    </dgm:pt>
    <dgm:pt modelId="{2ADEF685-76AA-40F1-B4B3-A233435C3B0F}" type="pres">
      <dgm:prSet presAssocID="{977BA99C-C4B0-4089-BD62-D807845F3BE6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19EF56B-8C54-4D24-86FC-812941319621}" type="pres">
      <dgm:prSet presAssocID="{977BA99C-C4B0-4089-BD62-D807845F3BE6}" presName="matrix" presStyleCnt="0"/>
      <dgm:spPr/>
    </dgm:pt>
    <dgm:pt modelId="{31205906-C3F7-4A0B-9811-37E79BCB6411}" type="pres">
      <dgm:prSet presAssocID="{977BA99C-C4B0-4089-BD62-D807845F3BE6}" presName="tile1" presStyleLbl="node1" presStyleIdx="0" presStyleCnt="4"/>
      <dgm:spPr/>
    </dgm:pt>
    <dgm:pt modelId="{EF0104F3-CAA1-4717-AB38-527B072E2AC4}" type="pres">
      <dgm:prSet presAssocID="{977BA99C-C4B0-4089-BD62-D807845F3BE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EB205D3-DC68-4D14-A4F9-892ACA69976E}" type="pres">
      <dgm:prSet presAssocID="{977BA99C-C4B0-4089-BD62-D807845F3BE6}" presName="tile2" presStyleLbl="node1" presStyleIdx="1" presStyleCnt="4" custLinFactNeighborX="1752" custLinFactNeighborY="-25183"/>
      <dgm:spPr/>
    </dgm:pt>
    <dgm:pt modelId="{FE3D6147-6589-4E13-9CE9-7207B51EC595}" type="pres">
      <dgm:prSet presAssocID="{977BA99C-C4B0-4089-BD62-D807845F3BE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F7977FD-F1F0-41FA-A6CA-EA60E77D7C39}" type="pres">
      <dgm:prSet presAssocID="{977BA99C-C4B0-4089-BD62-D807845F3BE6}" presName="tile3" presStyleLbl="node1" presStyleIdx="2" presStyleCnt="4"/>
      <dgm:spPr/>
    </dgm:pt>
    <dgm:pt modelId="{F765E0BF-4016-4A4B-A182-1B379803CE54}" type="pres">
      <dgm:prSet presAssocID="{977BA99C-C4B0-4089-BD62-D807845F3BE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8DF7A9F-B134-4870-8B1B-78E10178A44E}" type="pres">
      <dgm:prSet presAssocID="{977BA99C-C4B0-4089-BD62-D807845F3BE6}" presName="tile4" presStyleLbl="node1" presStyleIdx="3" presStyleCnt="4"/>
      <dgm:spPr/>
    </dgm:pt>
    <dgm:pt modelId="{1D77E2D1-0FB0-42C0-82CB-EFA68F73505A}" type="pres">
      <dgm:prSet presAssocID="{977BA99C-C4B0-4089-BD62-D807845F3BE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4BFC2C4-7F50-4265-AC52-E7C9E4E60F47}" type="pres">
      <dgm:prSet presAssocID="{977BA99C-C4B0-4089-BD62-D807845F3BE6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3552EA04-EAC4-4805-AFE4-5AC7A4E0B66A}" srcId="{977BA99C-C4B0-4089-BD62-D807845F3BE6}" destId="{0126BE9C-079D-47CF-B7CB-47A4D26A1AE9}" srcOrd="0" destOrd="0" parTransId="{E37EF2D9-974D-4BB7-89A8-0A51AA16EE49}" sibTransId="{9FE2F857-AA62-463A-BAAB-41B155776089}"/>
    <dgm:cxn modelId="{07D62310-AC54-485B-88DA-BB59FEF1C030}" type="presOf" srcId="{238698CC-CB45-4ED4-AB03-3E4B1DD0F295}" destId="{E8DF7A9F-B134-4870-8B1B-78E10178A44E}" srcOrd="0" destOrd="0" presId="urn:microsoft.com/office/officeart/2005/8/layout/matrix1"/>
    <dgm:cxn modelId="{4334E964-A156-42B7-9605-81693DB6F59D}" type="presOf" srcId="{0126BE9C-079D-47CF-B7CB-47A4D26A1AE9}" destId="{E4BFC2C4-7F50-4265-AC52-E7C9E4E60F47}" srcOrd="0" destOrd="0" presId="urn:microsoft.com/office/officeart/2005/8/layout/matrix1"/>
    <dgm:cxn modelId="{20DF9F75-C524-48D5-8C91-2FD72798CED1}" srcId="{0126BE9C-079D-47CF-B7CB-47A4D26A1AE9}" destId="{0A381775-0A59-4358-AA5A-6007805D7480}" srcOrd="2" destOrd="0" parTransId="{450F35BF-B150-4B62-B715-D0656A2FC6E1}" sibTransId="{5D9B7E6A-5175-41D9-8528-D79A2671D061}"/>
    <dgm:cxn modelId="{4A49DD80-5EA9-48C1-ACD6-E812870B1A5F}" type="presOf" srcId="{977BA99C-C4B0-4089-BD62-D807845F3BE6}" destId="{2ADEF685-76AA-40F1-B4B3-A233435C3B0F}" srcOrd="0" destOrd="0" presId="urn:microsoft.com/office/officeart/2005/8/layout/matrix1"/>
    <dgm:cxn modelId="{476B7D85-A0BA-44EA-8718-1CF4177C56FA}" type="presOf" srcId="{0A381775-0A59-4358-AA5A-6007805D7480}" destId="{F765E0BF-4016-4A4B-A182-1B379803CE54}" srcOrd="1" destOrd="0" presId="urn:microsoft.com/office/officeart/2005/8/layout/matrix1"/>
    <dgm:cxn modelId="{384D218A-060F-40B3-9693-9C139217277E}" type="presOf" srcId="{238698CC-CB45-4ED4-AB03-3E4B1DD0F295}" destId="{1D77E2D1-0FB0-42C0-82CB-EFA68F73505A}" srcOrd="1" destOrd="0" presId="urn:microsoft.com/office/officeart/2005/8/layout/matrix1"/>
    <dgm:cxn modelId="{C929C68A-95CC-43BF-8BAA-53A8001FC171}" type="presOf" srcId="{9D45427F-746D-4FEF-B627-68E037FFDDD9}" destId="{31205906-C3F7-4A0B-9811-37E79BCB6411}" srcOrd="0" destOrd="0" presId="urn:microsoft.com/office/officeart/2005/8/layout/matrix1"/>
    <dgm:cxn modelId="{BB7BBE95-308E-40FA-9ECF-30086B8D0D5D}" srcId="{0126BE9C-079D-47CF-B7CB-47A4D26A1AE9}" destId="{238698CC-CB45-4ED4-AB03-3E4B1DD0F295}" srcOrd="3" destOrd="0" parTransId="{76A388B8-5698-4DBD-B014-3C04A82A3F7E}" sibTransId="{0742DB12-9D20-4A7E-887F-C443CC0915A8}"/>
    <dgm:cxn modelId="{EC871E9D-29EB-4F74-A4E7-F3868D9156AB}" type="presOf" srcId="{F3A4B422-1899-477B-9F55-250C9A29CE9D}" destId="{7EB205D3-DC68-4D14-A4F9-892ACA69976E}" srcOrd="0" destOrd="0" presId="urn:microsoft.com/office/officeart/2005/8/layout/matrix1"/>
    <dgm:cxn modelId="{C3C76A9F-3C3A-450F-96C2-CD900E6C0CBF}" type="presOf" srcId="{F3A4B422-1899-477B-9F55-250C9A29CE9D}" destId="{FE3D6147-6589-4E13-9CE9-7207B51EC595}" srcOrd="1" destOrd="0" presId="urn:microsoft.com/office/officeart/2005/8/layout/matrix1"/>
    <dgm:cxn modelId="{18C5DBAA-F4B7-4F8D-8344-8220BB51B260}" type="presOf" srcId="{0A381775-0A59-4358-AA5A-6007805D7480}" destId="{AF7977FD-F1F0-41FA-A6CA-EA60E77D7C39}" srcOrd="0" destOrd="0" presId="urn:microsoft.com/office/officeart/2005/8/layout/matrix1"/>
    <dgm:cxn modelId="{9D5CE1CA-9658-4240-B317-FBDD7A48DC7B}" srcId="{0126BE9C-079D-47CF-B7CB-47A4D26A1AE9}" destId="{F3A4B422-1899-477B-9F55-250C9A29CE9D}" srcOrd="1" destOrd="0" parTransId="{7DF3ED3B-C45A-4574-99EA-B39E9A4A9B37}" sibTransId="{E1331D71-889B-4C47-AD20-56983023AF6F}"/>
    <dgm:cxn modelId="{E2BCBCE9-A25B-47B4-BCEE-B942FB4978C4}" type="presOf" srcId="{9D45427F-746D-4FEF-B627-68E037FFDDD9}" destId="{EF0104F3-CAA1-4717-AB38-527B072E2AC4}" srcOrd="1" destOrd="0" presId="urn:microsoft.com/office/officeart/2005/8/layout/matrix1"/>
    <dgm:cxn modelId="{E1ABC9FE-BC7B-42A8-9A45-9C0570FD3089}" srcId="{0126BE9C-079D-47CF-B7CB-47A4D26A1AE9}" destId="{9D45427F-746D-4FEF-B627-68E037FFDDD9}" srcOrd="0" destOrd="0" parTransId="{C2DE07FD-632E-4632-B7CA-8175413CC025}" sibTransId="{520A0065-24C1-4634-BB90-639B98B11D96}"/>
    <dgm:cxn modelId="{EE786D1B-9549-4513-B305-E93EACC40236}" type="presParOf" srcId="{2ADEF685-76AA-40F1-B4B3-A233435C3B0F}" destId="{819EF56B-8C54-4D24-86FC-812941319621}" srcOrd="0" destOrd="0" presId="urn:microsoft.com/office/officeart/2005/8/layout/matrix1"/>
    <dgm:cxn modelId="{D93FAB99-7283-44DF-A347-478A7DB300BE}" type="presParOf" srcId="{819EF56B-8C54-4D24-86FC-812941319621}" destId="{31205906-C3F7-4A0B-9811-37E79BCB6411}" srcOrd="0" destOrd="0" presId="urn:microsoft.com/office/officeart/2005/8/layout/matrix1"/>
    <dgm:cxn modelId="{E10521FA-4003-4C86-8C0C-BCFDFB29FC02}" type="presParOf" srcId="{819EF56B-8C54-4D24-86FC-812941319621}" destId="{EF0104F3-CAA1-4717-AB38-527B072E2AC4}" srcOrd="1" destOrd="0" presId="urn:microsoft.com/office/officeart/2005/8/layout/matrix1"/>
    <dgm:cxn modelId="{0862535C-C965-49A6-82F6-65D282B727A1}" type="presParOf" srcId="{819EF56B-8C54-4D24-86FC-812941319621}" destId="{7EB205D3-DC68-4D14-A4F9-892ACA69976E}" srcOrd="2" destOrd="0" presId="urn:microsoft.com/office/officeart/2005/8/layout/matrix1"/>
    <dgm:cxn modelId="{B3CAE8FD-B397-4625-8F61-4218D1CFE686}" type="presParOf" srcId="{819EF56B-8C54-4D24-86FC-812941319621}" destId="{FE3D6147-6589-4E13-9CE9-7207B51EC595}" srcOrd="3" destOrd="0" presId="urn:microsoft.com/office/officeart/2005/8/layout/matrix1"/>
    <dgm:cxn modelId="{63CF3BDC-19C4-48E8-AC1B-A49F8C647A90}" type="presParOf" srcId="{819EF56B-8C54-4D24-86FC-812941319621}" destId="{AF7977FD-F1F0-41FA-A6CA-EA60E77D7C39}" srcOrd="4" destOrd="0" presId="urn:microsoft.com/office/officeart/2005/8/layout/matrix1"/>
    <dgm:cxn modelId="{715028A5-1163-4CA7-808C-8AFFE32A18D7}" type="presParOf" srcId="{819EF56B-8C54-4D24-86FC-812941319621}" destId="{F765E0BF-4016-4A4B-A182-1B379803CE54}" srcOrd="5" destOrd="0" presId="urn:microsoft.com/office/officeart/2005/8/layout/matrix1"/>
    <dgm:cxn modelId="{2AB90B6D-B037-49F5-8F8A-83923D2554FE}" type="presParOf" srcId="{819EF56B-8C54-4D24-86FC-812941319621}" destId="{E8DF7A9F-B134-4870-8B1B-78E10178A44E}" srcOrd="6" destOrd="0" presId="urn:microsoft.com/office/officeart/2005/8/layout/matrix1"/>
    <dgm:cxn modelId="{31AC3160-E37F-47C4-A8C9-A82AF0982AFC}" type="presParOf" srcId="{819EF56B-8C54-4D24-86FC-812941319621}" destId="{1D77E2D1-0FB0-42C0-82CB-EFA68F73505A}" srcOrd="7" destOrd="0" presId="urn:microsoft.com/office/officeart/2005/8/layout/matrix1"/>
    <dgm:cxn modelId="{1B66EEA3-B251-404B-A498-57FF108AD619}" type="presParOf" srcId="{2ADEF685-76AA-40F1-B4B3-A233435C3B0F}" destId="{E4BFC2C4-7F50-4265-AC52-E7C9E4E60F4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902806-5789-42E9-ABCD-F41F4C68F689}">
      <dsp:nvSpPr>
        <dsp:cNvPr id="0" name=""/>
        <dsp:cNvSpPr/>
      </dsp:nvSpPr>
      <dsp:spPr>
        <a:xfrm>
          <a:off x="2214184" y="1551405"/>
          <a:ext cx="1971903" cy="1705776"/>
        </a:xfrm>
        <a:prstGeom prst="hexagon">
          <a:avLst>
            <a:gd name="adj" fmla="val 28570"/>
            <a:gd name="vf" fmla="val 115470"/>
          </a:avLst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540956" y="1834076"/>
        <a:ext cx="1318359" cy="1140434"/>
      </dsp:txXfrm>
    </dsp:sp>
    <dsp:sp modelId="{12F3CD31-9750-4A6A-884A-6D1B41FDEFAD}">
      <dsp:nvSpPr>
        <dsp:cNvPr id="0" name=""/>
        <dsp:cNvSpPr/>
      </dsp:nvSpPr>
      <dsp:spPr>
        <a:xfrm>
          <a:off x="3448974" y="735306"/>
          <a:ext cx="743993" cy="64104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2C70E9-CFBD-4B12-9F38-09BEDE730B36}">
      <dsp:nvSpPr>
        <dsp:cNvPr id="0" name=""/>
        <dsp:cNvSpPr/>
      </dsp:nvSpPr>
      <dsp:spPr>
        <a:xfrm>
          <a:off x="2395825" y="0"/>
          <a:ext cx="1615960" cy="1397995"/>
        </a:xfrm>
        <a:prstGeom prst="hexagon">
          <a:avLst>
            <a:gd name="adj" fmla="val 28570"/>
            <a:gd name="vf" fmla="val 11547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QS World Ranking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335</a:t>
          </a:r>
        </a:p>
      </dsp:txBody>
      <dsp:txXfrm>
        <a:off x="2663624" y="231678"/>
        <a:ext cx="1080362" cy="934639"/>
      </dsp:txXfrm>
    </dsp:sp>
    <dsp:sp modelId="{ECC7BD31-3CDF-4253-9A0D-34DA6DFFDEE8}">
      <dsp:nvSpPr>
        <dsp:cNvPr id="0" name=""/>
        <dsp:cNvSpPr/>
      </dsp:nvSpPr>
      <dsp:spPr>
        <a:xfrm>
          <a:off x="4317272" y="1933725"/>
          <a:ext cx="743993" cy="64104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DD074-ACE1-420E-B13C-CA5B85BA491F}">
      <dsp:nvSpPr>
        <dsp:cNvPr id="0" name=""/>
        <dsp:cNvSpPr/>
      </dsp:nvSpPr>
      <dsp:spPr>
        <a:xfrm>
          <a:off x="3877848" y="859861"/>
          <a:ext cx="1615960" cy="1397995"/>
        </a:xfrm>
        <a:prstGeom prst="hexagon">
          <a:avLst>
            <a:gd name="adj" fmla="val 28570"/>
            <a:gd name="vf" fmla="val 11547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/>
            <a:t>Over </a:t>
          </a:r>
          <a:r>
            <a:rPr lang="en-US" sz="1600" b="1" kern="1200" dirty="0"/>
            <a:t>10,000</a:t>
          </a:r>
          <a:r>
            <a:rPr lang="en-US" sz="1600" b="0" kern="1200" dirty="0"/>
            <a:t> </a:t>
          </a:r>
          <a:r>
            <a:rPr lang="en-US" sz="1500" b="0" kern="1200" dirty="0"/>
            <a:t>students &amp; </a:t>
          </a:r>
          <a:r>
            <a:rPr lang="en-US" sz="1600" b="1" kern="1200" dirty="0"/>
            <a:t>3,069</a:t>
          </a:r>
          <a:r>
            <a:rPr lang="en-US" sz="1500" b="0" kern="1200" dirty="0"/>
            <a:t> PhD Scholars</a:t>
          </a:r>
        </a:p>
      </dsp:txBody>
      <dsp:txXfrm>
        <a:off x="4145647" y="1091539"/>
        <a:ext cx="1080362" cy="934639"/>
      </dsp:txXfrm>
    </dsp:sp>
    <dsp:sp modelId="{2478709B-25AD-44EC-A3AD-A84134E58F66}">
      <dsp:nvSpPr>
        <dsp:cNvPr id="0" name=""/>
        <dsp:cNvSpPr/>
      </dsp:nvSpPr>
      <dsp:spPr>
        <a:xfrm>
          <a:off x="3714096" y="3286516"/>
          <a:ext cx="743993" cy="64104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48B53-ED89-4F28-9111-F1B3E08FE8F6}">
      <dsp:nvSpPr>
        <dsp:cNvPr id="0" name=""/>
        <dsp:cNvSpPr/>
      </dsp:nvSpPr>
      <dsp:spPr>
        <a:xfrm>
          <a:off x="3877848" y="2550248"/>
          <a:ext cx="1615960" cy="1397995"/>
        </a:xfrm>
        <a:prstGeom prst="hexagon">
          <a:avLst>
            <a:gd name="adj" fmla="val 28570"/>
            <a:gd name="vf" fmla="val 11547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23</a:t>
          </a:r>
          <a:r>
            <a:rPr lang="en-US" sz="1500" b="1" kern="1200" baseline="0" dirty="0"/>
            <a:t> </a:t>
          </a:r>
          <a:r>
            <a:rPr lang="en-US" sz="1500" b="0" kern="1200" baseline="0" dirty="0"/>
            <a:t>Dept. &amp; </a:t>
          </a:r>
          <a:r>
            <a:rPr lang="en-US" sz="1600" b="1" kern="1200" baseline="0" dirty="0"/>
            <a:t>14</a:t>
          </a:r>
          <a:r>
            <a:rPr lang="en-US" sz="1500" b="1" kern="1200" baseline="0" dirty="0"/>
            <a:t> </a:t>
          </a:r>
          <a:r>
            <a:rPr lang="en-US" sz="1500" b="0" kern="1200" baseline="0" dirty="0"/>
            <a:t>Research Centers</a:t>
          </a:r>
          <a:endParaRPr lang="en-US" sz="1500" b="0" kern="1200" dirty="0"/>
        </a:p>
      </dsp:txBody>
      <dsp:txXfrm>
        <a:off x="4145647" y="2781926"/>
        <a:ext cx="1080362" cy="934639"/>
      </dsp:txXfrm>
    </dsp:sp>
    <dsp:sp modelId="{1DE9147B-5A5F-4B89-8C1D-4BAC7DB7B73C}">
      <dsp:nvSpPr>
        <dsp:cNvPr id="0" name=""/>
        <dsp:cNvSpPr/>
      </dsp:nvSpPr>
      <dsp:spPr>
        <a:xfrm>
          <a:off x="2217854" y="3426941"/>
          <a:ext cx="743993" cy="64104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EFF1A-ED9D-488C-B60E-07B06394C4D2}">
      <dsp:nvSpPr>
        <dsp:cNvPr id="0" name=""/>
        <dsp:cNvSpPr/>
      </dsp:nvSpPr>
      <dsp:spPr>
        <a:xfrm>
          <a:off x="2395825" y="3411071"/>
          <a:ext cx="1615960" cy="1397995"/>
        </a:xfrm>
        <a:prstGeom prst="hexagon">
          <a:avLst>
            <a:gd name="adj" fmla="val 28570"/>
            <a:gd name="vf" fmla="val 11547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NIRF Ranking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8</a:t>
          </a:r>
          <a:r>
            <a:rPr lang="en-US" sz="1800" b="1" kern="1200" baseline="300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th</a:t>
          </a:r>
          <a:r>
            <a:rPr lang="en-US" sz="18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 (Overall)</a:t>
          </a:r>
        </a:p>
      </dsp:txBody>
      <dsp:txXfrm>
        <a:off x="2663624" y="3642749"/>
        <a:ext cx="1080362" cy="934639"/>
      </dsp:txXfrm>
    </dsp:sp>
    <dsp:sp modelId="{2E66A964-D82B-4BE7-B3D6-7A9FAB3E73E8}">
      <dsp:nvSpPr>
        <dsp:cNvPr id="0" name=""/>
        <dsp:cNvSpPr/>
      </dsp:nvSpPr>
      <dsp:spPr>
        <a:xfrm>
          <a:off x="1335336" y="2229002"/>
          <a:ext cx="743993" cy="64104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84702D-1922-48E4-898C-4EFF9120A64C}">
      <dsp:nvSpPr>
        <dsp:cNvPr id="0" name=""/>
        <dsp:cNvSpPr/>
      </dsp:nvSpPr>
      <dsp:spPr>
        <a:xfrm>
          <a:off x="914015" y="2551210"/>
          <a:ext cx="1601772" cy="1397995"/>
        </a:xfrm>
        <a:prstGeom prst="hexagon">
          <a:avLst>
            <a:gd name="adj" fmla="val 28570"/>
            <a:gd name="vf" fmla="val 115470"/>
          </a:avLst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prstClr val="black"/>
              </a:solidFill>
              <a:latin typeface="+mn-lt"/>
              <a:ea typeface="+mn-ea"/>
              <a:cs typeface="+mn-cs"/>
            </a:rPr>
            <a:t>Consultancy Projects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black"/>
              </a:solidFill>
              <a:latin typeface="+mn-lt"/>
              <a:ea typeface="+mn-ea"/>
              <a:cs typeface="+mn-cs"/>
            </a:rPr>
            <a:t>990 (12M €)</a:t>
          </a:r>
        </a:p>
      </dsp:txBody>
      <dsp:txXfrm>
        <a:off x="1180632" y="2783908"/>
        <a:ext cx="1068538" cy="932599"/>
      </dsp:txXfrm>
    </dsp:sp>
    <dsp:sp modelId="{C64C2BB7-181F-4B43-8721-12F304CFB738}">
      <dsp:nvSpPr>
        <dsp:cNvPr id="0" name=""/>
        <dsp:cNvSpPr/>
      </dsp:nvSpPr>
      <dsp:spPr>
        <a:xfrm>
          <a:off x="906921" y="857937"/>
          <a:ext cx="1615960" cy="1397995"/>
        </a:xfrm>
        <a:prstGeom prst="hexagon">
          <a:avLst>
            <a:gd name="adj" fmla="val 28570"/>
            <a:gd name="vf" fmla="val 11547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Sponsored Projects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291 (20M </a:t>
          </a:r>
          <a:r>
            <a:rPr lang="en-US" sz="2000" b="1" kern="1200" dirty="0">
              <a:solidFill>
                <a:prstClr val="black"/>
              </a:solidFill>
              <a:latin typeface="+mn-lt"/>
              <a:ea typeface="+mn-ea"/>
              <a:cs typeface="+mn-cs"/>
            </a:rPr>
            <a:t>€</a:t>
          </a:r>
          <a:r>
            <a:rPr lang="en-U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)</a:t>
          </a:r>
        </a:p>
      </dsp:txBody>
      <dsp:txXfrm>
        <a:off x="1174720" y="1089615"/>
        <a:ext cx="1080362" cy="9346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3B65A-E8E0-4922-BD2F-FBC884150DAE}">
      <dsp:nvSpPr>
        <dsp:cNvPr id="0" name=""/>
        <dsp:cNvSpPr/>
      </dsp:nvSpPr>
      <dsp:spPr>
        <a:xfrm>
          <a:off x="0" y="298977"/>
          <a:ext cx="10515599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Reason: Use of national scale EFs, different EF values, no spatio-temporal variability, different datasets, etc.,</a:t>
          </a:r>
          <a:endParaRPr lang="en-IN" sz="1800" kern="1200" dirty="0"/>
        </a:p>
      </dsp:txBody>
      <dsp:txXfrm>
        <a:off x="59399" y="358376"/>
        <a:ext cx="10396801" cy="1098002"/>
      </dsp:txXfrm>
    </dsp:sp>
    <dsp:sp modelId="{8E5F9DEB-F9CC-4D2A-BC79-1AA4EF95835C}">
      <dsp:nvSpPr>
        <dsp:cNvPr id="0" name=""/>
        <dsp:cNvSpPr/>
      </dsp:nvSpPr>
      <dsp:spPr>
        <a:xfrm>
          <a:off x="0" y="1714118"/>
          <a:ext cx="10515599" cy="1216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Synthesize EF1 (since major contributor to N</a:t>
          </a:r>
          <a:r>
            <a:rPr lang="en-US" sz="1800" kern="1200" baseline="-25000" dirty="0"/>
            <a:t>2</a:t>
          </a:r>
          <a:r>
            <a:rPr lang="en-US" sz="1800" kern="1200" dirty="0"/>
            <a:t>O is fertilizer application) data across India to arrive at </a:t>
          </a:r>
          <a:r>
            <a:rPr lang="en-US" sz="1800" b="1" kern="1200" dirty="0">
              <a:solidFill>
                <a:srgbClr val="FFFF00"/>
              </a:solidFill>
            </a:rPr>
            <a:t>district and crop-specific EFs (novelty)</a:t>
          </a:r>
          <a:endParaRPr lang="en-IN" sz="1800" b="1" kern="1200" dirty="0">
            <a:solidFill>
              <a:srgbClr val="FFFF00"/>
            </a:solidFill>
          </a:endParaRPr>
        </a:p>
      </dsp:txBody>
      <dsp:txXfrm>
        <a:off x="59399" y="1773517"/>
        <a:ext cx="10396801" cy="1098002"/>
      </dsp:txXfrm>
    </dsp:sp>
    <dsp:sp modelId="{D974D697-AA11-4AAF-8420-52D0E5AF10EC}">
      <dsp:nvSpPr>
        <dsp:cNvPr id="0" name=""/>
        <dsp:cNvSpPr/>
      </dsp:nvSpPr>
      <dsp:spPr>
        <a:xfrm>
          <a:off x="0" y="3118118"/>
          <a:ext cx="10515599" cy="1216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kern="1200" dirty="0"/>
            <a:t>Understand the spatio-temporal dynamics of N</a:t>
          </a:r>
          <a:r>
            <a:rPr lang="en-US" kern="1200" baseline="-25000" dirty="0"/>
            <a:t>2</a:t>
          </a:r>
          <a:r>
            <a:rPr lang="en-US" kern="1200" dirty="0"/>
            <a:t>O emissions across India using long-term (1966–2017) data</a:t>
          </a:r>
          <a:endParaRPr lang="en-IN" sz="1800" kern="1200" dirty="0"/>
        </a:p>
      </dsp:txBody>
      <dsp:txXfrm>
        <a:off x="59399" y="3177517"/>
        <a:ext cx="10396801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A901A-A140-4BF5-9C2B-3BDA4838D08B}">
      <dsp:nvSpPr>
        <dsp:cNvPr id="0" name=""/>
        <dsp:cNvSpPr/>
      </dsp:nvSpPr>
      <dsp:spPr>
        <a:xfrm>
          <a:off x="3458967" y="-729770"/>
          <a:ext cx="5670999" cy="5670999"/>
        </a:xfrm>
        <a:prstGeom prst="blockArc">
          <a:avLst>
            <a:gd name="adj1" fmla="val 8100000"/>
            <a:gd name="adj2" fmla="val 13500000"/>
            <a:gd name="adj3" fmla="val 381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96D945-CE76-4EEE-9B8F-764BEF769363}">
      <dsp:nvSpPr>
        <dsp:cNvPr id="0" name=""/>
        <dsp:cNvSpPr/>
      </dsp:nvSpPr>
      <dsp:spPr>
        <a:xfrm>
          <a:off x="57515" y="323776"/>
          <a:ext cx="3834787" cy="6478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514263" bIns="33020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Soil-climate-crop-management nexus timeline in India</a:t>
          </a:r>
        </a:p>
      </dsp:txBody>
      <dsp:txXfrm>
        <a:off x="57515" y="323776"/>
        <a:ext cx="3834787" cy="647890"/>
      </dsp:txXfrm>
    </dsp:sp>
    <dsp:sp modelId="{8A9D5695-AB7A-4866-B2A0-1E44A1B8270F}">
      <dsp:nvSpPr>
        <dsp:cNvPr id="0" name=""/>
        <dsp:cNvSpPr/>
      </dsp:nvSpPr>
      <dsp:spPr>
        <a:xfrm>
          <a:off x="3487370" y="242790"/>
          <a:ext cx="809863" cy="8098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2CB860-2DBF-40D3-98CF-67F2227AFFCF}">
      <dsp:nvSpPr>
        <dsp:cNvPr id="0" name=""/>
        <dsp:cNvSpPr/>
      </dsp:nvSpPr>
      <dsp:spPr>
        <a:xfrm>
          <a:off x="57515" y="1295781"/>
          <a:ext cx="3463336" cy="647890"/>
        </a:xfrm>
        <a:prstGeom prst="rect">
          <a:avLst/>
        </a:prstGeom>
        <a:solidFill>
          <a:schemeClr val="accent5">
            <a:hueOff val="-494913"/>
            <a:satOff val="3349"/>
            <a:lumOff val="-15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514263" bIns="33020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Comprehensive budgeting of Carbon and Nitrogen for Agricultural Landscapes</a:t>
          </a:r>
        </a:p>
      </dsp:txBody>
      <dsp:txXfrm>
        <a:off x="57515" y="1295781"/>
        <a:ext cx="3463336" cy="647890"/>
      </dsp:txXfrm>
    </dsp:sp>
    <dsp:sp modelId="{235D44C6-234D-45E9-A895-8BCE2883473C}">
      <dsp:nvSpPr>
        <dsp:cNvPr id="0" name=""/>
        <dsp:cNvSpPr/>
      </dsp:nvSpPr>
      <dsp:spPr>
        <a:xfrm>
          <a:off x="3115920" y="1214795"/>
          <a:ext cx="809863" cy="8098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4913"/>
              <a:satOff val="3349"/>
              <a:lumOff val="-15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8E804C-0E58-478A-AFF5-C05A6FD120C8}">
      <dsp:nvSpPr>
        <dsp:cNvPr id="0" name=""/>
        <dsp:cNvSpPr/>
      </dsp:nvSpPr>
      <dsp:spPr>
        <a:xfrm>
          <a:off x="57515" y="2267785"/>
          <a:ext cx="3463336" cy="647890"/>
        </a:xfrm>
        <a:prstGeom prst="rect">
          <a:avLst/>
        </a:prstGeom>
        <a:solidFill>
          <a:schemeClr val="accent5">
            <a:hueOff val="-989827"/>
            <a:satOff val="6698"/>
            <a:lumOff val="-30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514263" bIns="3048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Understanding the implications of crop residue burning on soil biogeochemistry and greenhouse gas emissions</a:t>
          </a:r>
        </a:p>
      </dsp:txBody>
      <dsp:txXfrm>
        <a:off x="57515" y="2267785"/>
        <a:ext cx="3463336" cy="647890"/>
      </dsp:txXfrm>
    </dsp:sp>
    <dsp:sp modelId="{CF45A3DD-6BDF-4B67-8FA0-D6A9FCE3A76E}">
      <dsp:nvSpPr>
        <dsp:cNvPr id="0" name=""/>
        <dsp:cNvSpPr/>
      </dsp:nvSpPr>
      <dsp:spPr>
        <a:xfrm>
          <a:off x="3115920" y="2186799"/>
          <a:ext cx="809863" cy="8098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989827"/>
              <a:satOff val="6698"/>
              <a:lumOff val="-30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4B4FF-22AC-4540-A69A-0BB1C6F7DB72}">
      <dsp:nvSpPr>
        <dsp:cNvPr id="0" name=""/>
        <dsp:cNvSpPr/>
      </dsp:nvSpPr>
      <dsp:spPr>
        <a:xfrm>
          <a:off x="57515" y="3239790"/>
          <a:ext cx="3834787" cy="647890"/>
        </a:xfrm>
        <a:prstGeom prst="rect">
          <a:avLst/>
        </a:prstGeom>
        <a:solidFill>
          <a:schemeClr val="accent5">
            <a:hueOff val="-1484740"/>
            <a:satOff val="10047"/>
            <a:lumOff val="-4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514263" bIns="33020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ptos" panose="02110004020202020204"/>
              <a:ea typeface="+mn-ea"/>
              <a:cs typeface="+mn-cs"/>
            </a:rPr>
            <a:t>Monitoring Greenhouse Gas Emissions in Agricultural Landscapes: Insights from Active, Slow, and Passive Carbon and Nitrogen Pools</a:t>
          </a:r>
          <a:endParaRPr lang="en-US" sz="1300" kern="1200" dirty="0">
            <a:latin typeface="Aptos" panose="02110004020202020204"/>
            <a:ea typeface="+mn-ea"/>
            <a:cs typeface="+mn-cs"/>
          </a:endParaRPr>
        </a:p>
      </dsp:txBody>
      <dsp:txXfrm>
        <a:off x="57515" y="3239790"/>
        <a:ext cx="3834787" cy="647890"/>
      </dsp:txXfrm>
    </dsp:sp>
    <dsp:sp modelId="{7F27EC80-D7C8-4A35-AF7A-C26D413825B0}">
      <dsp:nvSpPr>
        <dsp:cNvPr id="0" name=""/>
        <dsp:cNvSpPr/>
      </dsp:nvSpPr>
      <dsp:spPr>
        <a:xfrm>
          <a:off x="3487370" y="3158804"/>
          <a:ext cx="809863" cy="8098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484740"/>
              <a:satOff val="10047"/>
              <a:lumOff val="-45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B08B1-105E-40CB-99F4-855E4A639D7C}">
      <dsp:nvSpPr>
        <dsp:cNvPr id="0" name=""/>
        <dsp:cNvSpPr/>
      </dsp:nvSpPr>
      <dsp:spPr>
        <a:xfrm>
          <a:off x="-4320816" y="-662825"/>
          <a:ext cx="5147894" cy="5147894"/>
        </a:xfrm>
        <a:prstGeom prst="blockArc">
          <a:avLst>
            <a:gd name="adj1" fmla="val 18900000"/>
            <a:gd name="adj2" fmla="val 2700000"/>
            <a:gd name="adj3" fmla="val 420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A1CD81-3566-4837-B360-7974EF4D22EE}">
      <dsp:nvSpPr>
        <dsp:cNvPr id="0" name=""/>
        <dsp:cNvSpPr/>
      </dsp:nvSpPr>
      <dsp:spPr>
        <a:xfrm>
          <a:off x="531906" y="382224"/>
          <a:ext cx="4059845" cy="7644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6781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ptos" panose="02110004020202020204"/>
              <a:ea typeface="+mn-ea"/>
              <a:cs typeface="+mn-cs"/>
            </a:rPr>
            <a:t>Mapping and Monitoring Small Inland Waterbodies</a:t>
          </a:r>
        </a:p>
      </dsp:txBody>
      <dsp:txXfrm>
        <a:off x="531906" y="382224"/>
        <a:ext cx="4059845" cy="764448"/>
      </dsp:txXfrm>
    </dsp:sp>
    <dsp:sp modelId="{80CE9E31-F13F-4FBF-B35A-C6910287B0EE}">
      <dsp:nvSpPr>
        <dsp:cNvPr id="0" name=""/>
        <dsp:cNvSpPr/>
      </dsp:nvSpPr>
      <dsp:spPr>
        <a:xfrm>
          <a:off x="54125" y="286668"/>
          <a:ext cx="955560" cy="95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D8BC11-1E3A-44DD-8F6D-87D1F2D74611}">
      <dsp:nvSpPr>
        <dsp:cNvPr id="0" name=""/>
        <dsp:cNvSpPr/>
      </dsp:nvSpPr>
      <dsp:spPr>
        <a:xfrm>
          <a:off x="809783" y="1528897"/>
          <a:ext cx="3781968" cy="764448"/>
        </a:xfrm>
        <a:prstGeom prst="rect">
          <a:avLst/>
        </a:prstGeom>
        <a:solidFill>
          <a:schemeClr val="accent5">
            <a:hueOff val="-742370"/>
            <a:satOff val="5024"/>
            <a:lumOff val="-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6781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ptos" panose="02110004020202020204"/>
              <a:ea typeface="+mn-ea"/>
              <a:cs typeface="+mn-cs"/>
            </a:rPr>
            <a:t>Agriculture and Aquatic Ecosystem: Carbon and Nitrogen Dynamics</a:t>
          </a:r>
        </a:p>
      </dsp:txBody>
      <dsp:txXfrm>
        <a:off x="809783" y="1528897"/>
        <a:ext cx="3781968" cy="764448"/>
      </dsp:txXfrm>
    </dsp:sp>
    <dsp:sp modelId="{87B569BF-65CF-47B4-9C0D-B5B3B9ABC57D}">
      <dsp:nvSpPr>
        <dsp:cNvPr id="0" name=""/>
        <dsp:cNvSpPr/>
      </dsp:nvSpPr>
      <dsp:spPr>
        <a:xfrm>
          <a:off x="332002" y="1433341"/>
          <a:ext cx="955560" cy="95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42370"/>
              <a:satOff val="5024"/>
              <a:lumOff val="-22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D422A1-1F08-481A-A19A-1E2714AE6B31}">
      <dsp:nvSpPr>
        <dsp:cNvPr id="0" name=""/>
        <dsp:cNvSpPr/>
      </dsp:nvSpPr>
      <dsp:spPr>
        <a:xfrm>
          <a:off x="531906" y="2675570"/>
          <a:ext cx="4059845" cy="764448"/>
        </a:xfrm>
        <a:prstGeom prst="rect">
          <a:avLst/>
        </a:prstGeom>
        <a:solidFill>
          <a:schemeClr val="accent5">
            <a:hueOff val="-1484740"/>
            <a:satOff val="10047"/>
            <a:lumOff val="-4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6781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ptos" panose="02110004020202020204"/>
              <a:ea typeface="+mn-ea"/>
              <a:cs typeface="+mn-cs"/>
            </a:rPr>
            <a:t>Eco-hydrological Modeling for Improving Water and Soil Quality through Best Agricultural Management Practices: A Hindon Case-Study</a:t>
          </a:r>
          <a:endParaRPr lang="en-US" sz="1300" kern="1200" dirty="0">
            <a:latin typeface="Aptos" panose="02110004020202020204"/>
            <a:ea typeface="+mn-ea"/>
            <a:cs typeface="+mn-cs"/>
          </a:endParaRPr>
        </a:p>
      </dsp:txBody>
      <dsp:txXfrm>
        <a:off x="531906" y="2675570"/>
        <a:ext cx="4059845" cy="764448"/>
      </dsp:txXfrm>
    </dsp:sp>
    <dsp:sp modelId="{22E72E1E-55FD-4401-9E9B-59DA1C772726}">
      <dsp:nvSpPr>
        <dsp:cNvPr id="0" name=""/>
        <dsp:cNvSpPr/>
      </dsp:nvSpPr>
      <dsp:spPr>
        <a:xfrm>
          <a:off x="54125" y="2580014"/>
          <a:ext cx="955560" cy="95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484740"/>
              <a:satOff val="10047"/>
              <a:lumOff val="-45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205906-C3F7-4A0B-9811-37E79BCB6411}">
      <dsp:nvSpPr>
        <dsp:cNvPr id="0" name=""/>
        <dsp:cNvSpPr/>
      </dsp:nvSpPr>
      <dsp:spPr>
        <a:xfrm rot="16200000">
          <a:off x="432870" y="-432870"/>
          <a:ext cx="1478361" cy="234410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kern="12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rPr>
            <a:t>Helps to find out the critical zones of imbalances</a:t>
          </a:r>
          <a:endParaRPr lang="en-US" sz="16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 rot="5400000">
        <a:off x="0" y="0"/>
        <a:ext cx="2344102" cy="1108771"/>
      </dsp:txXfrm>
    </dsp:sp>
    <dsp:sp modelId="{7EB205D3-DC68-4D14-A4F9-892ACA69976E}">
      <dsp:nvSpPr>
        <dsp:cNvPr id="0" name=""/>
        <dsp:cNvSpPr/>
      </dsp:nvSpPr>
      <dsp:spPr>
        <a:xfrm>
          <a:off x="2344102" y="0"/>
          <a:ext cx="2344102" cy="147836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en-US" sz="1600" kern="1200" dirty="0">
            <a:latin typeface="Helvetica" panose="020B0604020202020204" pitchFamily="34" charset="0"/>
            <a:cs typeface="Helvetica" panose="020B0604020202020204" pitchFamily="34" charset="0"/>
          </a:endParaRPr>
        </a:p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kern="1200" dirty="0">
              <a:latin typeface="Helvetica" panose="020B0604020202020204" pitchFamily="34" charset="0"/>
              <a:cs typeface="Helvetica" panose="020B0604020202020204" pitchFamily="34" charset="0"/>
            </a:rPr>
            <a:t>Supports policymakers in addressing agricultural challenges and designing strategies to enhance crop yield</a:t>
          </a:r>
        </a:p>
      </dsp:txBody>
      <dsp:txXfrm>
        <a:off x="2344102" y="0"/>
        <a:ext cx="2344102" cy="1108771"/>
      </dsp:txXfrm>
    </dsp:sp>
    <dsp:sp modelId="{AF7977FD-F1F0-41FA-A6CA-EA60E77D7C39}">
      <dsp:nvSpPr>
        <dsp:cNvPr id="0" name=""/>
        <dsp:cNvSpPr/>
      </dsp:nvSpPr>
      <dsp:spPr>
        <a:xfrm rot="10800000">
          <a:off x="0" y="1478361"/>
          <a:ext cx="2344102" cy="147836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Helvetica" panose="020B0604020202020204" pitchFamily="34" charset="0"/>
              <a:cs typeface="Helvetica" panose="020B0604020202020204" pitchFamily="34" charset="0"/>
            </a:rPr>
            <a:t>Help in formulating the Best Management Practices for the critical zones</a:t>
          </a:r>
          <a:endParaRPr lang="en-US" sz="1600" kern="1200" dirty="0"/>
        </a:p>
      </dsp:txBody>
      <dsp:txXfrm rot="10800000">
        <a:off x="0" y="1847951"/>
        <a:ext cx="2344102" cy="1108771"/>
      </dsp:txXfrm>
    </dsp:sp>
    <dsp:sp modelId="{E8DF7A9F-B134-4870-8B1B-78E10178A44E}">
      <dsp:nvSpPr>
        <dsp:cNvPr id="0" name=""/>
        <dsp:cNvSpPr/>
      </dsp:nvSpPr>
      <dsp:spPr>
        <a:xfrm rot="5400000">
          <a:off x="2776973" y="1045490"/>
          <a:ext cx="1478361" cy="234410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Helvetica" panose="020B0604020202020204" pitchFamily="34" charset="0"/>
              <a:cs typeface="Helvetica" panose="020B0604020202020204" pitchFamily="34" charset="0"/>
            </a:rPr>
            <a:t>Gives knowledge about fertilization optimization to boost agricultural output</a:t>
          </a:r>
          <a:endParaRPr lang="en-US" sz="1600" kern="1200" dirty="0"/>
        </a:p>
      </dsp:txBody>
      <dsp:txXfrm rot="-5400000">
        <a:off x="2344103" y="1847950"/>
        <a:ext cx="2344102" cy="1108771"/>
      </dsp:txXfrm>
    </dsp:sp>
    <dsp:sp modelId="{E4BFC2C4-7F50-4265-AC52-E7C9E4E60F47}">
      <dsp:nvSpPr>
        <dsp:cNvPr id="0" name=""/>
        <dsp:cNvSpPr/>
      </dsp:nvSpPr>
      <dsp:spPr>
        <a:xfrm>
          <a:off x="1640872" y="1108771"/>
          <a:ext cx="1406461" cy="73918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Helvetica" panose="020B0604020202020204" pitchFamily="34" charset="0"/>
              <a:cs typeface="Helvetica" panose="020B0604020202020204" pitchFamily="34" charset="0"/>
            </a:rPr>
            <a:t>Expected Outcomes</a:t>
          </a:r>
          <a:endParaRPr lang="en-US" sz="1800" kern="1200" dirty="0"/>
        </a:p>
      </dsp:txBody>
      <dsp:txXfrm>
        <a:off x="1676956" y="1144855"/>
        <a:ext cx="1334293" cy="667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4T01:08:50.2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4T00:27:59.9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8B941-9D7E-4DF2-99B3-6F1CDC4D53C6}" type="datetimeFigureOut">
              <a:rPr lang="en-IN" smtClean="0"/>
              <a:t>19-12-2024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20892-C1A7-4C39-9F84-460EC68F83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5504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usstf.org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uropean_Space_Agency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eorc.jaxa.jp/GOSAT/instrument_1.html" TargetMode="External"/><Relationship Id="rId5" Type="http://schemas.openxmlformats.org/officeDocument/2006/relationships/hyperlink" Target="https://en.wikipedia.org/wiki/French_Guiana" TargetMode="External"/><Relationship Id="rId4" Type="http://schemas.openxmlformats.org/officeDocument/2006/relationships/hyperlink" Target="https://en.wikipedia.org/wiki/Kourou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Indo-U.S. Science and Technology Forum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Science and Technology Center for Disaster Reduction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20892-C1A7-4C39-9F84-460EC68F83A7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7367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20892-C1A7-4C39-9F84-460EC68F83A7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2701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20892-C1A7-4C39-9F84-460EC68F83A7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4482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observe that the EDGAR database is consistent with the behavior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districts experiencing declining emissions. At the same time, CEDS aligns with districts where emissions are 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rise.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-community emissions data system (CEDS)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-emissions database for global atmospheric research version 7.0 (EDGAR) (European Commission, Joint Research Centre, 2021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-Potsdam real‐time integrated model for probabilistic assessment of emissions paths (PRIMAP‐Hist) database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-climate analysis indicator tool (CAIT) (Climate Watch, 2022) for agriculture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-Global column‐averaged methane mixing ratios from 2003 to 2009 as derived from SCIAMACHY: Trends and variability.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Journal of Geophysical Research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116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Parker, R.,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Boesch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H., Cogan, A., Fraser, A., Feng, L., Palmer, P. I., et al. (2011). Methane observations from the Greenhouse Gases Observing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SATellite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Comparison to ground‐based TCCON data and model calculations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-ENVISAT and GOSAT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SCIAMACHY, aboard the ENVISAT satellite, was launched by ESA (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European Space Agency"/>
              </a:rPr>
              <a:t>European Space Agency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from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Kourou"/>
              </a:rPr>
              <a:t>Kourou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French Guiana"/>
              </a:rPr>
              <a:t>French Guiana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March 2002.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TANSO-FTS - GOSAT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20892-C1A7-4C39-9F84-460EC68F83A7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35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5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93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51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66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17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05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3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47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19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2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1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18" Type="http://schemas.openxmlformats.org/officeDocument/2006/relationships/image" Target="../media/image42.jpeg"/><Relationship Id="rId3" Type="http://schemas.openxmlformats.org/officeDocument/2006/relationships/image" Target="../media/image5.svg"/><Relationship Id="rId21" Type="http://schemas.openxmlformats.org/officeDocument/2006/relationships/image" Target="../media/image45.jpeg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17" Type="http://schemas.openxmlformats.org/officeDocument/2006/relationships/image" Target="../media/image41.png"/><Relationship Id="rId2" Type="http://schemas.openxmlformats.org/officeDocument/2006/relationships/image" Target="../media/image4.png"/><Relationship Id="rId16" Type="http://schemas.openxmlformats.org/officeDocument/2006/relationships/image" Target="../media/image40.jpe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5" Type="http://schemas.openxmlformats.org/officeDocument/2006/relationships/image" Target="../media/image39.jpeg"/><Relationship Id="rId15" Type="http://schemas.microsoft.com/office/2007/relationships/diagramDrawing" Target="../diagrams/drawing4.xml"/><Relationship Id="rId10" Type="http://schemas.microsoft.com/office/2007/relationships/diagramDrawing" Target="../diagrams/drawing3.xml"/><Relationship Id="rId19" Type="http://schemas.openxmlformats.org/officeDocument/2006/relationships/image" Target="../media/image43.jpeg"/><Relationship Id="rId4" Type="http://schemas.openxmlformats.org/officeDocument/2006/relationships/image" Target="../media/image38.jpeg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Relationship Id="rId22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sv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F1986942-C296-4809-BCD3-B7D3C6341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320E3-1E2E-F790-4AE9-CAB4EB5A7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783" y="484632"/>
            <a:ext cx="7211369" cy="35661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Revisiting Greenhouse Gas Mitigation in Indian Agriculture</a:t>
            </a:r>
            <a:br>
              <a:rPr lang="en-US" sz="4000" dirty="0"/>
            </a:br>
            <a:r>
              <a:rPr lang="en-US" sz="2800" dirty="0">
                <a:latin typeface="+mn-lt"/>
              </a:rPr>
              <a:t>Insights on Methane and Nitrous Oxide Emissions</a:t>
            </a:r>
            <a:endParaRPr lang="en-IN" sz="40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A1A533-BA62-C64D-0110-7C0D15CA3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784" y="4480560"/>
            <a:ext cx="7453608" cy="15727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Dr. </a:t>
            </a:r>
            <a:r>
              <a:rPr lang="en-US" sz="2400" b="1" dirty="0"/>
              <a:t>Idhaya</a:t>
            </a:r>
            <a:r>
              <a:rPr lang="en-US" sz="2400" dirty="0"/>
              <a:t> Chandhiran Ilampooranan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Greenhouse gases and Nutrients (</a:t>
            </a:r>
            <a:r>
              <a:rPr lang="en-US" sz="2000" dirty="0" err="1"/>
              <a:t>GeN</a:t>
            </a:r>
            <a:r>
              <a:rPr lang="en-US" sz="2000" dirty="0"/>
              <a:t>) Lab,</a:t>
            </a:r>
            <a:br>
              <a:rPr lang="en-US" sz="2000" dirty="0"/>
            </a:br>
            <a:r>
              <a:rPr lang="en-US" sz="2000" dirty="0"/>
              <a:t>Department of Water Resources Development and Management, </a:t>
            </a:r>
            <a:br>
              <a:rPr lang="en-US" sz="2000" dirty="0"/>
            </a:br>
            <a:r>
              <a:rPr lang="en-US" sz="2000" dirty="0"/>
              <a:t>Indian Institute of Technology Roorkee</a:t>
            </a:r>
            <a:endParaRPr lang="en-IN" sz="2000" dirty="0"/>
          </a:p>
        </p:txBody>
      </p:sp>
      <p:pic>
        <p:nvPicPr>
          <p:cNvPr id="4" name="Picture 3" descr="Cornfields with bright sky">
            <a:extLst>
              <a:ext uri="{FF2B5EF4-FFF2-40B4-BE49-F238E27FC236}">
                <a16:creationId xmlns:a16="http://schemas.microsoft.com/office/drawing/2014/main" id="{FFCA7643-B5A1-0B22-6EED-39B339D595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27" r="35632" b="-1"/>
          <a:stretch/>
        </p:blipFill>
        <p:spPr>
          <a:xfrm>
            <a:off x="8281741" y="245364"/>
            <a:ext cx="3907211" cy="6612636"/>
          </a:xfrm>
          <a:prstGeom prst="rect">
            <a:avLst/>
          </a:prstGeom>
        </p:spPr>
      </p:pic>
      <p:sp>
        <p:nvSpPr>
          <p:cNvPr id="1035" name="Rectangle 6">
            <a:extLst>
              <a:ext uri="{FF2B5EF4-FFF2-40B4-BE49-F238E27FC236}">
                <a16:creationId xmlns:a16="http://schemas.microsoft.com/office/drawing/2014/main" id="{35BC54F7-1315-4D6C-9420-A5BF0CDDB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521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24AED7"/>
          </a:solidFill>
          <a:ln w="38100" cap="rnd">
            <a:solidFill>
              <a:srgbClr val="24AED7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WRD&amp;M, IIT Roorkee (@wrdm_iitr) / X">
            <a:extLst>
              <a:ext uri="{FF2B5EF4-FFF2-40B4-BE49-F238E27FC236}">
                <a16:creationId xmlns:a16="http://schemas.microsoft.com/office/drawing/2014/main" id="{11B17D3C-C3A7-BC33-607D-B5F1C7768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012" y="436282"/>
            <a:ext cx="1196380" cy="119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14374-8673-5317-8EFC-0561F8351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566" y="519359"/>
            <a:ext cx="1067934" cy="106793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E984E3E-10EA-A70D-B85C-5110430DD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1666" y="509932"/>
            <a:ext cx="1184753" cy="102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6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72E6-0F07-7964-7F8B-675D66E50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93" y="-119607"/>
            <a:ext cx="10708455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Discrepancies exist in estimations in India</a:t>
            </a:r>
            <a:endParaRPr lang="en-IN" sz="4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88275-28FA-4DBC-789C-18D0A2CBE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030"/>
          <a:stretch/>
        </p:blipFill>
        <p:spPr>
          <a:xfrm>
            <a:off x="2158494" y="875437"/>
            <a:ext cx="6702052" cy="58206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E31102-338F-01A7-2B96-62A955ED85BD}"/>
              </a:ext>
            </a:extLst>
          </p:cNvPr>
          <p:cNvSpPr txBox="1"/>
          <p:nvPr/>
        </p:nvSpPr>
        <p:spPr>
          <a:xfrm>
            <a:off x="598096" y="3077852"/>
            <a:ext cx="1460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+mj-lt"/>
              </a:rPr>
              <a:t>N</a:t>
            </a:r>
            <a:r>
              <a:rPr lang="en-US" sz="4000" baseline="-25000" dirty="0">
                <a:solidFill>
                  <a:srgbClr val="0070C0"/>
                </a:solidFill>
                <a:latin typeface="+mj-lt"/>
              </a:rPr>
              <a:t>2</a:t>
            </a:r>
            <a:r>
              <a:rPr lang="en-US" sz="4000" dirty="0">
                <a:solidFill>
                  <a:srgbClr val="0070C0"/>
                </a:solidFill>
                <a:latin typeface="+mj-lt"/>
              </a:rPr>
              <a:t>O</a:t>
            </a:r>
            <a:endParaRPr lang="en-IN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54B495-F09A-4D2D-AFA1-CCFA54541B7F}"/>
              </a:ext>
            </a:extLst>
          </p:cNvPr>
          <p:cNvSpPr txBox="1"/>
          <p:nvPr/>
        </p:nvSpPr>
        <p:spPr>
          <a:xfrm>
            <a:off x="8836334" y="2477687"/>
            <a:ext cx="22247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* Blue bars – Government Reported Emission values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* Significantly underestimating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C64C98-22FA-44C7-984E-B095E6FFCCE5}"/>
              </a:ext>
            </a:extLst>
          </p:cNvPr>
          <p:cNvCxnSpPr/>
          <p:nvPr/>
        </p:nvCxnSpPr>
        <p:spPr>
          <a:xfrm>
            <a:off x="8267307" y="2201000"/>
            <a:ext cx="942681" cy="259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609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9BEBE-79D5-3701-32D2-34E3DFE0A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774F8-0875-906D-AECE-4FB1176A1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Solving disagreements in N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O</a:t>
            </a:r>
            <a:endParaRPr lang="en-IN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1D2963-EFA9-73BF-71D7-51986EE5E9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3046701"/>
              </p:ext>
            </p:extLst>
          </p:nvPr>
        </p:nvGraphicFramePr>
        <p:xfrm>
          <a:off x="838199" y="1721993"/>
          <a:ext cx="10515599" cy="4645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0207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E0E113-C9E1-8890-16F3-5AD563A5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92" y="173831"/>
            <a:ext cx="9316529" cy="63738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Methods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B3C3B9-C299-CB90-D62A-36902DD5179A}"/>
              </a:ext>
            </a:extLst>
          </p:cNvPr>
          <p:cNvSpPr/>
          <p:nvPr/>
        </p:nvSpPr>
        <p:spPr>
          <a:xfrm>
            <a:off x="2264991" y="3636875"/>
            <a:ext cx="1235337" cy="214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160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9735DE7-E108-F71B-3083-DA38BF94EFBC}"/>
              </a:ext>
            </a:extLst>
          </p:cNvPr>
          <p:cNvSpPr/>
          <p:nvPr/>
        </p:nvSpPr>
        <p:spPr>
          <a:xfrm rot="10800000">
            <a:off x="1169122" y="1886579"/>
            <a:ext cx="3433534" cy="2153239"/>
          </a:xfrm>
          <a:custGeom>
            <a:avLst/>
            <a:gdLst>
              <a:gd name="connsiteX0" fmla="*/ 4362248 w 4362248"/>
              <a:gd name="connsiteY0" fmla="*/ 2182799 h 2182799"/>
              <a:gd name="connsiteX1" fmla="*/ 0 w 4362248"/>
              <a:gd name="connsiteY1" fmla="*/ 2182799 h 2182799"/>
              <a:gd name="connsiteX2" fmla="*/ 1396484 w 4362248"/>
              <a:gd name="connsiteY2" fmla="*/ 0 h 2182799"/>
              <a:gd name="connsiteX3" fmla="*/ 2965764 w 4362248"/>
              <a:gd name="connsiteY3" fmla="*/ 0 h 2182799"/>
              <a:gd name="connsiteX4" fmla="*/ 4362248 w 4362248"/>
              <a:gd name="connsiteY4" fmla="*/ 2182799 h 218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2248" h="2182799">
                <a:moveTo>
                  <a:pt x="4362248" y="2182799"/>
                </a:moveTo>
                <a:lnTo>
                  <a:pt x="0" y="2182799"/>
                </a:lnTo>
                <a:lnTo>
                  <a:pt x="1396484" y="0"/>
                </a:lnTo>
                <a:lnTo>
                  <a:pt x="2965764" y="0"/>
                </a:lnTo>
                <a:lnTo>
                  <a:pt x="4362248" y="21827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1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87C3C4-B875-A3F4-58E2-C468E13F7DCD}"/>
              </a:ext>
            </a:extLst>
          </p:cNvPr>
          <p:cNvSpPr/>
          <p:nvPr/>
        </p:nvSpPr>
        <p:spPr>
          <a:xfrm rot="10800000" flipV="1">
            <a:off x="1164251" y="1661451"/>
            <a:ext cx="3433534" cy="3873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b="1" dirty="0">
                <a:solidFill>
                  <a:schemeClr val="tx1"/>
                </a:solidFill>
                <a:cs typeface="Times New Roman" panose="02020603050405020304" pitchFamily="18" charset="0"/>
              </a:rPr>
              <a:t>2000 Papers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2A4412-507D-C10C-B04E-E27EB8EFDFE1}"/>
              </a:ext>
            </a:extLst>
          </p:cNvPr>
          <p:cNvSpPr/>
          <p:nvPr/>
        </p:nvSpPr>
        <p:spPr>
          <a:xfrm>
            <a:off x="2427971" y="5265306"/>
            <a:ext cx="883766" cy="38879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dirty="0">
                <a:solidFill>
                  <a:schemeClr val="tx1"/>
                </a:solidFill>
                <a:cs typeface="Times New Roman" panose="02020603050405020304" pitchFamily="18" charset="0"/>
              </a:rPr>
              <a:t>861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24ACA0-BA48-5429-E11C-5B90EA03130C}"/>
              </a:ext>
            </a:extLst>
          </p:cNvPr>
          <p:cNvGrpSpPr/>
          <p:nvPr/>
        </p:nvGrpSpPr>
        <p:grpSpPr>
          <a:xfrm>
            <a:off x="1966380" y="3001808"/>
            <a:ext cx="1806950" cy="1194864"/>
            <a:chOff x="3902417" y="1462006"/>
            <a:chExt cx="4266146" cy="257781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6347DF9-C250-9150-9AFC-7C5EA07E3CBA}"/>
                </a:ext>
              </a:extLst>
            </p:cNvPr>
            <p:cNvSpPr/>
            <p:nvPr/>
          </p:nvSpPr>
          <p:spPr>
            <a:xfrm rot="10800000">
              <a:off x="3902417" y="1857017"/>
              <a:ext cx="4266146" cy="2182799"/>
            </a:xfrm>
            <a:custGeom>
              <a:avLst/>
              <a:gdLst>
                <a:gd name="connsiteX0" fmla="*/ 4362248 w 4362248"/>
                <a:gd name="connsiteY0" fmla="*/ 2182799 h 2182799"/>
                <a:gd name="connsiteX1" fmla="*/ 0 w 4362248"/>
                <a:gd name="connsiteY1" fmla="*/ 2182799 h 2182799"/>
                <a:gd name="connsiteX2" fmla="*/ 1396484 w 4362248"/>
                <a:gd name="connsiteY2" fmla="*/ 0 h 2182799"/>
                <a:gd name="connsiteX3" fmla="*/ 2965764 w 4362248"/>
                <a:gd name="connsiteY3" fmla="*/ 0 h 2182799"/>
                <a:gd name="connsiteX4" fmla="*/ 4362248 w 4362248"/>
                <a:gd name="connsiteY4" fmla="*/ 2182799 h 218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2248" h="2182799">
                  <a:moveTo>
                    <a:pt x="4362248" y="2182799"/>
                  </a:moveTo>
                  <a:lnTo>
                    <a:pt x="0" y="2182799"/>
                  </a:lnTo>
                  <a:lnTo>
                    <a:pt x="1396484" y="0"/>
                  </a:lnTo>
                  <a:lnTo>
                    <a:pt x="2965764" y="0"/>
                  </a:lnTo>
                  <a:lnTo>
                    <a:pt x="4362248" y="218279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478EE66-F75B-626F-C9E0-ABEF726DF3E8}"/>
                </a:ext>
              </a:extLst>
            </p:cNvPr>
            <p:cNvSpPr/>
            <p:nvPr/>
          </p:nvSpPr>
          <p:spPr>
            <a:xfrm rot="10800000" flipV="1">
              <a:off x="3948168" y="1462006"/>
              <a:ext cx="4148585" cy="8128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408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C07B3D4C-0CDD-10E1-5407-59DD8045391B}"/>
              </a:ext>
            </a:extLst>
          </p:cNvPr>
          <p:cNvSpPr/>
          <p:nvPr/>
        </p:nvSpPr>
        <p:spPr>
          <a:xfrm>
            <a:off x="2524379" y="3766960"/>
            <a:ext cx="717653" cy="273174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dirty="0">
                <a:solidFill>
                  <a:schemeClr val="tx1"/>
                </a:solidFill>
                <a:cs typeface="Times New Roman" panose="02020603050405020304" pitchFamily="18" charset="0"/>
              </a:rPr>
              <a:t>82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D78A96-597F-0E2A-27AA-0EF1D1855880}"/>
              </a:ext>
            </a:extLst>
          </p:cNvPr>
          <p:cNvCxnSpPr>
            <a:cxnSpLocks/>
          </p:cNvCxnSpPr>
          <p:nvPr/>
        </p:nvCxnSpPr>
        <p:spPr>
          <a:xfrm flipH="1" flipV="1">
            <a:off x="717425" y="2713870"/>
            <a:ext cx="1670998" cy="3259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43137C-40C6-DC8C-42A0-890D9C1D3392}"/>
              </a:ext>
            </a:extLst>
          </p:cNvPr>
          <p:cNvCxnSpPr>
            <a:cxnSpLocks/>
          </p:cNvCxnSpPr>
          <p:nvPr/>
        </p:nvCxnSpPr>
        <p:spPr>
          <a:xfrm>
            <a:off x="770912" y="3380125"/>
            <a:ext cx="17296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454829D-3326-804E-CC50-C4B003709736}"/>
              </a:ext>
            </a:extLst>
          </p:cNvPr>
          <p:cNvSpPr/>
          <p:nvPr/>
        </p:nvSpPr>
        <p:spPr>
          <a:xfrm>
            <a:off x="2308227" y="2202921"/>
            <a:ext cx="1097259" cy="5949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dirty="0">
                <a:solidFill>
                  <a:schemeClr val="bg1"/>
                </a:solidFill>
                <a:cs typeface="Times New Roman" panose="02020603050405020304" pitchFamily="18" charset="0"/>
              </a:rPr>
              <a:t>India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084A4CD-FCDC-09EF-210D-1C1E79EAAB39}"/>
              </a:ext>
            </a:extLst>
          </p:cNvPr>
          <p:cNvSpPr txBox="1"/>
          <p:nvPr/>
        </p:nvSpPr>
        <p:spPr>
          <a:xfrm>
            <a:off x="-6865" y="2385322"/>
            <a:ext cx="1520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en-IN" sz="1600" dirty="0">
                <a:latin typeface="+mn-lt"/>
                <a:cs typeface="Times New Roman" panose="02020603050405020304" pitchFamily="18" charset="0"/>
              </a:rPr>
              <a:t>Country </a:t>
            </a:r>
          </a:p>
          <a:p>
            <a:r>
              <a:rPr lang="en-IN" sz="1600" dirty="0">
                <a:latin typeface="+mn-lt"/>
                <a:cs typeface="Times New Roman" panose="02020603050405020304" pitchFamily="18" charset="0"/>
              </a:rPr>
              <a:t>Article Type</a:t>
            </a:r>
          </a:p>
        </p:txBody>
      </p:sp>
      <p:sp>
        <p:nvSpPr>
          <p:cNvPr id="17" name="TextBox 77">
            <a:extLst>
              <a:ext uri="{FF2B5EF4-FFF2-40B4-BE49-F238E27FC236}">
                <a16:creationId xmlns:a16="http://schemas.microsoft.com/office/drawing/2014/main" id="{AC2CF783-E958-4106-031F-A0617AEE81A2}"/>
              </a:ext>
            </a:extLst>
          </p:cNvPr>
          <p:cNvSpPr txBox="1"/>
          <p:nvPr/>
        </p:nvSpPr>
        <p:spPr>
          <a:xfrm>
            <a:off x="16387" y="3063712"/>
            <a:ext cx="1520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en-IN" sz="1600" dirty="0">
                <a:latin typeface="+mn-lt"/>
                <a:cs typeface="Times New Roman" panose="02020603050405020304" pitchFamily="18" charset="0"/>
              </a:rPr>
              <a:t>Relevance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ADB377-6073-B155-DD6A-46E2F2C1F7ED}"/>
              </a:ext>
            </a:extLst>
          </p:cNvPr>
          <p:cNvSpPr/>
          <p:nvPr/>
        </p:nvSpPr>
        <p:spPr>
          <a:xfrm>
            <a:off x="2521395" y="4501075"/>
            <a:ext cx="706259" cy="40981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dirty="0">
                <a:solidFill>
                  <a:schemeClr val="bg1"/>
                </a:solidFill>
                <a:cs typeface="Times New Roman" panose="02020603050405020304" pitchFamily="18" charset="0"/>
              </a:rPr>
              <a:t>13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540BA8-F511-91BD-52F5-8F97E5C0A9F0}"/>
              </a:ext>
            </a:extLst>
          </p:cNvPr>
          <p:cNvGrpSpPr/>
          <p:nvPr/>
        </p:nvGrpSpPr>
        <p:grpSpPr>
          <a:xfrm rot="5400000">
            <a:off x="2700146" y="2122967"/>
            <a:ext cx="274240" cy="101617"/>
            <a:chOff x="5886994" y="1208362"/>
            <a:chExt cx="414990" cy="201338"/>
          </a:xfrm>
        </p:grpSpPr>
        <p:sp>
          <p:nvSpPr>
            <p:cNvPr id="20" name="Oval 171">
              <a:extLst>
                <a:ext uri="{FF2B5EF4-FFF2-40B4-BE49-F238E27FC236}">
                  <a16:creationId xmlns:a16="http://schemas.microsoft.com/office/drawing/2014/main" id="{021DC81D-EE2F-A77E-F968-E080C040F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6994" y="1208362"/>
              <a:ext cx="188268" cy="201338"/>
            </a:xfrm>
            <a:prstGeom prst="chevron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en-US" sz="2000">
                <a:latin typeface="Segoe UI" panose="020B0502040204020203" pitchFamily="34" charset="0"/>
              </a:endParaRPr>
            </a:p>
          </p:txBody>
        </p:sp>
        <p:sp>
          <p:nvSpPr>
            <p:cNvPr id="21" name="Oval 172">
              <a:extLst>
                <a:ext uri="{FF2B5EF4-FFF2-40B4-BE49-F238E27FC236}">
                  <a16:creationId xmlns:a16="http://schemas.microsoft.com/office/drawing/2014/main" id="{8305A204-DD07-22A6-E39B-61C3D11B2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8947" y="1208362"/>
              <a:ext cx="183037" cy="201338"/>
            </a:xfrm>
            <a:prstGeom prst="chevron">
              <a:avLst/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en-US" sz="2000">
                <a:latin typeface="Segoe UI" panose="020B0502040204020203" pitchFamily="34" charset="0"/>
              </a:endParaRPr>
            </a:p>
          </p:txBody>
        </p:sp>
      </p:grpSp>
      <p:sp>
        <p:nvSpPr>
          <p:cNvPr id="22" name="Oval 171">
            <a:extLst>
              <a:ext uri="{FF2B5EF4-FFF2-40B4-BE49-F238E27FC236}">
                <a16:creationId xmlns:a16="http://schemas.microsoft.com/office/drawing/2014/main" id="{C65EA5AE-838F-C9BC-2FB3-D4ED7B76BBD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785067" y="2831575"/>
            <a:ext cx="124413" cy="101620"/>
          </a:xfrm>
          <a:prstGeom prst="chevron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endParaRPr lang="en-US" sz="2000" dirty="0">
              <a:latin typeface="Segoe UI" panose="020B0502040204020203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8F238E8-29A3-64CC-042E-6069C39ABB8B}"/>
              </a:ext>
            </a:extLst>
          </p:cNvPr>
          <p:cNvGrpSpPr/>
          <p:nvPr/>
        </p:nvGrpSpPr>
        <p:grpSpPr>
          <a:xfrm rot="5400000">
            <a:off x="2718175" y="3523290"/>
            <a:ext cx="274231" cy="101620"/>
            <a:chOff x="5862330" y="1208363"/>
            <a:chExt cx="414979" cy="201343"/>
          </a:xfrm>
        </p:grpSpPr>
        <p:sp>
          <p:nvSpPr>
            <p:cNvPr id="24" name="Oval 171">
              <a:extLst>
                <a:ext uri="{FF2B5EF4-FFF2-40B4-BE49-F238E27FC236}">
                  <a16:creationId xmlns:a16="http://schemas.microsoft.com/office/drawing/2014/main" id="{C53766EB-26C3-FCF9-3EA1-276FD851C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2330" y="1208365"/>
              <a:ext cx="188268" cy="201341"/>
            </a:xfrm>
            <a:prstGeom prst="chevron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en-US" sz="2000">
                <a:latin typeface="Segoe UI" panose="020B0502040204020203" pitchFamily="34" charset="0"/>
              </a:endParaRPr>
            </a:p>
          </p:txBody>
        </p:sp>
        <p:sp>
          <p:nvSpPr>
            <p:cNvPr id="25" name="Oval 172">
              <a:extLst>
                <a:ext uri="{FF2B5EF4-FFF2-40B4-BE49-F238E27FC236}">
                  <a16:creationId xmlns:a16="http://schemas.microsoft.com/office/drawing/2014/main" id="{0D47587B-5A2D-6EBD-870A-8352B26B1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4272" y="1208363"/>
              <a:ext cx="183037" cy="201339"/>
            </a:xfrm>
            <a:prstGeom prst="chevron">
              <a:avLst/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en-US" sz="2000">
                <a:latin typeface="Segoe UI" panose="020B0502040204020203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F030A1-A039-B5A1-38F4-0AB43A0A5FFE}"/>
              </a:ext>
            </a:extLst>
          </p:cNvPr>
          <p:cNvGrpSpPr/>
          <p:nvPr/>
        </p:nvGrpSpPr>
        <p:grpSpPr>
          <a:xfrm rot="5400000">
            <a:off x="2722753" y="4259010"/>
            <a:ext cx="274240" cy="101623"/>
            <a:chOff x="5936345" y="1227088"/>
            <a:chExt cx="414997" cy="201344"/>
          </a:xfrm>
        </p:grpSpPr>
        <p:sp>
          <p:nvSpPr>
            <p:cNvPr id="27" name="Oval 171">
              <a:extLst>
                <a:ext uri="{FF2B5EF4-FFF2-40B4-BE49-F238E27FC236}">
                  <a16:creationId xmlns:a16="http://schemas.microsoft.com/office/drawing/2014/main" id="{E5661663-2EAB-96FB-0FB9-89BD54DF5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6345" y="1227088"/>
              <a:ext cx="188268" cy="201342"/>
            </a:xfrm>
            <a:prstGeom prst="chevron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en-US" sz="2000">
                <a:latin typeface="Segoe UI" panose="020B0502040204020203" pitchFamily="34" charset="0"/>
              </a:endParaRPr>
            </a:p>
          </p:txBody>
        </p:sp>
        <p:sp>
          <p:nvSpPr>
            <p:cNvPr id="28" name="Oval 172">
              <a:extLst>
                <a:ext uri="{FF2B5EF4-FFF2-40B4-BE49-F238E27FC236}">
                  <a16:creationId xmlns:a16="http://schemas.microsoft.com/office/drawing/2014/main" id="{697C2B47-F4F2-497E-40E2-2DD705CAD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8305" y="1227094"/>
              <a:ext cx="183037" cy="201338"/>
            </a:xfrm>
            <a:prstGeom prst="chevron">
              <a:avLst/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en-US" sz="2000">
                <a:latin typeface="Segoe UI" panose="020B0502040204020203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E0B645-D0CC-BC98-3C3E-8288CBB48E45}"/>
              </a:ext>
            </a:extLst>
          </p:cNvPr>
          <p:cNvGrpSpPr/>
          <p:nvPr/>
        </p:nvGrpSpPr>
        <p:grpSpPr>
          <a:xfrm rot="5400000">
            <a:off x="2718849" y="5047089"/>
            <a:ext cx="274238" cy="101617"/>
            <a:chOff x="5886994" y="1208362"/>
            <a:chExt cx="414990" cy="201338"/>
          </a:xfrm>
        </p:grpSpPr>
        <p:sp>
          <p:nvSpPr>
            <p:cNvPr id="30" name="Oval 171">
              <a:extLst>
                <a:ext uri="{FF2B5EF4-FFF2-40B4-BE49-F238E27FC236}">
                  <a16:creationId xmlns:a16="http://schemas.microsoft.com/office/drawing/2014/main" id="{A297268C-DE50-8C1D-1E5C-E8869922E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6994" y="1208362"/>
              <a:ext cx="188268" cy="201338"/>
            </a:xfrm>
            <a:prstGeom prst="chevron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en-US" sz="2000">
                <a:latin typeface="Segoe UI" panose="020B0502040204020203" pitchFamily="34" charset="0"/>
              </a:endParaRPr>
            </a:p>
          </p:txBody>
        </p:sp>
        <p:sp>
          <p:nvSpPr>
            <p:cNvPr id="31" name="Oval 172">
              <a:extLst>
                <a:ext uri="{FF2B5EF4-FFF2-40B4-BE49-F238E27FC236}">
                  <a16:creationId xmlns:a16="http://schemas.microsoft.com/office/drawing/2014/main" id="{9281C6DD-C73A-3D98-55F9-F23C16980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8947" y="1208362"/>
              <a:ext cx="183037" cy="201338"/>
            </a:xfrm>
            <a:prstGeom prst="chevron">
              <a:avLst/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en-US" sz="2000">
                <a:latin typeface="Segoe UI" panose="020B0502040204020203" pitchFamily="34" charset="0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75930DD-326C-1461-F722-FE0792D5DB20}"/>
              </a:ext>
            </a:extLst>
          </p:cNvPr>
          <p:cNvSpPr/>
          <p:nvPr/>
        </p:nvSpPr>
        <p:spPr>
          <a:xfrm>
            <a:off x="64728" y="3809886"/>
            <a:ext cx="2196434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IN" sz="1600" dirty="0">
                <a:latin typeface="+mn-lt"/>
                <a:cs typeface="Times New Roman" panose="02020603050405020304" pitchFamily="18" charset="0"/>
              </a:rPr>
              <a:t>Experimental studies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CA84E10-C897-13DF-7035-EDC51C59731B}"/>
              </a:ext>
            </a:extLst>
          </p:cNvPr>
          <p:cNvSpPr/>
          <p:nvPr/>
        </p:nvSpPr>
        <p:spPr>
          <a:xfrm>
            <a:off x="-14234" y="4447438"/>
            <a:ext cx="2366353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IN" sz="1600" dirty="0">
                <a:latin typeface="+mn-lt"/>
                <a:cs typeface="Times New Roman" panose="02020603050405020304" pitchFamily="18" charset="0"/>
              </a:rPr>
              <a:t>Geographic locations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76234A6-8E3C-B96B-B0E2-8F27CDC1DFF8}"/>
              </a:ext>
            </a:extLst>
          </p:cNvPr>
          <p:cNvSpPr/>
          <p:nvPr/>
        </p:nvSpPr>
        <p:spPr>
          <a:xfrm>
            <a:off x="35718" y="5189006"/>
            <a:ext cx="1646605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IN" sz="1600" dirty="0">
                <a:latin typeface="+mn-lt"/>
                <a:cs typeface="Times New Roman" panose="02020603050405020304" pitchFamily="18" charset="0"/>
              </a:rPr>
              <a:t>Measurements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81BD5A8-7966-4A1D-0495-69449C7443C5}"/>
              </a:ext>
            </a:extLst>
          </p:cNvPr>
          <p:cNvCxnSpPr>
            <a:cxnSpLocks/>
          </p:cNvCxnSpPr>
          <p:nvPr/>
        </p:nvCxnSpPr>
        <p:spPr>
          <a:xfrm>
            <a:off x="915734" y="4150986"/>
            <a:ext cx="17296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6E6DB20-788A-9FEF-5ABE-F4E6D4672316}"/>
              </a:ext>
            </a:extLst>
          </p:cNvPr>
          <p:cNvCxnSpPr>
            <a:cxnSpLocks/>
          </p:cNvCxnSpPr>
          <p:nvPr/>
        </p:nvCxnSpPr>
        <p:spPr>
          <a:xfrm>
            <a:off x="915734" y="4796755"/>
            <a:ext cx="17296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73E07CB-0DC5-AC1C-E7A1-4FDA26B146A7}"/>
              </a:ext>
            </a:extLst>
          </p:cNvPr>
          <p:cNvCxnSpPr>
            <a:cxnSpLocks/>
          </p:cNvCxnSpPr>
          <p:nvPr/>
        </p:nvCxnSpPr>
        <p:spPr>
          <a:xfrm>
            <a:off x="1123834" y="5494922"/>
            <a:ext cx="13975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07E37542-37EC-E593-DBEF-A1EC250AAD34}"/>
              </a:ext>
            </a:extLst>
          </p:cNvPr>
          <p:cNvSpPr/>
          <p:nvPr/>
        </p:nvSpPr>
        <p:spPr>
          <a:xfrm>
            <a:off x="7671038" y="5779846"/>
            <a:ext cx="3781805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A500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="1" baseline="-25000" dirty="0">
                <a:solidFill>
                  <a:srgbClr val="A500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rgbClr val="A500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="1" baseline="-25000" dirty="0">
                <a:solidFill>
                  <a:srgbClr val="A500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r>
              <a:rPr lang="en-US" sz="2000" b="1" dirty="0">
                <a:solidFill>
                  <a:srgbClr val="A500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= N</a:t>
            </a:r>
            <a:r>
              <a:rPr lang="en-US" sz="2000" b="1" baseline="-25000" dirty="0">
                <a:solidFill>
                  <a:srgbClr val="A500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rgbClr val="A500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="1" baseline="-25000" dirty="0">
                <a:solidFill>
                  <a:srgbClr val="A500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Direct</a:t>
            </a:r>
            <a:r>
              <a:rPr lang="en-US" sz="2000" b="1" dirty="0">
                <a:solidFill>
                  <a:srgbClr val="A500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+ N</a:t>
            </a:r>
            <a:r>
              <a:rPr lang="en-US" sz="2000" b="1" baseline="-25000" dirty="0">
                <a:solidFill>
                  <a:srgbClr val="A500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rgbClr val="A500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="1" baseline="-25000" dirty="0">
                <a:solidFill>
                  <a:srgbClr val="A500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Indirect</a:t>
            </a:r>
            <a:endParaRPr lang="en-IN" sz="2000" b="1" dirty="0">
              <a:solidFill>
                <a:srgbClr val="A50021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5BD22CE-CA54-6613-1DBC-B898C2C0794C}"/>
              </a:ext>
            </a:extLst>
          </p:cNvPr>
          <p:cNvGrpSpPr/>
          <p:nvPr/>
        </p:nvGrpSpPr>
        <p:grpSpPr>
          <a:xfrm>
            <a:off x="5202894" y="1126157"/>
            <a:ext cx="7231729" cy="4659523"/>
            <a:chOff x="4217606" y="898815"/>
            <a:chExt cx="7854465" cy="506076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FA9B974-DB13-6918-3734-A7ACBB1A4F0A}"/>
                </a:ext>
              </a:extLst>
            </p:cNvPr>
            <p:cNvGrpSpPr/>
            <p:nvPr/>
          </p:nvGrpSpPr>
          <p:grpSpPr>
            <a:xfrm>
              <a:off x="4980284" y="1966293"/>
              <a:ext cx="4156535" cy="1135498"/>
              <a:chOff x="2554014" y="1366119"/>
              <a:chExt cx="7333966" cy="1910176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EB839CB8-92BD-BBD1-0E03-9153678A3E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54014" y="1378709"/>
                <a:ext cx="1683051" cy="1897586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9B2265D-8636-9C7F-F618-AB5488072194}"/>
                  </a:ext>
                </a:extLst>
              </p:cNvPr>
              <p:cNvCxnSpPr/>
              <p:nvPr/>
            </p:nvCxnSpPr>
            <p:spPr>
              <a:xfrm>
                <a:off x="3651132" y="2054655"/>
                <a:ext cx="1679755" cy="122164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306ADBEA-9EA2-3FAB-55E7-756C983C0ED5}"/>
                  </a:ext>
                </a:extLst>
              </p:cNvPr>
              <p:cNvCxnSpPr/>
              <p:nvPr/>
            </p:nvCxnSpPr>
            <p:spPr>
              <a:xfrm>
                <a:off x="4237065" y="1366119"/>
                <a:ext cx="4733856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18741970-57AE-4C9E-2F58-A8B6FF4E425E}"/>
                  </a:ext>
                </a:extLst>
              </p:cNvPr>
              <p:cNvCxnSpPr/>
              <p:nvPr/>
            </p:nvCxnSpPr>
            <p:spPr>
              <a:xfrm>
                <a:off x="4860072" y="2215298"/>
                <a:ext cx="4275740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9A62EEFA-E8B2-DBEA-3F2F-3415404AA2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18186" y="3261383"/>
                <a:ext cx="4569794" cy="14352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976D04ED-91ED-C729-2416-7DD01F41A24B}"/>
                  </a:ext>
                </a:extLst>
              </p:cNvPr>
              <p:cNvCxnSpPr/>
              <p:nvPr/>
            </p:nvCxnSpPr>
            <p:spPr>
              <a:xfrm flipV="1">
                <a:off x="4491008" y="2207360"/>
                <a:ext cx="381763" cy="458116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5353E4E-2AEE-C01B-D8F7-2D8AE99B165E}"/>
                </a:ext>
              </a:extLst>
            </p:cNvPr>
            <p:cNvSpPr/>
            <p:nvPr/>
          </p:nvSpPr>
          <p:spPr>
            <a:xfrm>
              <a:off x="5496605" y="2237553"/>
              <a:ext cx="277591" cy="272325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C73202A-0766-A51B-896C-78BBFD51026A}"/>
                </a:ext>
              </a:extLst>
            </p:cNvPr>
            <p:cNvSpPr/>
            <p:nvPr/>
          </p:nvSpPr>
          <p:spPr>
            <a:xfrm>
              <a:off x="5940400" y="2595597"/>
              <a:ext cx="278709" cy="279269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C84470F-7DBB-DD09-7809-12BCBFF38777}"/>
                </a:ext>
              </a:extLst>
            </p:cNvPr>
            <p:cNvGrpSpPr/>
            <p:nvPr/>
          </p:nvGrpSpPr>
          <p:grpSpPr>
            <a:xfrm flipV="1">
              <a:off x="4874276" y="3712475"/>
              <a:ext cx="5178038" cy="1520217"/>
              <a:chOff x="2318785" y="1533249"/>
              <a:chExt cx="7366624" cy="2100195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959C9EA-C5E9-779A-5740-3C6D07D8DA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18785" y="1533249"/>
                <a:ext cx="1559724" cy="1667173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DD721311-48E1-68ED-46EB-D75116D162C7}"/>
                  </a:ext>
                </a:extLst>
              </p:cNvPr>
              <p:cNvCxnSpPr/>
              <p:nvPr/>
            </p:nvCxnSpPr>
            <p:spPr>
              <a:xfrm>
                <a:off x="3871528" y="1540536"/>
                <a:ext cx="4733855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7C3D420-83F1-C1CD-9718-252BAB2630EF}"/>
                  </a:ext>
                </a:extLst>
              </p:cNvPr>
              <p:cNvCxnSpPr/>
              <p:nvPr/>
            </p:nvCxnSpPr>
            <p:spPr>
              <a:xfrm>
                <a:off x="4850246" y="2529810"/>
                <a:ext cx="4275741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859D1988-100A-69CE-0076-2C8F145130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6318" y="3600203"/>
                <a:ext cx="4849091" cy="33241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38C57988-E6DB-E623-84F6-AF240DD36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28199" y="1876669"/>
                <a:ext cx="896433" cy="584091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A56F02D-5780-999D-5DCB-1FA24639AEBA}"/>
                </a:ext>
              </a:extLst>
            </p:cNvPr>
            <p:cNvSpPr/>
            <p:nvPr/>
          </p:nvSpPr>
          <p:spPr>
            <a:xfrm rot="10800000" flipV="1">
              <a:off x="5611920" y="4831340"/>
              <a:ext cx="308460" cy="312982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849CA1E-4B7B-98FC-6DE4-46C192913636}"/>
                </a:ext>
              </a:extLst>
            </p:cNvPr>
            <p:cNvSpPr/>
            <p:nvPr/>
          </p:nvSpPr>
          <p:spPr>
            <a:xfrm rot="10800000" flipV="1">
              <a:off x="6392788" y="2927611"/>
              <a:ext cx="312837" cy="301917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3A8F2C6-4422-4E03-0510-3F4BDD441CC0}"/>
                </a:ext>
              </a:extLst>
            </p:cNvPr>
            <p:cNvSpPr/>
            <p:nvPr/>
          </p:nvSpPr>
          <p:spPr>
            <a:xfrm>
              <a:off x="4217606" y="2970306"/>
              <a:ext cx="1140200" cy="1149696"/>
            </a:xfrm>
            <a:prstGeom prst="ellipse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IPCC Tier II</a:t>
              </a:r>
            </a:p>
          </p:txBody>
        </p:sp>
        <p:sp>
          <p:nvSpPr>
            <p:cNvPr id="47" name="TextBox 60">
              <a:extLst>
                <a:ext uri="{FF2B5EF4-FFF2-40B4-BE49-F238E27FC236}">
                  <a16:creationId xmlns:a16="http://schemas.microsoft.com/office/drawing/2014/main" id="{1BE864DB-6519-0F38-F1C9-F4D7A79572A1}"/>
                </a:ext>
              </a:extLst>
            </p:cNvPr>
            <p:cNvSpPr txBox="1"/>
            <p:nvPr/>
          </p:nvSpPr>
          <p:spPr>
            <a:xfrm>
              <a:off x="6044795" y="1667388"/>
              <a:ext cx="4314947" cy="58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latin typeface="+mn-lt"/>
                  <a:cs typeface="Times New Roman" panose="02020603050405020304" pitchFamily="18" charset="0"/>
                </a:rPr>
                <a:t>2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O - Synthetic Fertilizer </a:t>
              </a:r>
              <a:r>
                <a:rPr lang="en-US" sz="1400" baseline="-25000" dirty="0">
                  <a:latin typeface="+mn-lt"/>
                  <a:cs typeface="Times New Roman" panose="02020603050405020304" pitchFamily="18" charset="0"/>
                </a:rPr>
                <a:t>Direct 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(kg N yr</a:t>
              </a:r>
              <a:r>
                <a:rPr lang="en-US" sz="1400" baseline="30000" dirty="0">
                  <a:latin typeface="+mn-lt"/>
                  <a:cs typeface="Times New Roman" panose="02020603050405020304" pitchFamily="18" charset="0"/>
                </a:rPr>
                <a:t>-1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) =</a:t>
              </a:r>
            </a:p>
            <a:p>
              <a:r>
                <a:rPr lang="en-US" sz="100" dirty="0">
                  <a:latin typeface="+mn-lt"/>
                  <a:cs typeface="Times New Roman" panose="02020603050405020304" pitchFamily="18" charset="0"/>
                </a:rPr>
                <a:t>  </a:t>
              </a:r>
              <a:br>
                <a:rPr lang="en-US" sz="1400" dirty="0">
                  <a:latin typeface="+mn-lt"/>
                  <a:cs typeface="Times New Roman" panose="02020603050405020304" pitchFamily="18" charset="0"/>
                </a:rPr>
              </a:b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F</a:t>
              </a:r>
              <a:r>
                <a:rPr lang="en-US" sz="1400" baseline="-25000" dirty="0">
                  <a:latin typeface="+mn-lt"/>
                  <a:cs typeface="Times New Roman" panose="02020603050405020304" pitchFamily="18" charset="0"/>
                </a:rPr>
                <a:t>SN 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∗ </a:t>
              </a:r>
              <a:r>
                <a:rPr lang="en-US" sz="1400" b="1" dirty="0">
                  <a:solidFill>
                    <a:srgbClr val="C00000"/>
                  </a:solidFill>
                  <a:latin typeface="+mn-lt"/>
                  <a:cs typeface="Times New Roman" panose="02020603050405020304" pitchFamily="18" charset="0"/>
                </a:rPr>
                <a:t>EF1.1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 </a:t>
              </a:r>
              <a:endParaRPr lang="en-IN" sz="140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61">
              <a:extLst>
                <a:ext uri="{FF2B5EF4-FFF2-40B4-BE49-F238E27FC236}">
                  <a16:creationId xmlns:a16="http://schemas.microsoft.com/office/drawing/2014/main" id="{868AF751-C5B5-68B9-A21F-1C3ED3486EAA}"/>
                </a:ext>
              </a:extLst>
            </p:cNvPr>
            <p:cNvSpPr txBox="1"/>
            <p:nvPr/>
          </p:nvSpPr>
          <p:spPr>
            <a:xfrm>
              <a:off x="6711774" y="2802179"/>
              <a:ext cx="4104576" cy="58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latin typeface="+mn-lt"/>
                  <a:cs typeface="Times New Roman" panose="02020603050405020304" pitchFamily="18" charset="0"/>
                </a:rPr>
                <a:t>2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O - Crop Residue</a:t>
              </a:r>
              <a:r>
                <a:rPr lang="en-US" sz="1400" baseline="-25000" dirty="0">
                  <a:latin typeface="+mn-lt"/>
                  <a:cs typeface="Times New Roman" panose="02020603050405020304" pitchFamily="18" charset="0"/>
                </a:rPr>
                <a:t> Direct 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(kg N yr</a:t>
              </a:r>
              <a:r>
                <a:rPr lang="en-US" sz="1400" baseline="30000" dirty="0">
                  <a:latin typeface="+mn-lt"/>
                  <a:cs typeface="Times New Roman" panose="02020603050405020304" pitchFamily="18" charset="0"/>
                </a:rPr>
                <a:t>-1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) = </a:t>
              </a:r>
            </a:p>
            <a:p>
              <a:br>
                <a:rPr lang="en-US" sz="100" dirty="0">
                  <a:latin typeface="+mn-lt"/>
                  <a:cs typeface="Times New Roman" panose="02020603050405020304" pitchFamily="18" charset="0"/>
                </a:rPr>
              </a:br>
              <a:r>
                <a:rPr lang="en-US" sz="14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1400" baseline="-25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CR</a:t>
              </a:r>
              <a:r>
                <a:rPr lang="en-US" sz="14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∗ </a:t>
              </a:r>
              <a:r>
                <a:rPr lang="en-US" sz="1400" b="1" dirty="0">
                  <a:solidFill>
                    <a:srgbClr val="C00000"/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EF1.3</a:t>
              </a:r>
              <a:r>
                <a:rPr lang="en-US" sz="14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3FECED07-52FC-E2C2-39ED-930D66C51A06}"/>
                </a:ext>
              </a:extLst>
            </p:cNvPr>
            <p:cNvSpPr txBox="1"/>
            <p:nvPr/>
          </p:nvSpPr>
          <p:spPr>
            <a:xfrm>
              <a:off x="6488033" y="2189981"/>
              <a:ext cx="4383568" cy="568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latin typeface="+mn-lt"/>
                  <a:cs typeface="Times New Roman" panose="02020603050405020304" pitchFamily="18" charset="0"/>
                </a:rPr>
                <a:t>2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O - Animal Manure </a:t>
              </a:r>
              <a:r>
                <a:rPr lang="en-US" sz="1400" baseline="-25000" dirty="0">
                  <a:latin typeface="+mn-lt"/>
                  <a:cs typeface="Times New Roman" panose="02020603050405020304" pitchFamily="18" charset="0"/>
                </a:rPr>
                <a:t>Direct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 (kg N yr</a:t>
              </a:r>
              <a:r>
                <a:rPr lang="en-US" sz="1400" baseline="30000" dirty="0">
                  <a:latin typeface="+mn-lt"/>
                  <a:cs typeface="Times New Roman" panose="02020603050405020304" pitchFamily="18" charset="0"/>
                </a:rPr>
                <a:t>-1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) = </a:t>
              </a:r>
              <a:r>
                <a:rPr lang="en-US" sz="14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1400" baseline="-25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AM </a:t>
              </a:r>
              <a:r>
                <a:rPr lang="en-US" sz="14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∗ </a:t>
              </a:r>
              <a:r>
                <a:rPr lang="en-US" sz="1400" b="1" dirty="0">
                  <a:solidFill>
                    <a:srgbClr val="C00000"/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EF1.2</a:t>
              </a:r>
              <a:endParaRPr lang="en-US" sz="14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63">
              <a:extLst>
                <a:ext uri="{FF2B5EF4-FFF2-40B4-BE49-F238E27FC236}">
                  <a16:creationId xmlns:a16="http://schemas.microsoft.com/office/drawing/2014/main" id="{06F131DA-E035-A8F4-F062-5047B16AFF01}"/>
                </a:ext>
              </a:extLst>
            </p:cNvPr>
            <p:cNvSpPr txBox="1"/>
            <p:nvPr/>
          </p:nvSpPr>
          <p:spPr>
            <a:xfrm>
              <a:off x="6694744" y="3425042"/>
              <a:ext cx="5119242" cy="601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latin typeface="+mn-lt"/>
                  <a:cs typeface="Times New Roman" panose="02020603050405020304" pitchFamily="18" charset="0"/>
                </a:rPr>
                <a:t>2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O - Soil Organic Matter </a:t>
              </a:r>
              <a:r>
                <a:rPr lang="en-US" sz="1400" baseline="-25000" dirty="0">
                  <a:latin typeface="+mn-lt"/>
                  <a:cs typeface="Times New Roman" panose="02020603050405020304" pitchFamily="18" charset="0"/>
                </a:rPr>
                <a:t>Direct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 (kg N </a:t>
              </a:r>
              <a:r>
                <a:rPr lang="en-US" sz="1400" dirty="0" err="1">
                  <a:latin typeface="+mn-lt"/>
                  <a:cs typeface="Times New Roman" panose="02020603050405020304" pitchFamily="18" charset="0"/>
                </a:rPr>
                <a:t>yr</a:t>
              </a:r>
              <a:r>
                <a:rPr lang="en-US" sz="1400" baseline="30000" dirty="0">
                  <a:latin typeface="+mn-lt"/>
                  <a:cs typeface="Times New Roman" panose="02020603050405020304" pitchFamily="18" charset="0"/>
                </a:rPr>
                <a:t>–1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) = </a:t>
              </a:r>
              <a:br>
                <a:rPr lang="en-US" sz="1400" dirty="0">
                  <a:latin typeface="+mn-lt"/>
                  <a:cs typeface="Times New Roman" panose="02020603050405020304" pitchFamily="18" charset="0"/>
                </a:rPr>
              </a:br>
              <a:br>
                <a:rPr lang="en-US" sz="200" dirty="0">
                  <a:latin typeface="+mn-lt"/>
                  <a:cs typeface="Times New Roman" panose="02020603050405020304" pitchFamily="18" charset="0"/>
                </a:rPr>
              </a:b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SOC ∗ a ∗ b  ∗ BD ∗ (R</a:t>
              </a:r>
              <a:r>
                <a:rPr lang="en-US" sz="1400" baseline="-25000" dirty="0">
                  <a:latin typeface="+mn-lt"/>
                  <a:cs typeface="Times New Roman" panose="02020603050405020304" pitchFamily="18" charset="0"/>
                </a:rPr>
                <a:t>m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/C:N) ∗ 365 ∗ EF</a:t>
              </a:r>
              <a:r>
                <a:rPr lang="en-US" sz="1400" baseline="-25000" dirty="0">
                  <a:latin typeface="+mn-lt"/>
                  <a:cs typeface="Times New Roman" panose="02020603050405020304" pitchFamily="18" charset="0"/>
                </a:rPr>
                <a:t>SOM</a:t>
              </a:r>
              <a:endParaRPr lang="en-US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64">
              <a:extLst>
                <a:ext uri="{FF2B5EF4-FFF2-40B4-BE49-F238E27FC236}">
                  <a16:creationId xmlns:a16="http://schemas.microsoft.com/office/drawing/2014/main" id="{CC49D857-DB2F-8CF2-6EC7-E6CCFE482816}"/>
                </a:ext>
              </a:extLst>
            </p:cNvPr>
            <p:cNvSpPr txBox="1"/>
            <p:nvPr/>
          </p:nvSpPr>
          <p:spPr>
            <a:xfrm>
              <a:off x="6622172" y="4218972"/>
              <a:ext cx="5449899" cy="568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r>
                <a:rPr lang="en-IN" sz="1400" dirty="0">
                  <a:latin typeface="+mn-lt"/>
                  <a:cs typeface="Times New Roman" panose="02020603050405020304" pitchFamily="18" charset="0"/>
                </a:rPr>
                <a:t>N</a:t>
              </a:r>
              <a:r>
                <a:rPr lang="en-IN" sz="1400" baseline="-25000" dirty="0">
                  <a:latin typeface="+mn-lt"/>
                  <a:cs typeface="Times New Roman" panose="02020603050405020304" pitchFamily="18" charset="0"/>
                </a:rPr>
                <a:t>2</a:t>
              </a:r>
              <a:r>
                <a:rPr lang="en-IN" sz="1400" dirty="0">
                  <a:latin typeface="+mn-lt"/>
                  <a:cs typeface="Times New Roman" panose="02020603050405020304" pitchFamily="18" charset="0"/>
                </a:rPr>
                <a:t>O - Volatilization </a:t>
              </a:r>
              <a:r>
                <a:rPr lang="en-IN" sz="1400" baseline="-25000" dirty="0">
                  <a:latin typeface="+mn-lt"/>
                  <a:cs typeface="Times New Roman" panose="02020603050405020304" pitchFamily="18" charset="0"/>
                </a:rPr>
                <a:t>Indirect 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(kg N </a:t>
              </a:r>
              <a:r>
                <a:rPr lang="en-US" sz="1400" dirty="0" err="1">
                  <a:latin typeface="+mn-lt"/>
                  <a:cs typeface="Times New Roman" panose="02020603050405020304" pitchFamily="18" charset="0"/>
                </a:rPr>
                <a:t>yr</a:t>
              </a:r>
              <a:r>
                <a:rPr lang="en-US" sz="1400" baseline="30000" dirty="0">
                  <a:latin typeface="+mn-lt"/>
                  <a:cs typeface="Times New Roman" panose="02020603050405020304" pitchFamily="18" charset="0"/>
                </a:rPr>
                <a:t>–1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) </a:t>
              </a:r>
              <a:r>
                <a:rPr lang="en-IN" sz="1400" dirty="0">
                  <a:latin typeface="+mn-lt"/>
                  <a:cs typeface="Times New Roman" panose="02020603050405020304" pitchFamily="18" charset="0"/>
                </a:rPr>
                <a:t>= </a:t>
              </a:r>
              <a:br>
                <a:rPr lang="en-IN" sz="1400" dirty="0">
                  <a:latin typeface="+mn-lt"/>
                  <a:cs typeface="Times New Roman" panose="02020603050405020304" pitchFamily="18" charset="0"/>
                </a:rPr>
              </a:br>
              <a:r>
                <a:rPr lang="en-IN" sz="1400" dirty="0">
                  <a:latin typeface="+mn-lt"/>
                  <a:cs typeface="Times New Roman" panose="02020603050405020304" pitchFamily="18" charset="0"/>
                </a:rPr>
                <a:t>[(F</a:t>
              </a:r>
              <a:r>
                <a:rPr lang="en-IN" sz="1400" baseline="-25000" dirty="0">
                  <a:latin typeface="+mn-lt"/>
                  <a:cs typeface="Times New Roman" panose="02020603050405020304" pitchFamily="18" charset="0"/>
                </a:rPr>
                <a:t>SN</a:t>
              </a:r>
              <a:r>
                <a:rPr lang="en-IN" sz="1400" dirty="0">
                  <a:latin typeface="+mn-lt"/>
                  <a:cs typeface="Times New Roman" panose="02020603050405020304" pitchFamily="18" charset="0"/>
                </a:rPr>
                <a:t> ∗ </a:t>
              </a:r>
              <a:r>
                <a:rPr lang="en-IN" sz="1400" dirty="0" err="1">
                  <a:latin typeface="+mn-lt"/>
                  <a:cs typeface="Times New Roman" panose="02020603050405020304" pitchFamily="18" charset="0"/>
                </a:rPr>
                <a:t>Frac</a:t>
              </a:r>
              <a:r>
                <a:rPr lang="en-IN" sz="1400" baseline="-25000" dirty="0" err="1">
                  <a:latin typeface="+mn-lt"/>
                  <a:cs typeface="Times New Roman" panose="02020603050405020304" pitchFamily="18" charset="0"/>
                </a:rPr>
                <a:t>GASF</a:t>
              </a:r>
              <a:r>
                <a:rPr lang="en-IN" sz="1400" dirty="0">
                  <a:latin typeface="+mn-lt"/>
                  <a:cs typeface="Times New Roman" panose="02020603050405020304" pitchFamily="18" charset="0"/>
                </a:rPr>
                <a:t>) + ((F</a:t>
              </a:r>
              <a:r>
                <a:rPr lang="en-IN" sz="1400" baseline="-25000" dirty="0">
                  <a:latin typeface="+mn-lt"/>
                  <a:cs typeface="Times New Roman" panose="02020603050405020304" pitchFamily="18" charset="0"/>
                </a:rPr>
                <a:t>ON</a:t>
              </a:r>
              <a:r>
                <a:rPr lang="en-IN" sz="1400" dirty="0">
                  <a:latin typeface="+mn-lt"/>
                  <a:cs typeface="Times New Roman" panose="02020603050405020304" pitchFamily="18" charset="0"/>
                </a:rPr>
                <a:t> + F</a:t>
              </a:r>
              <a:r>
                <a:rPr lang="en-IN" sz="1400" baseline="-25000" dirty="0">
                  <a:latin typeface="+mn-lt"/>
                  <a:cs typeface="Times New Roman" panose="02020603050405020304" pitchFamily="18" charset="0"/>
                </a:rPr>
                <a:t>PRP</a:t>
              </a:r>
              <a:r>
                <a:rPr lang="en-IN" sz="1400" dirty="0">
                  <a:latin typeface="+mn-lt"/>
                  <a:cs typeface="Times New Roman" panose="02020603050405020304" pitchFamily="18" charset="0"/>
                </a:rPr>
                <a:t>) ∗ </a:t>
              </a:r>
              <a:r>
                <a:rPr lang="en-IN" sz="1400" dirty="0" err="1">
                  <a:latin typeface="+mn-lt"/>
                  <a:cs typeface="Times New Roman" panose="02020603050405020304" pitchFamily="18" charset="0"/>
                </a:rPr>
                <a:t>Frac</a:t>
              </a:r>
              <a:r>
                <a:rPr lang="en-IN" sz="1400" baseline="-25000" dirty="0" err="1">
                  <a:latin typeface="+mn-lt"/>
                  <a:cs typeface="Times New Roman" panose="02020603050405020304" pitchFamily="18" charset="0"/>
                </a:rPr>
                <a:t>GASM</a:t>
              </a:r>
              <a:r>
                <a:rPr lang="en-IN" sz="1400" dirty="0">
                  <a:latin typeface="+mn-lt"/>
                  <a:cs typeface="Times New Roman" panose="02020603050405020304" pitchFamily="18" charset="0"/>
                </a:rPr>
                <a:t>)] ∗ EF4	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65">
              <a:extLst>
                <a:ext uri="{FF2B5EF4-FFF2-40B4-BE49-F238E27FC236}">
                  <a16:creationId xmlns:a16="http://schemas.microsoft.com/office/drawing/2014/main" id="{8E4373F1-A9EC-3ECD-618F-5D84D321ECC5}"/>
                </a:ext>
              </a:extLst>
            </p:cNvPr>
            <p:cNvSpPr txBox="1"/>
            <p:nvPr/>
          </p:nvSpPr>
          <p:spPr>
            <a:xfrm>
              <a:off x="6046649" y="4933649"/>
              <a:ext cx="5924227" cy="568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r>
                <a:rPr lang="en-IN" sz="1400" dirty="0">
                  <a:latin typeface="+mn-lt"/>
                  <a:cs typeface="Times New Roman" panose="02020603050405020304" pitchFamily="18" charset="0"/>
                </a:rPr>
                <a:t>N</a:t>
              </a:r>
              <a:r>
                <a:rPr lang="en-IN" sz="1400" baseline="-25000" dirty="0">
                  <a:latin typeface="+mn-lt"/>
                  <a:cs typeface="Times New Roman" panose="02020603050405020304" pitchFamily="18" charset="0"/>
                </a:rPr>
                <a:t>2</a:t>
              </a:r>
              <a:r>
                <a:rPr lang="en-IN" sz="1400" dirty="0">
                  <a:latin typeface="+mn-lt"/>
                  <a:cs typeface="Times New Roman" panose="02020603050405020304" pitchFamily="18" charset="0"/>
                </a:rPr>
                <a:t>O - Leaching and Runoff </a:t>
              </a:r>
              <a:r>
                <a:rPr lang="en-IN" sz="1400" baseline="-25000" dirty="0">
                  <a:latin typeface="+mn-lt"/>
                  <a:cs typeface="Times New Roman" panose="02020603050405020304" pitchFamily="18" charset="0"/>
                </a:rPr>
                <a:t>Indirect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 (kg N </a:t>
              </a:r>
              <a:r>
                <a:rPr lang="en-US" sz="1400" dirty="0" err="1">
                  <a:latin typeface="+mn-lt"/>
                  <a:cs typeface="Times New Roman" panose="02020603050405020304" pitchFamily="18" charset="0"/>
                </a:rPr>
                <a:t>yr</a:t>
              </a:r>
              <a:r>
                <a:rPr lang="en-US" sz="1400" baseline="30000" dirty="0">
                  <a:latin typeface="+mn-lt"/>
                  <a:cs typeface="Times New Roman" panose="02020603050405020304" pitchFamily="18" charset="0"/>
                </a:rPr>
                <a:t>–1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)</a:t>
              </a:r>
              <a:r>
                <a:rPr lang="en-IN" sz="1400" dirty="0">
                  <a:latin typeface="+mn-lt"/>
                  <a:cs typeface="Times New Roman" panose="02020603050405020304" pitchFamily="18" charset="0"/>
                </a:rPr>
                <a:t> = </a:t>
              </a:r>
              <a:br>
                <a:rPr lang="en-IN" sz="1400" dirty="0">
                  <a:latin typeface="+mn-lt"/>
                  <a:cs typeface="Times New Roman" panose="02020603050405020304" pitchFamily="18" charset="0"/>
                </a:rPr>
              </a:br>
              <a:r>
                <a:rPr lang="en-IN" sz="1400" dirty="0">
                  <a:latin typeface="+mn-lt"/>
                  <a:cs typeface="Times New Roman" panose="02020603050405020304" pitchFamily="18" charset="0"/>
                </a:rPr>
                <a:t>(F</a:t>
              </a:r>
              <a:r>
                <a:rPr lang="en-IN" sz="1400" baseline="-25000" dirty="0">
                  <a:latin typeface="+mn-lt"/>
                  <a:cs typeface="Times New Roman" panose="02020603050405020304" pitchFamily="18" charset="0"/>
                </a:rPr>
                <a:t>SN</a:t>
              </a:r>
              <a:r>
                <a:rPr lang="en-IN" sz="1400" dirty="0">
                  <a:latin typeface="+mn-lt"/>
                  <a:cs typeface="Times New Roman" panose="02020603050405020304" pitchFamily="18" charset="0"/>
                </a:rPr>
                <a:t> + F</a:t>
              </a:r>
              <a:r>
                <a:rPr lang="en-IN" sz="1400" baseline="-25000" dirty="0">
                  <a:latin typeface="+mn-lt"/>
                  <a:cs typeface="Times New Roman" panose="02020603050405020304" pitchFamily="18" charset="0"/>
                </a:rPr>
                <a:t>ON</a:t>
              </a:r>
              <a:r>
                <a:rPr lang="en-IN" sz="1400" dirty="0">
                  <a:latin typeface="+mn-lt"/>
                  <a:cs typeface="Times New Roman" panose="02020603050405020304" pitchFamily="18" charset="0"/>
                </a:rPr>
                <a:t> + F</a:t>
              </a:r>
              <a:r>
                <a:rPr lang="en-IN" sz="1400" baseline="-25000" dirty="0">
                  <a:latin typeface="+mn-lt"/>
                  <a:cs typeface="Times New Roman" panose="02020603050405020304" pitchFamily="18" charset="0"/>
                </a:rPr>
                <a:t>PRP</a:t>
              </a:r>
              <a:r>
                <a:rPr lang="en-IN" sz="1400" dirty="0">
                  <a:latin typeface="+mn-lt"/>
                  <a:cs typeface="Times New Roman" panose="02020603050405020304" pitchFamily="18" charset="0"/>
                </a:rPr>
                <a:t> + F</a:t>
              </a:r>
              <a:r>
                <a:rPr lang="en-IN" sz="1400" baseline="-25000" dirty="0">
                  <a:latin typeface="+mn-lt"/>
                  <a:cs typeface="Times New Roman" panose="02020603050405020304" pitchFamily="18" charset="0"/>
                </a:rPr>
                <a:t>CR</a:t>
              </a:r>
              <a:r>
                <a:rPr lang="en-IN" sz="1400" dirty="0">
                  <a:latin typeface="+mn-lt"/>
                  <a:cs typeface="Times New Roman" panose="02020603050405020304" pitchFamily="18" charset="0"/>
                </a:rPr>
                <a:t> + F</a:t>
              </a:r>
              <a:r>
                <a:rPr lang="en-IN" sz="1400" baseline="-25000" dirty="0">
                  <a:latin typeface="+mn-lt"/>
                  <a:cs typeface="Times New Roman" panose="02020603050405020304" pitchFamily="18" charset="0"/>
                </a:rPr>
                <a:t>SOM</a:t>
              </a:r>
              <a:r>
                <a:rPr lang="en-IN" sz="1400" dirty="0">
                  <a:latin typeface="+mn-lt"/>
                  <a:cs typeface="Times New Roman" panose="02020603050405020304" pitchFamily="18" charset="0"/>
                </a:rPr>
                <a:t> ) ∗ </a:t>
              </a:r>
              <a:r>
                <a:rPr lang="en-IN" sz="1400" dirty="0" err="1">
                  <a:latin typeface="+mn-lt"/>
                  <a:cs typeface="Times New Roman" panose="02020603050405020304" pitchFamily="18" charset="0"/>
                </a:rPr>
                <a:t>Frac</a:t>
              </a:r>
              <a:r>
                <a:rPr lang="en-IN" sz="1400" baseline="-25000" dirty="0" err="1">
                  <a:latin typeface="+mn-lt"/>
                  <a:cs typeface="Times New Roman" panose="02020603050405020304" pitchFamily="18" charset="0"/>
                </a:rPr>
                <a:t>LEACH</a:t>
              </a:r>
              <a:r>
                <a:rPr lang="en-IN" sz="1400" dirty="0">
                  <a:latin typeface="+mn-lt"/>
                  <a:cs typeface="Times New Roman" panose="02020603050405020304" pitchFamily="18" charset="0"/>
                </a:rPr>
                <a:t> ∗ EF5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EF4B115-307C-D36E-8B59-A4B395321D3D}"/>
                </a:ext>
              </a:extLst>
            </p:cNvPr>
            <p:cNvSpPr/>
            <p:nvPr/>
          </p:nvSpPr>
          <p:spPr>
            <a:xfrm rot="10800000" flipV="1">
              <a:off x="6392787" y="3601221"/>
              <a:ext cx="297865" cy="276781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8094E3B-D5A2-D447-EF7C-502DB95F8051}"/>
                </a:ext>
              </a:extLst>
            </p:cNvPr>
            <p:cNvSpPr/>
            <p:nvPr/>
          </p:nvSpPr>
          <p:spPr>
            <a:xfrm rot="10800000" flipV="1">
              <a:off x="6351866" y="4368067"/>
              <a:ext cx="315498" cy="298931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1D5CBB5-DD32-2959-E5F8-E15A626965D8}"/>
                </a:ext>
              </a:extLst>
            </p:cNvPr>
            <p:cNvCxnSpPr>
              <a:cxnSpLocks/>
              <a:stCxn id="45" idx="4"/>
              <a:endCxn id="53" idx="0"/>
            </p:cNvCxnSpPr>
            <p:nvPr/>
          </p:nvCxnSpPr>
          <p:spPr>
            <a:xfrm flipH="1">
              <a:off x="6541719" y="3229528"/>
              <a:ext cx="7488" cy="371693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B1558CA-F851-36BA-2B06-1263D23705C2}"/>
                </a:ext>
              </a:extLst>
            </p:cNvPr>
            <p:cNvGrpSpPr/>
            <p:nvPr/>
          </p:nvGrpSpPr>
          <p:grpSpPr>
            <a:xfrm rot="18537504">
              <a:off x="5150547" y="2709550"/>
              <a:ext cx="509799" cy="89464"/>
              <a:chOff x="5660272" y="1208362"/>
              <a:chExt cx="868434" cy="201338"/>
            </a:xfrm>
          </p:grpSpPr>
          <p:sp>
            <p:nvSpPr>
              <p:cNvPr id="84" name="Oval 170">
                <a:extLst>
                  <a:ext uri="{FF2B5EF4-FFF2-40B4-BE49-F238E27FC236}">
                    <a16:creationId xmlns:a16="http://schemas.microsoft.com/office/drawing/2014/main" id="{172710E3-F1FF-AB69-89F7-4FBE0B81D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0272" y="1208362"/>
                <a:ext cx="183037" cy="201338"/>
              </a:xfrm>
              <a:prstGeom prst="chevron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Oval 171">
                <a:extLst>
                  <a:ext uri="{FF2B5EF4-FFF2-40B4-BE49-F238E27FC236}">
                    <a16:creationId xmlns:a16="http://schemas.microsoft.com/office/drawing/2014/main" id="{FB073C0B-EFF5-1173-545D-EE38F51E2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994" y="1208362"/>
                <a:ext cx="188268" cy="201338"/>
              </a:xfrm>
              <a:prstGeom prst="chevron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Oval 172">
                <a:extLst>
                  <a:ext uri="{FF2B5EF4-FFF2-40B4-BE49-F238E27FC236}">
                    <a16:creationId xmlns:a16="http://schemas.microsoft.com/office/drawing/2014/main" id="{0E364FE0-214A-DA5F-1290-3832807CF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8947" y="1208362"/>
                <a:ext cx="183037" cy="201338"/>
              </a:xfrm>
              <a:prstGeom prst="chevron">
                <a:avLst/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Oval 173">
                <a:extLst>
                  <a:ext uri="{FF2B5EF4-FFF2-40B4-BE49-F238E27FC236}">
                    <a16:creationId xmlns:a16="http://schemas.microsoft.com/office/drawing/2014/main" id="{5011D134-C256-3203-8B44-5C48D47C1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5669" y="1208362"/>
                <a:ext cx="183037" cy="201338"/>
              </a:xfrm>
              <a:prstGeom prst="chevron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F31A753-6BD8-CD42-2962-303F7868B3A1}"/>
                </a:ext>
              </a:extLst>
            </p:cNvPr>
            <p:cNvGrpSpPr/>
            <p:nvPr/>
          </p:nvGrpSpPr>
          <p:grpSpPr>
            <a:xfrm rot="20525716">
              <a:off x="5566568" y="3296129"/>
              <a:ext cx="513611" cy="88800"/>
              <a:chOff x="5660272" y="1208362"/>
              <a:chExt cx="868434" cy="201338"/>
            </a:xfrm>
          </p:grpSpPr>
          <p:sp>
            <p:nvSpPr>
              <p:cNvPr id="80" name="Oval 170">
                <a:extLst>
                  <a:ext uri="{FF2B5EF4-FFF2-40B4-BE49-F238E27FC236}">
                    <a16:creationId xmlns:a16="http://schemas.microsoft.com/office/drawing/2014/main" id="{DFF59DCD-248E-F8F8-A48E-504EFA34D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0272" y="1208362"/>
                <a:ext cx="183037" cy="201338"/>
              </a:xfrm>
              <a:prstGeom prst="chevron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Oval 171">
                <a:extLst>
                  <a:ext uri="{FF2B5EF4-FFF2-40B4-BE49-F238E27FC236}">
                    <a16:creationId xmlns:a16="http://schemas.microsoft.com/office/drawing/2014/main" id="{B6A8C358-BACC-A14E-92E7-08281F54E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994" y="1208362"/>
                <a:ext cx="188268" cy="201338"/>
              </a:xfrm>
              <a:prstGeom prst="chevron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Oval 172">
                <a:extLst>
                  <a:ext uri="{FF2B5EF4-FFF2-40B4-BE49-F238E27FC236}">
                    <a16:creationId xmlns:a16="http://schemas.microsoft.com/office/drawing/2014/main" id="{2BC8C5BF-FABF-B529-7DCB-8B1D1F9840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8947" y="1208362"/>
                <a:ext cx="183037" cy="201338"/>
              </a:xfrm>
              <a:prstGeom prst="chevron">
                <a:avLst/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Oval 173">
                <a:extLst>
                  <a:ext uri="{FF2B5EF4-FFF2-40B4-BE49-F238E27FC236}">
                    <a16:creationId xmlns:a16="http://schemas.microsoft.com/office/drawing/2014/main" id="{65A1ED2B-1A0E-1ECD-FBC7-227AF7B3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5669" y="1208362"/>
                <a:ext cx="183037" cy="201338"/>
              </a:xfrm>
              <a:prstGeom prst="chevron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9339644-E97B-CCBF-1319-F4F9E5AE0FB4}"/>
                </a:ext>
              </a:extLst>
            </p:cNvPr>
            <p:cNvGrpSpPr/>
            <p:nvPr/>
          </p:nvGrpSpPr>
          <p:grpSpPr>
            <a:xfrm rot="19302175">
              <a:off x="5422084" y="2972596"/>
              <a:ext cx="513611" cy="88800"/>
              <a:chOff x="5660272" y="1208362"/>
              <a:chExt cx="868434" cy="201338"/>
            </a:xfrm>
          </p:grpSpPr>
          <p:sp>
            <p:nvSpPr>
              <p:cNvPr id="76" name="Oval 170">
                <a:extLst>
                  <a:ext uri="{FF2B5EF4-FFF2-40B4-BE49-F238E27FC236}">
                    <a16:creationId xmlns:a16="http://schemas.microsoft.com/office/drawing/2014/main" id="{61BDC67A-5CB4-F70E-44FF-5AFB272B7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0272" y="1208362"/>
                <a:ext cx="183037" cy="201338"/>
              </a:xfrm>
              <a:prstGeom prst="chevron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Oval 171">
                <a:extLst>
                  <a:ext uri="{FF2B5EF4-FFF2-40B4-BE49-F238E27FC236}">
                    <a16:creationId xmlns:a16="http://schemas.microsoft.com/office/drawing/2014/main" id="{BED0F0D7-ADC9-CE8A-419B-C5E4DF4C7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994" y="1208362"/>
                <a:ext cx="188268" cy="201338"/>
              </a:xfrm>
              <a:prstGeom prst="chevron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Oval 172">
                <a:extLst>
                  <a:ext uri="{FF2B5EF4-FFF2-40B4-BE49-F238E27FC236}">
                    <a16:creationId xmlns:a16="http://schemas.microsoft.com/office/drawing/2014/main" id="{75D95648-B9F7-9C98-1030-24A75874F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8947" y="1208362"/>
                <a:ext cx="183037" cy="201338"/>
              </a:xfrm>
              <a:prstGeom prst="chevron">
                <a:avLst/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Oval 173">
                <a:extLst>
                  <a:ext uri="{FF2B5EF4-FFF2-40B4-BE49-F238E27FC236}">
                    <a16:creationId xmlns:a16="http://schemas.microsoft.com/office/drawing/2014/main" id="{9C6DA376-C190-FE16-49BB-D63BC1E68A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5669" y="1208362"/>
                <a:ext cx="183037" cy="201338"/>
              </a:xfrm>
              <a:prstGeom prst="chevron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BE0FCAD-B243-AAA2-E6F8-0FF1866BA6D9}"/>
                </a:ext>
              </a:extLst>
            </p:cNvPr>
            <p:cNvGrpSpPr/>
            <p:nvPr/>
          </p:nvGrpSpPr>
          <p:grpSpPr>
            <a:xfrm rot="178255">
              <a:off x="5597569" y="3658545"/>
              <a:ext cx="513611" cy="88800"/>
              <a:chOff x="5660272" y="1208362"/>
              <a:chExt cx="868434" cy="201338"/>
            </a:xfrm>
          </p:grpSpPr>
          <p:sp>
            <p:nvSpPr>
              <p:cNvPr id="72" name="Oval 170">
                <a:extLst>
                  <a:ext uri="{FF2B5EF4-FFF2-40B4-BE49-F238E27FC236}">
                    <a16:creationId xmlns:a16="http://schemas.microsoft.com/office/drawing/2014/main" id="{25F9C17D-840D-78A4-5821-9559742A8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0272" y="1208362"/>
                <a:ext cx="183037" cy="201338"/>
              </a:xfrm>
              <a:prstGeom prst="chevron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Oval 171">
                <a:extLst>
                  <a:ext uri="{FF2B5EF4-FFF2-40B4-BE49-F238E27FC236}">
                    <a16:creationId xmlns:a16="http://schemas.microsoft.com/office/drawing/2014/main" id="{2DE4F9F6-B3F9-F1EC-7EAD-12E0CDBCB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994" y="1208362"/>
                <a:ext cx="188268" cy="201338"/>
              </a:xfrm>
              <a:prstGeom prst="chevron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172">
                <a:extLst>
                  <a:ext uri="{FF2B5EF4-FFF2-40B4-BE49-F238E27FC236}">
                    <a16:creationId xmlns:a16="http://schemas.microsoft.com/office/drawing/2014/main" id="{7BA4F4D8-6C52-2515-0EF5-CB4062BE2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8947" y="1208362"/>
                <a:ext cx="183037" cy="201338"/>
              </a:xfrm>
              <a:prstGeom prst="chevron">
                <a:avLst/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173">
                <a:extLst>
                  <a:ext uri="{FF2B5EF4-FFF2-40B4-BE49-F238E27FC236}">
                    <a16:creationId xmlns:a16="http://schemas.microsoft.com/office/drawing/2014/main" id="{70007177-A601-F986-F916-806C9946C2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5669" y="1208362"/>
                <a:ext cx="183037" cy="201338"/>
              </a:xfrm>
              <a:prstGeom prst="chevron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8A4FADB-2A53-422D-6166-D82A92A0FE0C}"/>
                </a:ext>
              </a:extLst>
            </p:cNvPr>
            <p:cNvGrpSpPr/>
            <p:nvPr/>
          </p:nvGrpSpPr>
          <p:grpSpPr>
            <a:xfrm rot="2775600">
              <a:off x="5200715" y="4413774"/>
              <a:ext cx="509799" cy="89464"/>
              <a:chOff x="5660272" y="1208362"/>
              <a:chExt cx="868434" cy="201338"/>
            </a:xfrm>
          </p:grpSpPr>
          <p:sp>
            <p:nvSpPr>
              <p:cNvPr id="68" name="Oval 170">
                <a:extLst>
                  <a:ext uri="{FF2B5EF4-FFF2-40B4-BE49-F238E27FC236}">
                    <a16:creationId xmlns:a16="http://schemas.microsoft.com/office/drawing/2014/main" id="{DE971A84-83BF-984E-5A9B-CA619977B3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0272" y="1208362"/>
                <a:ext cx="183037" cy="201338"/>
              </a:xfrm>
              <a:prstGeom prst="chevron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Oval 171">
                <a:extLst>
                  <a:ext uri="{FF2B5EF4-FFF2-40B4-BE49-F238E27FC236}">
                    <a16:creationId xmlns:a16="http://schemas.microsoft.com/office/drawing/2014/main" id="{E64FFA6A-4878-8B5E-037E-E3D4BA01F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994" y="1208362"/>
                <a:ext cx="188268" cy="201338"/>
              </a:xfrm>
              <a:prstGeom prst="chevron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172">
                <a:extLst>
                  <a:ext uri="{FF2B5EF4-FFF2-40B4-BE49-F238E27FC236}">
                    <a16:creationId xmlns:a16="http://schemas.microsoft.com/office/drawing/2014/main" id="{B03C789F-71B1-4470-E6D5-E62B188AF1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8947" y="1208362"/>
                <a:ext cx="183037" cy="201338"/>
              </a:xfrm>
              <a:prstGeom prst="chevron">
                <a:avLst/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173">
                <a:extLst>
                  <a:ext uri="{FF2B5EF4-FFF2-40B4-BE49-F238E27FC236}">
                    <a16:creationId xmlns:a16="http://schemas.microsoft.com/office/drawing/2014/main" id="{F006078B-B1DF-C71E-D061-23CA66851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5669" y="1208362"/>
                <a:ext cx="183037" cy="201338"/>
              </a:xfrm>
              <a:prstGeom prst="chevron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" name="Text Placeholder 2">
              <a:extLst>
                <a:ext uri="{FF2B5EF4-FFF2-40B4-BE49-F238E27FC236}">
                  <a16:creationId xmlns:a16="http://schemas.microsoft.com/office/drawing/2014/main" id="{5413926C-0750-0AEE-5A7D-CE3C177C1D9F}"/>
                </a:ext>
              </a:extLst>
            </p:cNvPr>
            <p:cNvSpPr txBox="1">
              <a:spLocks/>
            </p:cNvSpPr>
            <p:nvPr/>
          </p:nvSpPr>
          <p:spPr>
            <a:xfrm rot="18714094">
              <a:off x="4203974" y="1768921"/>
              <a:ext cx="2063255" cy="323044"/>
            </a:xfrm>
            <a:prstGeom prst="rect">
              <a:avLst/>
            </a:prstGeom>
          </p:spPr>
          <p:txBody>
            <a:bodyPr vert="horz" lIns="121899" tIns="60949" rIns="121899" bIns="60949" rtlCol="0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Direct N</a:t>
              </a:r>
              <a:r>
                <a:rPr lang="en-US" sz="1400" baseline="-25000" dirty="0">
                  <a:latin typeface="+mn-lt"/>
                  <a:cs typeface="Times New Roman" panose="02020603050405020304" pitchFamily="18" charset="0"/>
                </a:rPr>
                <a:t>2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O Emissions</a:t>
              </a:r>
            </a:p>
          </p:txBody>
        </p:sp>
        <p:sp>
          <p:nvSpPr>
            <p:cNvPr id="62" name="Text Placeholder 2">
              <a:extLst>
                <a:ext uri="{FF2B5EF4-FFF2-40B4-BE49-F238E27FC236}">
                  <a16:creationId xmlns:a16="http://schemas.microsoft.com/office/drawing/2014/main" id="{21EB982C-D02D-7DA6-DFFB-A4409FAFC4B8}"/>
                </a:ext>
              </a:extLst>
            </p:cNvPr>
            <p:cNvSpPr txBox="1">
              <a:spLocks/>
            </p:cNvSpPr>
            <p:nvPr/>
          </p:nvSpPr>
          <p:spPr>
            <a:xfrm rot="2790595">
              <a:off x="4159242" y="4637839"/>
              <a:ext cx="1933918" cy="709558"/>
            </a:xfrm>
            <a:prstGeom prst="rect">
              <a:avLst/>
            </a:prstGeom>
          </p:spPr>
          <p:txBody>
            <a:bodyPr vert="horz" lIns="121899" tIns="60949" rIns="121899" bIns="60949" rtlCol="0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Indirect N</a:t>
              </a:r>
              <a:r>
                <a:rPr lang="en-US" sz="1400" baseline="-25000" dirty="0">
                  <a:latin typeface="+mn-lt"/>
                  <a:cs typeface="Times New Roman" panose="02020603050405020304" pitchFamily="18" charset="0"/>
                </a:rPr>
                <a:t>2</a:t>
              </a:r>
              <a:r>
                <a:rPr lang="en-US" sz="1400" dirty="0">
                  <a:latin typeface="+mn-lt"/>
                  <a:cs typeface="Times New Roman" panose="02020603050405020304" pitchFamily="18" charset="0"/>
                </a:rPr>
                <a:t>O Emissions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54DCCD4-0D60-1A1C-18E7-FBD62125C2EF}"/>
                </a:ext>
              </a:extLst>
            </p:cNvPr>
            <p:cNvGrpSpPr/>
            <p:nvPr/>
          </p:nvGrpSpPr>
          <p:grpSpPr>
            <a:xfrm rot="1633702">
              <a:off x="5475255" y="4109952"/>
              <a:ext cx="513611" cy="88800"/>
              <a:chOff x="5660272" y="1208362"/>
              <a:chExt cx="868434" cy="201338"/>
            </a:xfrm>
          </p:grpSpPr>
          <p:sp>
            <p:nvSpPr>
              <p:cNvPr id="64" name="Oval 170">
                <a:extLst>
                  <a:ext uri="{FF2B5EF4-FFF2-40B4-BE49-F238E27FC236}">
                    <a16:creationId xmlns:a16="http://schemas.microsoft.com/office/drawing/2014/main" id="{631C3119-7B51-C335-4D0D-87329EFE0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0272" y="1208362"/>
                <a:ext cx="183037" cy="201338"/>
              </a:xfrm>
              <a:prstGeom prst="chevron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171">
                <a:extLst>
                  <a:ext uri="{FF2B5EF4-FFF2-40B4-BE49-F238E27FC236}">
                    <a16:creationId xmlns:a16="http://schemas.microsoft.com/office/drawing/2014/main" id="{2A70F5E1-68D5-F035-4F60-F5C834779C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994" y="1208362"/>
                <a:ext cx="188268" cy="201338"/>
              </a:xfrm>
              <a:prstGeom prst="chevron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Oval 172">
                <a:extLst>
                  <a:ext uri="{FF2B5EF4-FFF2-40B4-BE49-F238E27FC236}">
                    <a16:creationId xmlns:a16="http://schemas.microsoft.com/office/drawing/2014/main" id="{101AAB99-969C-B297-8BEE-5626398A7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8947" y="1208362"/>
                <a:ext cx="183037" cy="201338"/>
              </a:xfrm>
              <a:prstGeom prst="chevron">
                <a:avLst/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Oval 173">
                <a:extLst>
                  <a:ext uri="{FF2B5EF4-FFF2-40B4-BE49-F238E27FC236}">
                    <a16:creationId xmlns:a16="http://schemas.microsoft.com/office/drawing/2014/main" id="{3A52FA32-BAC1-A2D6-53AB-CACCD8D4C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5669" y="1208362"/>
                <a:ext cx="183037" cy="201338"/>
              </a:xfrm>
              <a:prstGeom prst="chevron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CA7451EC-49F6-5C3A-33A0-67BB7E8E1778}"/>
              </a:ext>
            </a:extLst>
          </p:cNvPr>
          <p:cNvSpPr/>
          <p:nvPr/>
        </p:nvSpPr>
        <p:spPr>
          <a:xfrm>
            <a:off x="35970" y="1136587"/>
            <a:ext cx="1968809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A500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Data Synthesis</a:t>
            </a:r>
            <a:endParaRPr lang="en-IN" sz="2000" b="1" dirty="0">
              <a:solidFill>
                <a:srgbClr val="A5002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55F6462-D167-49B3-52DC-C59501F65E3E}"/>
              </a:ext>
            </a:extLst>
          </p:cNvPr>
          <p:cNvSpPr/>
          <p:nvPr/>
        </p:nvSpPr>
        <p:spPr>
          <a:xfrm>
            <a:off x="4506766" y="1060391"/>
            <a:ext cx="5865708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A500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Inventory Model and Monte Carlo Uncertainty</a:t>
            </a:r>
            <a:endParaRPr lang="en-IN" sz="2000" b="1" dirty="0">
              <a:solidFill>
                <a:srgbClr val="A5002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91F6682-97E5-E876-6B21-238C83278869}"/>
              </a:ext>
            </a:extLst>
          </p:cNvPr>
          <p:cNvSpPr/>
          <p:nvPr/>
        </p:nvSpPr>
        <p:spPr>
          <a:xfrm>
            <a:off x="7671039" y="5653770"/>
            <a:ext cx="4396326" cy="75097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A23273D-D2F1-83D1-879C-A7C5BBA4126D}"/>
              </a:ext>
            </a:extLst>
          </p:cNvPr>
          <p:cNvSpPr txBox="1"/>
          <p:nvPr/>
        </p:nvSpPr>
        <p:spPr>
          <a:xfrm>
            <a:off x="3969014" y="5758413"/>
            <a:ext cx="30551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cs typeface="Times New Roman" panose="02020603050405020304" pitchFamily="18" charset="0"/>
              </a:rPr>
              <a:t>S</a:t>
            </a:r>
            <a:r>
              <a:rPr lang="en-US" sz="1600" b="1" dirty="0">
                <a:latin typeface="+mn-lt"/>
                <a:cs typeface="Times New Roman" panose="02020603050405020304" pitchFamily="18" charset="0"/>
              </a:rPr>
              <a:t>imulated 10,000 times for uncertainty estimation 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EB48204-DADD-A556-CB67-BF44887E14B9}"/>
              </a:ext>
            </a:extLst>
          </p:cNvPr>
          <p:cNvCxnSpPr>
            <a:cxnSpLocks/>
          </p:cNvCxnSpPr>
          <p:nvPr/>
        </p:nvCxnSpPr>
        <p:spPr>
          <a:xfrm>
            <a:off x="6783348" y="6029257"/>
            <a:ext cx="887691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4" name="Left Brace 103">
            <a:extLst>
              <a:ext uri="{FF2B5EF4-FFF2-40B4-BE49-F238E27FC236}">
                <a16:creationId xmlns:a16="http://schemas.microsoft.com/office/drawing/2014/main" id="{E7B78BE4-E665-410A-BC0D-B8DC6C27D724}"/>
              </a:ext>
            </a:extLst>
          </p:cNvPr>
          <p:cNvSpPr/>
          <p:nvPr/>
        </p:nvSpPr>
        <p:spPr>
          <a:xfrm>
            <a:off x="4841047" y="1618628"/>
            <a:ext cx="377429" cy="37682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E14A45A-48C2-A926-B0B9-AE371ED76B4A}"/>
              </a:ext>
            </a:extLst>
          </p:cNvPr>
          <p:cNvSpPr txBox="1"/>
          <p:nvPr/>
        </p:nvSpPr>
        <p:spPr>
          <a:xfrm rot="16200000">
            <a:off x="3368760" y="3369667"/>
            <a:ext cx="23357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cs typeface="Times New Roman" panose="02020603050405020304" pitchFamily="18" charset="0"/>
              </a:rPr>
              <a:t>Fitting distributions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ED73F41C-A2E9-5EA7-7252-25D5A7105572}"/>
              </a:ext>
            </a:extLst>
          </p:cNvPr>
          <p:cNvCxnSpPr>
            <a:cxnSpLocks/>
            <a:endCxn id="105" idx="1"/>
          </p:cNvCxnSpPr>
          <p:nvPr/>
        </p:nvCxnSpPr>
        <p:spPr>
          <a:xfrm flipV="1">
            <a:off x="4536623" y="4706807"/>
            <a:ext cx="0" cy="999471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887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37B71C-1043-0F6D-E094-11EE058652D4}"/>
              </a:ext>
            </a:extLst>
          </p:cNvPr>
          <p:cNvSpPr txBox="1">
            <a:spLocks/>
          </p:cNvSpPr>
          <p:nvPr/>
        </p:nvSpPr>
        <p:spPr>
          <a:xfrm>
            <a:off x="258792" y="173831"/>
            <a:ext cx="11933208" cy="6373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70C0"/>
                </a:solidFill>
              </a:rPr>
              <a:t>Disaggregated EF1.1, EF1.2, and EF1.3 and their spatial explicitness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B9383-06D4-CEC2-0B18-FD6CF63D7013}"/>
              </a:ext>
            </a:extLst>
          </p:cNvPr>
          <p:cNvSpPr txBox="1"/>
          <p:nvPr/>
        </p:nvSpPr>
        <p:spPr>
          <a:xfrm>
            <a:off x="8110477" y="1907224"/>
            <a:ext cx="381952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EF1 emission factors varied: </a:t>
            </a:r>
            <a:r>
              <a:rPr lang="en-US" dirty="0">
                <a:solidFill>
                  <a:srgbClr val="0070C0"/>
                </a:solidFill>
              </a:rPr>
              <a:t>0.8%-1.8% (against 0.58%)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Emission factor ranking: Oilseeds &gt; Cotton &gt; Rice &gt; Maize &gt; Wheat &gt; Pulses &gt; Other cereals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Variations in EF1 across Indian states, highest in Punjab and Assam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Factors influencing EF1: climate, organic matter, and synthetic fertilizer use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09EE49-7FE2-6931-AD43-02A0202C6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12" y="1779903"/>
            <a:ext cx="753427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76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430BE-5FDC-0A5A-FCF8-87398B9B5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81A89-08B3-9517-D5A3-851483BF32BD}"/>
              </a:ext>
            </a:extLst>
          </p:cNvPr>
          <p:cNvSpPr txBox="1">
            <a:spLocks/>
          </p:cNvSpPr>
          <p:nvPr/>
        </p:nvSpPr>
        <p:spPr>
          <a:xfrm>
            <a:off x="258792" y="173831"/>
            <a:ext cx="9316529" cy="637383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>Long term (1966-2017) N</a:t>
            </a:r>
            <a:r>
              <a:rPr lang="en-US" b="1" baseline="-25000" dirty="0">
                <a:solidFill>
                  <a:srgbClr val="0070C0"/>
                </a:solidFill>
              </a:rPr>
              <a:t>2</a:t>
            </a:r>
            <a:r>
              <a:rPr lang="en-US" b="1" dirty="0">
                <a:solidFill>
                  <a:srgbClr val="0070C0"/>
                </a:solidFill>
              </a:rPr>
              <a:t>O emissions</a:t>
            </a:r>
          </a:p>
        </p:txBody>
      </p:sp>
      <p:pic>
        <p:nvPicPr>
          <p:cNvPr id="3" name="Picture 2" descr="A graph showing the value of a company&#10;&#10;Description automatically generated">
            <a:extLst>
              <a:ext uri="{FF2B5EF4-FFF2-40B4-BE49-F238E27FC236}">
                <a16:creationId xmlns:a16="http://schemas.microsoft.com/office/drawing/2014/main" id="{10D9802C-5C97-64DE-1C5D-050E914BDF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3" y="3168381"/>
            <a:ext cx="5584519" cy="3397158"/>
          </a:xfrm>
          <a:prstGeom prst="rect">
            <a:avLst/>
          </a:prstGeom>
        </p:spPr>
      </p:pic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0F58D748-746A-F6E0-6319-7EA78FD424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7"/>
          <a:stretch/>
        </p:blipFill>
        <p:spPr>
          <a:xfrm>
            <a:off x="6368610" y="1444295"/>
            <a:ext cx="3670740" cy="4852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B56C79-DC68-9D83-843E-B57A7DCB1D7E}"/>
              </a:ext>
            </a:extLst>
          </p:cNvPr>
          <p:cNvSpPr txBox="1"/>
          <p:nvPr/>
        </p:nvSpPr>
        <p:spPr>
          <a:xfrm>
            <a:off x="255222" y="1035318"/>
            <a:ext cx="602479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Emissions from synthetic fertilizer were the most dominant at the national level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6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 the 1960s, emissions were dominated by animal manure and soil organic matter due to low intensity cultivation. However, synthetic fertilizer started to dominate since the 1980s due to green revolution.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6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7D254DDA-EE70-171C-F184-D51D19CAC740}"/>
              </a:ext>
            </a:extLst>
          </p:cNvPr>
          <p:cNvSpPr txBox="1"/>
          <p:nvPr/>
        </p:nvSpPr>
        <p:spPr>
          <a:xfrm>
            <a:off x="6656187" y="1103538"/>
            <a:ext cx="5598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Our results vs Other methods/studies</a:t>
            </a:r>
            <a:endParaRPr lang="en-IN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4104C6-9152-5896-20C3-DEE65F06D892}"/>
              </a:ext>
            </a:extLst>
          </p:cNvPr>
          <p:cNvSpPr txBox="1"/>
          <p:nvPr/>
        </p:nvSpPr>
        <p:spPr>
          <a:xfrm>
            <a:off x="10127940" y="1674674"/>
            <a:ext cx="211276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70C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-Our estimates are consistently higher and well correlated with </a:t>
            </a:r>
            <a:r>
              <a:rPr lang="en-US" altLang="en-US" sz="1600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global &amp;</a:t>
            </a:r>
            <a:r>
              <a:rPr lang="en-US" altLang="en-US" sz="1600" dirty="0">
                <a:solidFill>
                  <a:srgbClr val="0070C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south Asian estimates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70C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-Matches with the trends of Xu and Tian et al which used process-based models-indicating the robustness of our inventory based methodology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3A1487-F013-4EAC-8153-EC676FCBC07B}"/>
              </a:ext>
            </a:extLst>
          </p:cNvPr>
          <p:cNvSpPr/>
          <p:nvPr/>
        </p:nvSpPr>
        <p:spPr>
          <a:xfrm>
            <a:off x="649482" y="5434322"/>
            <a:ext cx="829558" cy="11035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00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B8870-AB1E-110B-AA5C-71B390A7F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1B6E0-57FE-E7E4-66CD-84FE48D61EDD}"/>
              </a:ext>
            </a:extLst>
          </p:cNvPr>
          <p:cNvSpPr txBox="1">
            <a:spLocks/>
          </p:cNvSpPr>
          <p:nvPr/>
        </p:nvSpPr>
        <p:spPr>
          <a:xfrm>
            <a:off x="258792" y="173831"/>
            <a:ext cx="9316529" cy="637383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>District Level Dynamics</a:t>
            </a:r>
          </a:p>
        </p:txBody>
      </p:sp>
      <p:pic>
        <p:nvPicPr>
          <p:cNvPr id="3" name="Picture 2" descr="Fig. 3">
            <a:extLst>
              <a:ext uri="{FF2B5EF4-FFF2-40B4-BE49-F238E27FC236}">
                <a16:creationId xmlns:a16="http://schemas.microsoft.com/office/drawing/2014/main" id="{2421A086-F498-F50D-EEE3-BD3BD8F96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089552"/>
            <a:ext cx="5514975" cy="536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5E4C0A-0EF5-9F75-C823-245B9DDBBBA9}"/>
              </a:ext>
            </a:extLst>
          </p:cNvPr>
          <p:cNvSpPr txBox="1"/>
          <p:nvPr/>
        </p:nvSpPr>
        <p:spPr>
          <a:xfrm>
            <a:off x="6581775" y="1507301"/>
            <a:ext cx="50292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Top 30 emitting districts (2017): Emissions ranged from 1.5 to 3.2 Gg.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Punjab and Gujarat have seven and six districts in top 30, respectively.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High N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O emissions linked to intensive agriculture and high fertilizer 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Major N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O emission sources: Synthetic fertilizer (65.7%), animal manure, crop residue return.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District-level emissions show nonlinear patterns with fertilizer usage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DC830A-C4B9-44B1-B1AB-BE76A2882304}"/>
              </a:ext>
            </a:extLst>
          </p:cNvPr>
          <p:cNvSpPr/>
          <p:nvPr/>
        </p:nvSpPr>
        <p:spPr>
          <a:xfrm rot="14225488">
            <a:off x="954811" y="4175669"/>
            <a:ext cx="1894787" cy="63349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532247-5777-4964-B097-F457E0CC501A}"/>
              </a:ext>
            </a:extLst>
          </p:cNvPr>
          <p:cNvSpPr/>
          <p:nvPr/>
        </p:nvSpPr>
        <p:spPr>
          <a:xfrm rot="14367692">
            <a:off x="2263283" y="2550935"/>
            <a:ext cx="417651" cy="63349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F99BD8-7E4A-4411-9F95-EA5D71AECDD8}"/>
              </a:ext>
            </a:extLst>
          </p:cNvPr>
          <p:cNvSpPr/>
          <p:nvPr/>
        </p:nvSpPr>
        <p:spPr>
          <a:xfrm rot="10047057">
            <a:off x="3632625" y="4522170"/>
            <a:ext cx="343558" cy="63349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13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920D3-E81C-2B88-171F-4425117AF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B14A-3D84-3C74-4875-6176AAF0C29B}"/>
              </a:ext>
            </a:extLst>
          </p:cNvPr>
          <p:cNvSpPr txBox="1">
            <a:spLocks/>
          </p:cNvSpPr>
          <p:nvPr/>
        </p:nvSpPr>
        <p:spPr>
          <a:xfrm>
            <a:off x="258792" y="173831"/>
            <a:ext cx="9316529" cy="637383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>Spatio-Temporal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31AACA-405E-4050-85A0-F6EB7C933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94" y="792251"/>
            <a:ext cx="11217612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56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920D3-E81C-2B88-171F-4425117AF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B14A-3D84-3C74-4875-6176AAF0C29B}"/>
              </a:ext>
            </a:extLst>
          </p:cNvPr>
          <p:cNvSpPr txBox="1">
            <a:spLocks/>
          </p:cNvSpPr>
          <p:nvPr/>
        </p:nvSpPr>
        <p:spPr>
          <a:xfrm>
            <a:off x="258792" y="173831"/>
            <a:ext cx="9316529" cy="637383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>Spatio-Temporal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5E9F0-236C-9482-C10D-9ADE1A36B058}"/>
              </a:ext>
            </a:extLst>
          </p:cNvPr>
          <p:cNvSpPr txBox="1">
            <a:spLocks/>
          </p:cNvSpPr>
          <p:nvPr/>
        </p:nvSpPr>
        <p:spPr>
          <a:xfrm>
            <a:off x="388331" y="4458878"/>
            <a:ext cx="11544877" cy="19800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</a:rPr>
              <a:t>- SOM-N</a:t>
            </a:r>
            <a:r>
              <a:rPr lang="en-US" sz="1800" baseline="-25000" dirty="0">
                <a:solidFill>
                  <a:srgbClr val="0070C0"/>
                </a:solidFill>
              </a:rPr>
              <a:t>2</a:t>
            </a:r>
            <a:r>
              <a:rPr lang="en-US" sz="1800" dirty="0">
                <a:solidFill>
                  <a:srgbClr val="0070C0"/>
                </a:solidFill>
              </a:rPr>
              <a:t>O emissions increased at the national scale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</a:rPr>
              <a:t>- But, decreased in majority of the districts (58%)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</a:rPr>
              <a:t>- Rate of increase in increasing districts is higher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</a:rPr>
              <a:t>- Controlling factors of SOM are straightforward except case no.3 indicating the role of other management practices</a:t>
            </a:r>
          </a:p>
          <a:p>
            <a:pPr>
              <a:buFontTx/>
              <a:buChar char="-"/>
            </a:pPr>
            <a:endParaRPr lang="en-US" sz="18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549BC-340F-4E4C-AF3A-FB2231B60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31" y="1122046"/>
            <a:ext cx="8474174" cy="31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11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B0E6-7A6A-8ED3-0342-C3D39C1B6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99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Solving disagreements in CH</a:t>
            </a:r>
            <a:r>
              <a:rPr lang="en-US" baseline="-25000" dirty="0">
                <a:solidFill>
                  <a:srgbClr val="00B0F0"/>
                </a:solidFill>
              </a:rPr>
              <a:t>4</a:t>
            </a:r>
            <a:endParaRPr lang="en-IN" baseline="-25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00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5F3E037-9ED3-9BCB-C149-98CD3C74319F}"/>
              </a:ext>
            </a:extLst>
          </p:cNvPr>
          <p:cNvGrpSpPr/>
          <p:nvPr/>
        </p:nvGrpSpPr>
        <p:grpSpPr>
          <a:xfrm>
            <a:off x="1768062" y="183512"/>
            <a:ext cx="4327938" cy="5418635"/>
            <a:chOff x="2324895" y="183512"/>
            <a:chExt cx="3393528" cy="42487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5D058F-65F3-66D9-B1F6-DB8973677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9658" y="183512"/>
              <a:ext cx="2893594" cy="288281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9AE53B-44AC-060E-0E47-B7E02FE57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4895" y="3117763"/>
              <a:ext cx="3393528" cy="131449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41">
                <a:extLst>
                  <a:ext uri="{FF2B5EF4-FFF2-40B4-BE49-F238E27FC236}">
                    <a16:creationId xmlns:a16="http://schemas.microsoft.com/office/drawing/2014/main" id="{D9E404F4-EFB7-827A-B972-10D43ECB110C}"/>
                  </a:ext>
                </a:extLst>
              </p:cNvPr>
              <p:cNvSpPr txBox="1"/>
              <p:nvPr/>
            </p:nvSpPr>
            <p:spPr>
              <a:xfrm>
                <a:off x="301535" y="5592954"/>
                <a:ext cx="8252155" cy="1245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175599" rtl="0" eaLnBrk="1" latinLnBrk="0" hangingPunct="1">
                  <a:defRPr sz="818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087801" algn="l" defTabSz="4175599" rtl="0" eaLnBrk="1" latinLnBrk="0" hangingPunct="1">
                  <a:defRPr sz="818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175599" algn="l" defTabSz="4175599" rtl="0" eaLnBrk="1" latinLnBrk="0" hangingPunct="1">
                  <a:defRPr sz="818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263400" algn="l" defTabSz="4175599" rtl="0" eaLnBrk="1" latinLnBrk="0" hangingPunct="1">
                  <a:defRPr sz="818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351200" algn="l" defTabSz="4175599" rtl="0" eaLnBrk="1" latinLnBrk="0" hangingPunct="1">
                  <a:defRPr sz="818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439001" algn="l" defTabSz="4175599" rtl="0" eaLnBrk="1" latinLnBrk="0" hangingPunct="1">
                  <a:defRPr sz="818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2526801" algn="l" defTabSz="4175599" rtl="0" eaLnBrk="1" latinLnBrk="0" hangingPunct="1">
                  <a:defRPr sz="818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4614600" algn="l" defTabSz="4175599" rtl="0" eaLnBrk="1" latinLnBrk="0" hangingPunct="1">
                  <a:defRPr sz="818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6702401" algn="l" defTabSz="4175599" rtl="0" eaLnBrk="1" latinLnBrk="0" hangingPunct="1">
                  <a:defRPr sz="818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Times New Roman" panose="02020603050405020304" pitchFamily="18" charset="0"/>
                  </a:rPr>
                  <a:t>Where, 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IN" sz="12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2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𝑅𝐴</m:t>
                        </m:r>
                      </m:e>
                      <m:sub>
                        <m:r>
                          <a:rPr lang="en-IN" sz="12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IN" sz="12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IN" sz="12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IN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Times New Roman" panose="02020603050405020304" pitchFamily="18" charset="0"/>
                  </a:rPr>
                  <a:t> is the gross cropped rice area of a specific water regime for the same district in hectares </a:t>
                </a:r>
                <a:endPara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IN" sz="12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2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𝐸𝐹</m:t>
                        </m:r>
                      </m:e>
                      <m:sub>
                        <m:r>
                          <a:rPr lang="en-IN" sz="12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IN" sz="12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IN" sz="12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IN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Times New Roman" panose="02020603050405020304" pitchFamily="18" charset="0"/>
                  </a:rPr>
                  <a:t> is the EF of a district “d” for the water regime “</a:t>
                </a:r>
                <a:r>
                  <a:rPr lang="en-IN" sz="1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Times New Roman" panose="02020603050405020304" pitchFamily="18" charset="0"/>
                  </a:rPr>
                  <a:t>i</a:t>
                </a:r>
                <a:r>
                  <a:rPr lang="en-IN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Times New Roman" panose="02020603050405020304" pitchFamily="18" charset="0"/>
                  </a:rPr>
                  <a:t>”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IN" sz="12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IN" sz="12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120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𝐶𝐻</m:t>
                            </m:r>
                          </m:e>
                          <m:sub>
                            <m:r>
                              <a:rPr lang="en-IN" sz="120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IN" sz="12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IN" sz="12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𝑅𝑖𝑐𝑒</m:t>
                        </m:r>
                      </m:e>
                      <m:sub>
                        <m:r>
                          <a:rPr lang="en-IN" sz="12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200" b="0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IN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Times New Roman" panose="02020603050405020304" pitchFamily="18" charset="0"/>
                  </a:rPr>
                  <a:t>district-level CH4 emission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IN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IN" sz="12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2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𝑃𝐹</m:t>
                        </m:r>
                      </m:e>
                      <m:sub>
                        <m:r>
                          <a:rPr lang="en-IN" sz="12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20,100 </m:t>
                        </m:r>
                        <m:r>
                          <a:rPr lang="en-IN" sz="12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𝑦𝑟</m:t>
                        </m:r>
                      </m:sub>
                    </m:sSub>
                    <m:r>
                      <a:rPr lang="en-US" sz="1200" b="0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IN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Times New Roman" panose="02020603050405020304" pitchFamily="18" charset="0"/>
                  </a:rPr>
                  <a:t>conversion factor of CH</a:t>
                </a:r>
                <a:r>
                  <a:rPr lang="en-IN" sz="1200" baseline="-25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Times New Roman" panose="02020603050405020304" pitchFamily="18" charset="0"/>
                  </a:rPr>
                  <a:t>4</a:t>
                </a:r>
                <a:r>
                  <a:rPr lang="en-IN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Times New Roman" panose="02020603050405020304" pitchFamily="18" charset="0"/>
                  </a:rPr>
                  <a:t> to GWP in 20 and 100 year periods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IN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2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2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𝑇𝐹</m:t>
                        </m:r>
                      </m:e>
                      <m:sub>
                        <m:r>
                          <a:rPr lang="en-IN" sz="12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20,50,100 </m:t>
                        </m:r>
                        <m:r>
                          <a:rPr lang="en-IN" sz="12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𝑦𝑟</m:t>
                        </m:r>
                      </m:sub>
                    </m:sSub>
                  </m:oMath>
                </a14:m>
                <a:r>
                  <a:rPr lang="en-IN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Times New Roman" panose="02020603050405020304" pitchFamily="18" charset="0"/>
                  </a:rPr>
                  <a:t> is the conversion factor for temperature change 20, 50, and 100-year periods</a:t>
                </a:r>
              </a:p>
            </p:txBody>
          </p:sp>
        </mc:Choice>
        <mc:Fallback xmlns="">
          <p:sp>
            <p:nvSpPr>
              <p:cNvPr id="7" name="TextBox 41">
                <a:extLst>
                  <a:ext uri="{FF2B5EF4-FFF2-40B4-BE49-F238E27FC236}">
                    <a16:creationId xmlns:a16="http://schemas.microsoft.com/office/drawing/2014/main" id="{D9E404F4-EFB7-827A-B972-10D43ECB1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35" y="5592954"/>
                <a:ext cx="8252155" cy="1245982"/>
              </a:xfrm>
              <a:prstGeom prst="rect">
                <a:avLst/>
              </a:prstGeom>
              <a:blipFill>
                <a:blip r:embed="rId4"/>
                <a:stretch>
                  <a:fillRect b="-146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31A3412-B68D-D6EA-DF36-1AD12D099C8D}"/>
              </a:ext>
            </a:extLst>
          </p:cNvPr>
          <p:cNvSpPr txBox="1"/>
          <p:nvPr/>
        </p:nvSpPr>
        <p:spPr>
          <a:xfrm>
            <a:off x="107066" y="183512"/>
            <a:ext cx="3502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3600" b="1" dirty="0">
                <a:latin typeface="+mj-lt"/>
                <a:cs typeface="Arial" panose="020B0604020202020204" pitchFamily="34" charset="0"/>
              </a:rPr>
              <a:t>Methods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ABFAA9-490D-9336-7EA2-29C32CF96924}"/>
              </a:ext>
            </a:extLst>
          </p:cNvPr>
          <p:cNvSpPr txBox="1"/>
          <p:nvPr/>
        </p:nvSpPr>
        <p:spPr>
          <a:xfrm>
            <a:off x="107066" y="2538091"/>
            <a:ext cx="1845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800" b="1" dirty="0">
                <a:latin typeface="+mj-lt"/>
                <a:cs typeface="Arial" panose="020B0604020202020204" pitchFamily="34" charset="0"/>
              </a:rPr>
              <a:t>Data Synthesis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E5B23D-95E9-6184-5EA6-E14A034CED86}"/>
              </a:ext>
            </a:extLst>
          </p:cNvPr>
          <p:cNvSpPr txBox="1"/>
          <p:nvPr/>
        </p:nvSpPr>
        <p:spPr>
          <a:xfrm>
            <a:off x="7238999" y="168123"/>
            <a:ext cx="2367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b="1" dirty="0">
                <a:latin typeface="+mj-lt"/>
                <a:cs typeface="Arial" panose="020B0604020202020204" pitchFamily="34" charset="0"/>
              </a:rPr>
              <a:t>Mitigation Model</a:t>
            </a:r>
            <a:endParaRPr lang="en-CA" sz="18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32422A-F208-EB39-CB28-08E663D995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266" b="19331"/>
          <a:stretch/>
        </p:blipFill>
        <p:spPr>
          <a:xfrm>
            <a:off x="6279505" y="1320624"/>
            <a:ext cx="5882176" cy="3455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3792E42-2010-7D9E-0E4B-1CC138D976F1}"/>
              </a:ext>
            </a:extLst>
          </p:cNvPr>
          <p:cNvSpPr txBox="1"/>
          <p:nvPr/>
        </p:nvSpPr>
        <p:spPr>
          <a:xfrm>
            <a:off x="7163342" y="816326"/>
            <a:ext cx="2443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latin typeface="+mj-lt"/>
                <a:cs typeface="Arial" panose="020B0604020202020204" pitchFamily="34" charset="0"/>
              </a:rPr>
              <a:t>Forward</a:t>
            </a:r>
            <a:endParaRPr lang="en-I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BD3C84-E1E7-A39D-B574-F873E54F95E6}"/>
              </a:ext>
            </a:extLst>
          </p:cNvPr>
          <p:cNvSpPr txBox="1"/>
          <p:nvPr/>
        </p:nvSpPr>
        <p:spPr>
          <a:xfrm>
            <a:off x="7163342" y="1847525"/>
            <a:ext cx="2443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latin typeface="+mj-lt"/>
                <a:cs typeface="Arial" panose="020B0604020202020204" pitchFamily="34" charset="0"/>
              </a:rPr>
              <a:t>Reverse</a:t>
            </a:r>
            <a:endParaRPr lang="en-IN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27F87CA-C165-3FE8-5A8E-BA235C76E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505" y="2353425"/>
            <a:ext cx="5805429" cy="3693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820ED87-B2E1-6CA6-805B-E2CA031B9995}"/>
              </a:ext>
            </a:extLst>
          </p:cNvPr>
          <p:cNvSpPr txBox="1"/>
          <p:nvPr/>
        </p:nvSpPr>
        <p:spPr>
          <a:xfrm>
            <a:off x="6956384" y="2837608"/>
            <a:ext cx="48963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dirty="0"/>
              <a:t>Where,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/>
              <a:t>AM is the amount of animal manure applied to the rice fields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/>
              <a:t>RR is the quantity of rice residue returned to the rice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 err="1"/>
              <a:t>Nfert</a:t>
            </a:r>
            <a:r>
              <a:rPr lang="en-IN" sz="1200" dirty="0"/>
              <a:t> is the amount of nitrogen fertilizer used in rice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/>
              <a:t>WI is the water input applied to the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 err="1"/>
              <a:t>Yrice</a:t>
            </a:r>
            <a:r>
              <a:rPr lang="en-IN" sz="1200" dirty="0"/>
              <a:t> is the </a:t>
            </a:r>
            <a:r>
              <a:rPr lang="en-IN" sz="1200" dirty="0" err="1"/>
              <a:t>riceyield</a:t>
            </a:r>
            <a:endParaRPr lang="en-IN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 err="1"/>
              <a:t>SOCrice</a:t>
            </a:r>
            <a:r>
              <a:rPr lang="en-IN" sz="1200" dirty="0"/>
              <a:t> is the soil organic carbon (SOC)stock of rice fields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 err="1"/>
              <a:t>Prec</a:t>
            </a:r>
            <a:r>
              <a:rPr lang="en-IN" sz="1200" dirty="0"/>
              <a:t> is the precipitation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/>
              <a:t>Temp is the temperature</a:t>
            </a:r>
          </a:p>
        </p:txBody>
      </p:sp>
    </p:spTree>
    <p:extLst>
      <p:ext uri="{BB962C8B-B14F-4D97-AF65-F5344CB8AC3E}">
        <p14:creationId xmlns:p14="http://schemas.microsoft.com/office/powerpoint/2010/main" val="1300758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B520AA-14EA-0156-B6F3-6892955F8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" y="0"/>
            <a:ext cx="919988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+mn-lt"/>
              </a:rPr>
              <a:t>Indian Institute of Technology Roorkee (IITR)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E7B421D-5C3B-8BD6-874A-A52870350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6182" r="11394" b="10181"/>
          <a:stretch/>
        </p:blipFill>
        <p:spPr bwMode="auto">
          <a:xfrm>
            <a:off x="10229569" y="191457"/>
            <a:ext cx="1674673" cy="181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25B163-249A-DCA7-9929-B3C64306C441}"/>
              </a:ext>
            </a:extLst>
          </p:cNvPr>
          <p:cNvSpPr txBox="1"/>
          <p:nvPr/>
        </p:nvSpPr>
        <p:spPr>
          <a:xfrm>
            <a:off x="116840" y="1046967"/>
            <a:ext cx="77167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cs typeface="Helvetica" panose="020B0604020202020204" pitchFamily="34" charset="0"/>
              </a:rPr>
              <a:t>E</a:t>
            </a:r>
            <a:r>
              <a:rPr lang="en-US" sz="2000" b="1" i="0" dirty="0">
                <a:solidFill>
                  <a:srgbClr val="00B0F0"/>
                </a:solidFill>
                <a:effectLst/>
                <a:cs typeface="Helvetica" panose="020B0604020202020204" pitchFamily="34" charset="0"/>
              </a:rPr>
              <a:t>stablished in 1847 as the first engineering college in India</a:t>
            </a:r>
            <a:endParaRPr lang="en-US" sz="2000" b="1" dirty="0">
              <a:solidFill>
                <a:srgbClr val="00B0F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CFCFB0-BCA2-11CA-DA7E-EE2B6145B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570" y="1926606"/>
            <a:ext cx="4005679" cy="4437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0803EC-CDA8-DE0D-46C8-EE176B730843}"/>
              </a:ext>
            </a:extLst>
          </p:cNvPr>
          <p:cNvSpPr txBox="1"/>
          <p:nvPr/>
        </p:nvSpPr>
        <p:spPr>
          <a:xfrm>
            <a:off x="-1" y="6543916"/>
            <a:ext cx="3840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Source: </a:t>
            </a:r>
            <a:r>
              <a:rPr lang="en-US" sz="1400" i="1" dirty="0"/>
              <a:t>IITR Annual Report (2023-24)</a:t>
            </a:r>
            <a:endParaRPr lang="en-US" sz="140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2DFB01-215E-4C20-29FA-B82D20B114D2}"/>
              </a:ext>
            </a:extLst>
          </p:cNvPr>
          <p:cNvGrpSpPr/>
          <p:nvPr/>
        </p:nvGrpSpPr>
        <p:grpSpPr>
          <a:xfrm>
            <a:off x="-784599" y="1568891"/>
            <a:ext cx="6400731" cy="4809067"/>
            <a:chOff x="6381914" y="1685708"/>
            <a:chExt cx="6400731" cy="4809067"/>
          </a:xfrm>
        </p:grpSpPr>
        <p:graphicFrame>
          <p:nvGraphicFramePr>
            <p:cNvPr id="10" name="Diagram 9">
              <a:extLst>
                <a:ext uri="{FF2B5EF4-FFF2-40B4-BE49-F238E27FC236}">
                  <a16:creationId xmlns:a16="http://schemas.microsoft.com/office/drawing/2014/main" id="{1BBF56BD-4C65-ABBC-5EC9-984965A404F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44647074"/>
                </p:ext>
              </p:extLst>
            </p:nvPr>
          </p:nvGraphicFramePr>
          <p:xfrm>
            <a:off x="6381914" y="1685708"/>
            <a:ext cx="6400731" cy="48090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pic>
          <p:nvPicPr>
            <p:cNvPr id="11" name="Picture 4" descr="Indian Institute of Technology Roorkee">
              <a:extLst>
                <a:ext uri="{FF2B5EF4-FFF2-40B4-BE49-F238E27FC236}">
                  <a16:creationId xmlns:a16="http://schemas.microsoft.com/office/drawing/2014/main" id="{80FE64CB-236F-C2FE-F64C-07E42B794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4673" y="3545817"/>
              <a:ext cx="1671106" cy="1113383"/>
            </a:xfrm>
            <a:prstGeom prst="hexagon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6C84AD7-A903-A406-8D5F-FB796EED4D49}"/>
              </a:ext>
            </a:extLst>
          </p:cNvPr>
          <p:cNvSpPr txBox="1"/>
          <p:nvPr/>
        </p:nvSpPr>
        <p:spPr>
          <a:xfrm>
            <a:off x="4974174" y="1926606"/>
            <a:ext cx="2859396" cy="2110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Global Collaborations</a:t>
            </a:r>
            <a:r>
              <a:rPr lang="en-US" dirty="0"/>
              <a:t>: Partnerships with DAAD Germany, SICI Canada, and IUSSTF USA; Joint MTech programs in Semiconductor Technology.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1ECB63-C341-C4B1-B500-F82DC803C983}"/>
              </a:ext>
            </a:extLst>
          </p:cNvPr>
          <p:cNvSpPr txBox="1"/>
          <p:nvPr/>
        </p:nvSpPr>
        <p:spPr>
          <a:xfrm>
            <a:off x="4974174" y="4686888"/>
            <a:ext cx="26443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Notable </a:t>
            </a:r>
            <a:r>
              <a:rPr lang="en-US" b="1" dirty="0" err="1"/>
              <a:t>MoUs</a:t>
            </a:r>
            <a:r>
              <a:rPr lang="en-US" dirty="0"/>
              <a:t>: Collaborations with Ministry of Heavy Industries, DRDO, and international institutions like NCDR Taiwan</a:t>
            </a:r>
          </a:p>
        </p:txBody>
      </p:sp>
    </p:spTree>
    <p:extLst>
      <p:ext uri="{BB962C8B-B14F-4D97-AF65-F5344CB8AC3E}">
        <p14:creationId xmlns:p14="http://schemas.microsoft.com/office/powerpoint/2010/main" val="2435600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art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EAD10AC5-1C50-C0BF-1B4F-2DF654F0BC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r="2560"/>
          <a:stretch/>
        </p:blipFill>
        <p:spPr>
          <a:xfrm>
            <a:off x="1737873" y="845007"/>
            <a:ext cx="7697816" cy="59470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7F3DC60-4A4C-7585-EF1F-9F5838690C26}"/>
              </a:ext>
            </a:extLst>
          </p:cNvPr>
          <p:cNvSpPr txBox="1">
            <a:spLocks/>
          </p:cNvSpPr>
          <p:nvPr/>
        </p:nvSpPr>
        <p:spPr>
          <a:xfrm>
            <a:off x="1826889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70C0"/>
                </a:solidFill>
              </a:rPr>
              <a:t>CH</a:t>
            </a:r>
            <a:r>
              <a:rPr lang="en-US" sz="4000" baseline="-25000" dirty="0">
                <a:solidFill>
                  <a:srgbClr val="0070C0"/>
                </a:solidFill>
              </a:rPr>
              <a:t>4 </a:t>
            </a:r>
            <a:r>
              <a:rPr lang="en-US" sz="4000" dirty="0">
                <a:solidFill>
                  <a:srgbClr val="0070C0"/>
                </a:solidFill>
              </a:rPr>
              <a:t>emissions in India (1966-2017)</a:t>
            </a:r>
            <a:endParaRPr lang="en-IN" sz="4000"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FA5C38-E780-421D-B090-C9AB642E7939}"/>
              </a:ext>
            </a:extLst>
          </p:cNvPr>
          <p:cNvSpPr/>
          <p:nvPr/>
        </p:nvSpPr>
        <p:spPr>
          <a:xfrm>
            <a:off x="6853287" y="2450969"/>
            <a:ext cx="1206631" cy="282804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58A23A-E759-4422-97A1-8EBEE72FDB4C}"/>
              </a:ext>
            </a:extLst>
          </p:cNvPr>
          <p:cNvSpPr/>
          <p:nvPr/>
        </p:nvSpPr>
        <p:spPr>
          <a:xfrm>
            <a:off x="6853286" y="5101473"/>
            <a:ext cx="1206631" cy="282804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DA3C6BF3-8BD4-4FFC-985F-67F5E8367A69}"/>
              </a:ext>
            </a:extLst>
          </p:cNvPr>
          <p:cNvSpPr/>
          <p:nvPr/>
        </p:nvSpPr>
        <p:spPr>
          <a:xfrm>
            <a:off x="9435689" y="1179648"/>
            <a:ext cx="612843" cy="2918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F1FB9239-1DB4-4B61-8A1C-29ABB729C75D}"/>
              </a:ext>
            </a:extLst>
          </p:cNvPr>
          <p:cNvSpPr/>
          <p:nvPr/>
        </p:nvSpPr>
        <p:spPr>
          <a:xfrm>
            <a:off x="9425821" y="4855056"/>
            <a:ext cx="612843" cy="2918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5B0BB6ED-61A0-45A5-88FB-08CA2C7C0083}"/>
              </a:ext>
            </a:extLst>
          </p:cNvPr>
          <p:cNvSpPr/>
          <p:nvPr/>
        </p:nvSpPr>
        <p:spPr>
          <a:xfrm>
            <a:off x="9435689" y="5325578"/>
            <a:ext cx="612843" cy="2918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14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81D37E-AF3C-4B6C-D8C0-9D6AB4261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4"/>
            <a:ext cx="12192000" cy="68522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FA2033-4A3D-F826-CC21-55DCFC7A4E19}"/>
              </a:ext>
            </a:extLst>
          </p:cNvPr>
          <p:cNvSpPr txBox="1"/>
          <p:nvPr/>
        </p:nvSpPr>
        <p:spPr>
          <a:xfrm>
            <a:off x="10986303" y="4819890"/>
            <a:ext cx="1446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Shows our method is superior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78506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645388-5810-7908-86A4-F8F4718857D9}"/>
              </a:ext>
            </a:extLst>
          </p:cNvPr>
          <p:cNvSpPr txBox="1"/>
          <p:nvPr/>
        </p:nvSpPr>
        <p:spPr>
          <a:xfrm>
            <a:off x="737384" y="1443841"/>
            <a:ext cx="1132491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25% reduction: </a:t>
            </a:r>
            <a:endParaRPr lang="en-US" sz="28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F0"/>
                </a:solidFill>
                <a:latin typeface="Open Sans" panose="020B0606030504020204" pitchFamily="34" charset="0"/>
              </a:rPr>
              <a:t>A</a:t>
            </a:r>
            <a:r>
              <a:rPr lang="en-US" sz="2800" b="0" i="0" dirty="0">
                <a:solidFill>
                  <a:srgbClr val="00B0F0"/>
                </a:solidFill>
                <a:effectLst/>
                <a:latin typeface="Open Sans" panose="020B0606030504020204" pitchFamily="34" charset="0"/>
              </a:rPr>
              <a:t>nimal manure by 8.5% (∼from 2 to 1.8 Gg),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B0F0"/>
                </a:solidFill>
                <a:effectLst/>
                <a:latin typeface="Open Sans" panose="020B0606030504020204" pitchFamily="34" charset="0"/>
              </a:rPr>
              <a:t>N fertilizer application by 12.9% (∼from 7.9 to 6.9 Gg)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F0"/>
                </a:solidFill>
                <a:latin typeface="Open Sans" panose="020B0606030504020204" pitchFamily="34" charset="0"/>
              </a:rPr>
              <a:t>W</a:t>
            </a:r>
            <a:r>
              <a:rPr lang="en-US" sz="2800" b="0" i="0" dirty="0">
                <a:solidFill>
                  <a:srgbClr val="00B0F0"/>
                </a:solidFill>
                <a:effectLst/>
                <a:latin typeface="Open Sans" panose="020B0606030504020204" pitchFamily="34" charset="0"/>
              </a:rPr>
              <a:t>ater input by 10.9% (∼from 437.5 to 389.7 MCM)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sz="2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50% reduction: </a:t>
            </a:r>
            <a:endParaRPr lang="en-US" sz="28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F0"/>
                </a:solidFill>
                <a:latin typeface="Open Sans" panose="020B0606030504020204" pitchFamily="34" charset="0"/>
              </a:rPr>
              <a:t>A</a:t>
            </a:r>
            <a:r>
              <a:rPr lang="en-US" sz="2800" b="0" i="0" dirty="0">
                <a:solidFill>
                  <a:srgbClr val="00B0F0"/>
                </a:solidFill>
                <a:effectLst/>
                <a:latin typeface="Open Sans" panose="020B0606030504020204" pitchFamily="34" charset="0"/>
              </a:rPr>
              <a:t>nimal manure by 19.8% (∼from 2 to 1.6 Gg</a:t>
            </a:r>
            <a:r>
              <a:rPr lang="en-US" sz="2800" dirty="0">
                <a:solidFill>
                  <a:srgbClr val="00B0F0"/>
                </a:solidFill>
                <a:latin typeface="Open Sans" panose="020B0606030504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B0F0"/>
                </a:solidFill>
                <a:effectLst/>
                <a:latin typeface="Open Sans" panose="020B0606030504020204" pitchFamily="34" charset="0"/>
              </a:rPr>
              <a:t>N fertilizer application by 26.1% (∼from 7.9 to 5.8 Gg)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B0F0"/>
                </a:solidFill>
                <a:effectLst/>
                <a:latin typeface="Open Sans" panose="020B0606030504020204" pitchFamily="34" charset="0"/>
              </a:rPr>
              <a:t>Water input by 24.9% (∼from 437.5 </a:t>
            </a:r>
            <a:r>
              <a:rPr lang="en-US" sz="2800" dirty="0">
                <a:solidFill>
                  <a:srgbClr val="00B0F0"/>
                </a:solidFill>
                <a:latin typeface="Open Sans" panose="020B0606030504020204" pitchFamily="34" charset="0"/>
              </a:rPr>
              <a:t>to </a:t>
            </a:r>
            <a:r>
              <a:rPr lang="en-US" sz="2800" b="0" i="0" dirty="0">
                <a:solidFill>
                  <a:srgbClr val="00B0F0"/>
                </a:solidFill>
                <a:effectLst/>
                <a:latin typeface="Open Sans" panose="020B0606030504020204" pitchFamily="34" charset="0"/>
              </a:rPr>
              <a:t>330 MCM)</a:t>
            </a:r>
            <a:endParaRPr lang="en-IN" sz="2800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0B352C-25CE-41BF-F31F-4AAE3C858548}"/>
              </a:ext>
            </a:extLst>
          </p:cNvPr>
          <p:cNvSpPr txBox="1"/>
          <p:nvPr/>
        </p:nvSpPr>
        <p:spPr>
          <a:xfrm>
            <a:off x="737384" y="222423"/>
            <a:ext cx="3502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36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Mitigation</a:t>
            </a:r>
          </a:p>
        </p:txBody>
      </p:sp>
    </p:spTree>
    <p:extLst>
      <p:ext uri="{BB962C8B-B14F-4D97-AF65-F5344CB8AC3E}">
        <p14:creationId xmlns:p14="http://schemas.microsoft.com/office/powerpoint/2010/main" val="2264049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F27ACD-3C54-435D-9711-A6C93CF26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5" y="392957"/>
            <a:ext cx="6719439" cy="3289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AA80BC-D9B3-4A55-AEED-8BD6AC168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361" y="3683527"/>
            <a:ext cx="8688372" cy="278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14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C50E137-2535-DD3B-98C2-AC3C2F2B9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6184" y="579240"/>
            <a:ext cx="1184753" cy="10262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709FE2-D326-E5BC-AD2E-D92F66BEF816}"/>
              </a:ext>
            </a:extLst>
          </p:cNvPr>
          <p:cNvSpPr txBox="1"/>
          <p:nvPr/>
        </p:nvSpPr>
        <p:spPr>
          <a:xfrm>
            <a:off x="3235934" y="115292"/>
            <a:ext cx="579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GHG Emissions and Nutrient (</a:t>
            </a:r>
            <a:r>
              <a:rPr lang="en-US" sz="2000" b="1" dirty="0" err="1">
                <a:solidFill>
                  <a:srgbClr val="00B050"/>
                </a:solidFill>
              </a:rPr>
              <a:t>GeN</a:t>
            </a:r>
            <a:r>
              <a:rPr lang="en-US" sz="2000" b="1" dirty="0">
                <a:solidFill>
                  <a:srgbClr val="00B050"/>
                </a:solidFill>
              </a:rPr>
              <a:t>) Lab, IITR</a:t>
            </a:r>
          </a:p>
        </p:txBody>
      </p:sp>
      <p:pic>
        <p:nvPicPr>
          <p:cNvPr id="4" name="Picture 2" descr="Huge greenhouse gas emissions concept icon Vector Image">
            <a:extLst>
              <a:ext uri="{FF2B5EF4-FFF2-40B4-BE49-F238E27FC236}">
                <a16:creationId xmlns:a16="http://schemas.microsoft.com/office/drawing/2014/main" id="{1DE32B1B-853D-E904-2739-697FC6F83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15"/>
          <a:stretch/>
        </p:blipFill>
        <p:spPr bwMode="auto">
          <a:xfrm>
            <a:off x="4527398" y="2204261"/>
            <a:ext cx="1269349" cy="109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ydrology Abstract Concept Vector Illustration. Stock Vector ...">
            <a:extLst>
              <a:ext uri="{FF2B5EF4-FFF2-40B4-BE49-F238E27FC236}">
                <a16:creationId xmlns:a16="http://schemas.microsoft.com/office/drawing/2014/main" id="{58545F9B-8B1A-7E99-0FBE-AB003F22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t="9506" r="5441" b="3094"/>
          <a:stretch/>
        </p:blipFill>
        <p:spPr bwMode="auto">
          <a:xfrm>
            <a:off x="6077984" y="2205622"/>
            <a:ext cx="1184753" cy="118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F942B6-1A01-2B0C-9183-E2E243A53343}"/>
              </a:ext>
            </a:extLst>
          </p:cNvPr>
          <p:cNvSpPr txBox="1"/>
          <p:nvPr/>
        </p:nvSpPr>
        <p:spPr>
          <a:xfrm>
            <a:off x="4424518" y="3510436"/>
            <a:ext cx="16456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Agricultural Land Systems, Soil Biogeochemistry &amp; Greenhouse Gas Dynamics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75D9C1-4E0E-5343-8950-AA9C8FAF6E2D}"/>
              </a:ext>
            </a:extLst>
          </p:cNvPr>
          <p:cNvSpPr txBox="1"/>
          <p:nvPr/>
        </p:nvSpPr>
        <p:spPr>
          <a:xfrm>
            <a:off x="6077984" y="3504514"/>
            <a:ext cx="1541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Small Inland Waterbodies, Eco-Hydrology &amp; CN dynamics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8D064E-7C70-E174-BE58-0E2EC3E303D1}"/>
              </a:ext>
            </a:extLst>
          </p:cNvPr>
          <p:cNvCxnSpPr>
            <a:cxnSpLocks/>
          </p:cNvCxnSpPr>
          <p:nvPr/>
        </p:nvCxnSpPr>
        <p:spPr>
          <a:xfrm flipV="1">
            <a:off x="9194800" y="2992581"/>
            <a:ext cx="664984" cy="122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0DAA851-C173-7470-10B5-1A0B976E7F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3780129"/>
              </p:ext>
            </p:extLst>
          </p:nvPr>
        </p:nvGraphicFramePr>
        <p:xfrm>
          <a:off x="28236" y="1711212"/>
          <a:ext cx="4368800" cy="4211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325EE3EA-B470-BE4F-379B-9ED11D43CC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7102289"/>
              </p:ext>
            </p:extLst>
          </p:nvPr>
        </p:nvGraphicFramePr>
        <p:xfrm>
          <a:off x="7433739" y="1979116"/>
          <a:ext cx="4643120" cy="3822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3D9EC118-DC7B-6C50-E51F-25DDB73E3C03}"/>
              </a:ext>
            </a:extLst>
          </p:cNvPr>
          <p:cNvCxnSpPr>
            <a:endCxn id="4" idx="0"/>
          </p:cNvCxnSpPr>
          <p:nvPr/>
        </p:nvCxnSpPr>
        <p:spPr>
          <a:xfrm rot="10800000" flipV="1">
            <a:off x="5162074" y="1752461"/>
            <a:ext cx="766487" cy="451799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9E5734F9-6A6E-FB37-4C01-F1C3A3AD03B3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5873978" y="1742666"/>
            <a:ext cx="796383" cy="462956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58F18A-8E2D-7AE9-3A4B-6BF91AC8C4B8}"/>
              </a:ext>
            </a:extLst>
          </p:cNvPr>
          <p:cNvCxnSpPr>
            <a:cxnSpLocks/>
          </p:cNvCxnSpPr>
          <p:nvPr/>
        </p:nvCxnSpPr>
        <p:spPr>
          <a:xfrm flipH="1">
            <a:off x="3995692" y="3376628"/>
            <a:ext cx="92032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6D6D3D8-13C2-3EDC-8C0A-4A7B5D644803}"/>
              </a:ext>
            </a:extLst>
          </p:cNvPr>
          <p:cNvCxnSpPr>
            <a:cxnSpLocks/>
          </p:cNvCxnSpPr>
          <p:nvPr/>
        </p:nvCxnSpPr>
        <p:spPr>
          <a:xfrm>
            <a:off x="6924319" y="3386294"/>
            <a:ext cx="8601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563768D-7342-CDD3-948C-29C069BB1112}"/>
              </a:ext>
            </a:extLst>
          </p:cNvPr>
          <p:cNvSpPr txBox="1"/>
          <p:nvPr/>
        </p:nvSpPr>
        <p:spPr>
          <a:xfrm>
            <a:off x="92202" y="2574988"/>
            <a:ext cx="559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ED73D7-790D-51B9-2A2B-6650451B429D}"/>
              </a:ext>
            </a:extLst>
          </p:cNvPr>
          <p:cNvSpPr txBox="1"/>
          <p:nvPr/>
        </p:nvSpPr>
        <p:spPr>
          <a:xfrm>
            <a:off x="115141" y="1599284"/>
            <a:ext cx="559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F2D15B-7991-88B8-F66F-AC1F06154019}"/>
              </a:ext>
            </a:extLst>
          </p:cNvPr>
          <p:cNvSpPr txBox="1"/>
          <p:nvPr/>
        </p:nvSpPr>
        <p:spPr>
          <a:xfrm>
            <a:off x="92202" y="3550692"/>
            <a:ext cx="559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813315-CDBA-5692-3C4B-245784E9EE08}"/>
              </a:ext>
            </a:extLst>
          </p:cNvPr>
          <p:cNvSpPr txBox="1"/>
          <p:nvPr/>
        </p:nvSpPr>
        <p:spPr>
          <a:xfrm>
            <a:off x="92202" y="4526396"/>
            <a:ext cx="559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3869AA-7944-7C91-E9B9-FC8D49D96CE1}"/>
              </a:ext>
            </a:extLst>
          </p:cNvPr>
          <p:cNvSpPr txBox="1"/>
          <p:nvPr/>
        </p:nvSpPr>
        <p:spPr>
          <a:xfrm>
            <a:off x="11517757" y="1860894"/>
            <a:ext cx="559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AD7FA9-CA4D-70F5-5031-D77E48A84415}"/>
              </a:ext>
            </a:extLst>
          </p:cNvPr>
          <p:cNvSpPr txBox="1"/>
          <p:nvPr/>
        </p:nvSpPr>
        <p:spPr>
          <a:xfrm>
            <a:off x="11548028" y="3098208"/>
            <a:ext cx="559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9449FF-6323-06D4-2C12-5015572B0634}"/>
              </a:ext>
            </a:extLst>
          </p:cNvPr>
          <p:cNvSpPr txBox="1"/>
          <p:nvPr/>
        </p:nvSpPr>
        <p:spPr>
          <a:xfrm>
            <a:off x="11558188" y="4266695"/>
            <a:ext cx="559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22" name="Picture 6" descr="Crop and Soil Monitoring and Management RGB Color Icon Stock Vector ...">
            <a:extLst>
              <a:ext uri="{FF2B5EF4-FFF2-40B4-BE49-F238E27FC236}">
                <a16:creationId xmlns:a16="http://schemas.microsoft.com/office/drawing/2014/main" id="{35075D4D-1345-DFC1-638A-51F3BF1B5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 t="21542" r="23833" b="24952"/>
          <a:stretch/>
        </p:blipFill>
        <p:spPr bwMode="auto">
          <a:xfrm>
            <a:off x="3230654" y="3060331"/>
            <a:ext cx="559102" cy="5527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limate, ecology, ecosystem, environment, nature icon - Download on ...">
            <a:extLst>
              <a:ext uri="{FF2B5EF4-FFF2-40B4-BE49-F238E27FC236}">
                <a16:creationId xmlns:a16="http://schemas.microsoft.com/office/drawing/2014/main" id="{AF3EE368-2C42-9731-B138-4FCC47D10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888" y="2041214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Huge greenhouse gas emissions | Pre-Designed Photoshop Graphics ...">
            <a:extLst>
              <a:ext uri="{FF2B5EF4-FFF2-40B4-BE49-F238E27FC236}">
                <a16:creationId xmlns:a16="http://schemas.microsoft.com/office/drawing/2014/main" id="{E8088F26-9FE0-F7B3-A3D2-D76C938D1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3" r="23039" b="21970"/>
          <a:stretch/>
        </p:blipFill>
        <p:spPr bwMode="auto">
          <a:xfrm>
            <a:off x="3586889" y="4908821"/>
            <a:ext cx="685799" cy="66635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Monitoring crop growth green gradient concept icon. Observe progress ...">
            <a:extLst>
              <a:ext uri="{FF2B5EF4-FFF2-40B4-BE49-F238E27FC236}">
                <a16:creationId xmlns:a16="http://schemas.microsoft.com/office/drawing/2014/main" id="{1AA917C8-A167-0ABC-298C-23E91D3C7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12"/>
          <a:stretch/>
        </p:blipFill>
        <p:spPr bwMode="auto">
          <a:xfrm>
            <a:off x="3212749" y="3998454"/>
            <a:ext cx="642850" cy="6434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Remote Sensing | Free Full-Text | Volume Variations of Small Inland ...">
            <a:extLst>
              <a:ext uri="{FF2B5EF4-FFF2-40B4-BE49-F238E27FC236}">
                <a16:creationId xmlns:a16="http://schemas.microsoft.com/office/drawing/2014/main" id="{3606F72D-083A-6394-F623-BE492AF9B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5" t="8195" r="690" b="51995"/>
          <a:stretch/>
        </p:blipFill>
        <p:spPr bwMode="auto">
          <a:xfrm>
            <a:off x="7568594" y="2348458"/>
            <a:ext cx="807489" cy="7784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Carbon Nitrogen Oxygen Water color line icon. Composting. Vector ...">
            <a:extLst>
              <a:ext uri="{FF2B5EF4-FFF2-40B4-BE49-F238E27FC236}">
                <a16:creationId xmlns:a16="http://schemas.microsoft.com/office/drawing/2014/main" id="{8F684A48-F8C8-9929-1E90-EF5546ABB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6" t="12593" r="9351" b="18706"/>
          <a:stretch/>
        </p:blipFill>
        <p:spPr bwMode="auto">
          <a:xfrm>
            <a:off x="7806346" y="3572149"/>
            <a:ext cx="807489" cy="7374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Conceptual representation of the eco-hydrological bioretention system ...">
            <a:extLst>
              <a:ext uri="{FF2B5EF4-FFF2-40B4-BE49-F238E27FC236}">
                <a16:creationId xmlns:a16="http://schemas.microsoft.com/office/drawing/2014/main" id="{F071C6DD-7452-052A-1B00-4AC69C125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170" y="4664598"/>
            <a:ext cx="567444" cy="73743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298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CACA6-9174-4726-7EB7-B39475DC75AE}"/>
              </a:ext>
            </a:extLst>
          </p:cNvPr>
          <p:cNvSpPr txBox="1">
            <a:spLocks/>
          </p:cNvSpPr>
          <p:nvPr/>
        </p:nvSpPr>
        <p:spPr>
          <a:xfrm>
            <a:off x="101775" y="126018"/>
            <a:ext cx="11524766" cy="97747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  <a:latin typeface="+mn-lt"/>
              </a:rPr>
              <a:t>1. Soil-Climate-Crop-Management Nexus Timelines in India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F8F013-FA9A-CFAC-87D0-F1F49777B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5" t="1601" r="333" b="3471"/>
          <a:stretch/>
        </p:blipFill>
        <p:spPr>
          <a:xfrm>
            <a:off x="166429" y="1930227"/>
            <a:ext cx="5434249" cy="29157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3E6957-D752-0A8A-BFFC-284B4DEC0BB7}"/>
              </a:ext>
            </a:extLst>
          </p:cNvPr>
          <p:cNvSpPr txBox="1"/>
          <p:nvPr/>
        </p:nvSpPr>
        <p:spPr>
          <a:xfrm>
            <a:off x="166429" y="1081216"/>
            <a:ext cx="6156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On a global scale, the ideal climate space in agricultural areas is expected to increase despite future warming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B7D73-A757-42D2-50BF-B7B46E7F37B8}"/>
              </a:ext>
            </a:extLst>
          </p:cNvPr>
          <p:cNvSpPr/>
          <p:nvPr/>
        </p:nvSpPr>
        <p:spPr>
          <a:xfrm>
            <a:off x="166429" y="2818700"/>
            <a:ext cx="5434247" cy="7023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A6E88D-3F88-073A-617B-41F3BC76A39C}"/>
              </a:ext>
            </a:extLst>
          </p:cNvPr>
          <p:cNvCxnSpPr>
            <a:cxnSpLocks/>
          </p:cNvCxnSpPr>
          <p:nvPr/>
        </p:nvCxnSpPr>
        <p:spPr>
          <a:xfrm>
            <a:off x="3219450" y="2426274"/>
            <a:ext cx="272564" cy="2687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6A1DD01-FB50-80F9-DE0F-CB3ED832FFFC}"/>
              </a:ext>
            </a:extLst>
          </p:cNvPr>
          <p:cNvCxnSpPr>
            <a:cxnSpLocks/>
          </p:cNvCxnSpPr>
          <p:nvPr/>
        </p:nvCxnSpPr>
        <p:spPr>
          <a:xfrm flipH="1">
            <a:off x="3946136" y="2978151"/>
            <a:ext cx="140089" cy="213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817594-7FE2-B30A-44D5-92AB6445F940}"/>
              </a:ext>
            </a:extLst>
          </p:cNvPr>
          <p:cNvSpPr txBox="1"/>
          <p:nvPr/>
        </p:nvSpPr>
        <p:spPr>
          <a:xfrm>
            <a:off x="101774" y="5114156"/>
            <a:ext cx="5316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However, the increase in the ideal climate space in northern regions (closer to the polar region) outweighed the drastic decline in climatic suitability in the tropics, showing a net increase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7FFD3A-0438-780B-D1CC-9B8BDF73CC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72" t="4246" r="2061" b="43995"/>
          <a:stretch/>
        </p:blipFill>
        <p:spPr>
          <a:xfrm>
            <a:off x="6009644" y="2281545"/>
            <a:ext cx="2280868" cy="15761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055DF8-4A72-3FBA-0C7A-99C6482A1522}"/>
              </a:ext>
            </a:extLst>
          </p:cNvPr>
          <p:cNvSpPr txBox="1"/>
          <p:nvPr/>
        </p:nvSpPr>
        <p:spPr>
          <a:xfrm>
            <a:off x="5952119" y="1115173"/>
            <a:ext cx="61560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Similarly, climate change is expected to push out 54% of the rainfed agricultural area in the Amazon Cerrado region of Brazil (in the tropics majorly) of its ideal climate in 2030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80B340-49B3-BC9E-439C-02CF9F09FCFA}"/>
              </a:ext>
            </a:extLst>
          </p:cNvPr>
          <p:cNvSpPr txBox="1"/>
          <p:nvPr/>
        </p:nvSpPr>
        <p:spPr>
          <a:xfrm>
            <a:off x="5600676" y="5752665"/>
            <a:ext cx="6411526" cy="1021556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/>
              <a:t>Therefore, it is pivotal for countries in the tropics (like India) to understand and sensibly manage the SCCMN for agricultural sustenance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E88879-F9DC-94C6-21D1-5161751342CE}"/>
              </a:ext>
            </a:extLst>
          </p:cNvPr>
          <p:cNvCxnSpPr>
            <a:cxnSpLocks/>
          </p:cNvCxnSpPr>
          <p:nvPr/>
        </p:nvCxnSpPr>
        <p:spPr>
          <a:xfrm flipV="1">
            <a:off x="7671343" y="2231741"/>
            <a:ext cx="525642" cy="453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E651695-A75E-A8F3-031B-3D38B2CB3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72" t="56078" r="2061"/>
          <a:stretch/>
        </p:blipFill>
        <p:spPr>
          <a:xfrm>
            <a:off x="8608541" y="2149766"/>
            <a:ext cx="2553256" cy="149718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9893AE-E13F-F144-A4F8-C4A9232F33E1}"/>
              </a:ext>
            </a:extLst>
          </p:cNvPr>
          <p:cNvCxnSpPr>
            <a:cxnSpLocks/>
          </p:cNvCxnSpPr>
          <p:nvPr/>
        </p:nvCxnSpPr>
        <p:spPr>
          <a:xfrm flipV="1">
            <a:off x="10082457" y="2010138"/>
            <a:ext cx="120700" cy="9700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F6B6ECD4-32D4-E5AD-ECD5-7A418355C5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5204096"/>
              </p:ext>
            </p:extLst>
          </p:nvPr>
        </p:nvGraphicFramePr>
        <p:xfrm>
          <a:off x="8817173" y="3696759"/>
          <a:ext cx="3019811" cy="1811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910ABCF-41FC-14F4-B15C-06783E718DD5}"/>
              </a:ext>
            </a:extLst>
          </p:cNvPr>
          <p:cNvSpPr txBox="1"/>
          <p:nvPr/>
        </p:nvSpPr>
        <p:spPr>
          <a:xfrm>
            <a:off x="5941308" y="4315973"/>
            <a:ext cx="28758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Yield improvements from</a:t>
            </a:r>
          </a:p>
          <a:p>
            <a:r>
              <a:rPr lang="en-US" sz="600" dirty="0"/>
              <a:t> </a:t>
            </a:r>
            <a:br>
              <a:rPr lang="en-US" dirty="0"/>
            </a:br>
            <a:r>
              <a:rPr lang="en-US" dirty="0"/>
              <a:t>Fertilizer Applications have stabilized in India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D57761-5CB6-7CC8-8D18-A9CB35E8BF2B}"/>
              </a:ext>
            </a:extLst>
          </p:cNvPr>
          <p:cNvSpPr txBox="1"/>
          <p:nvPr/>
        </p:nvSpPr>
        <p:spPr>
          <a:xfrm>
            <a:off x="11147220" y="2392407"/>
            <a:ext cx="958640" cy="104638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/>
              <a:t>Similar Case Possible in India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AAF9741-2D28-44BD-8F2D-5D45EF643452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11348781" y="2034167"/>
            <a:ext cx="277759" cy="3582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CE69425-8889-F791-40BC-18773C1825B2}"/>
              </a:ext>
            </a:extLst>
          </p:cNvPr>
          <p:cNvSpPr txBox="1"/>
          <p:nvPr/>
        </p:nvSpPr>
        <p:spPr>
          <a:xfrm>
            <a:off x="84082" y="6527559"/>
            <a:ext cx="2799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Source: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Schneider </a:t>
            </a:r>
            <a:r>
              <a:rPr lang="en-US" sz="14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et al. (2022)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AC894D-6CD6-8FC9-D23E-618C9BF42F39}"/>
              </a:ext>
            </a:extLst>
          </p:cNvPr>
          <p:cNvSpPr txBox="1"/>
          <p:nvPr/>
        </p:nvSpPr>
        <p:spPr>
          <a:xfrm>
            <a:off x="5952119" y="3951570"/>
            <a:ext cx="2656422" cy="314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Source: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Rattis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et al. (2021)</a:t>
            </a:r>
          </a:p>
        </p:txBody>
      </p:sp>
    </p:spTree>
    <p:extLst>
      <p:ext uri="{BB962C8B-B14F-4D97-AF65-F5344CB8AC3E}">
        <p14:creationId xmlns:p14="http://schemas.microsoft.com/office/powerpoint/2010/main" val="746571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3D638-CD86-CC2A-0145-14E835A0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66D838-C4E4-1110-3A81-FBDD6C81734F}"/>
              </a:ext>
            </a:extLst>
          </p:cNvPr>
          <p:cNvSpPr txBox="1"/>
          <p:nvPr/>
        </p:nvSpPr>
        <p:spPr>
          <a:xfrm>
            <a:off x="121920" y="47700"/>
            <a:ext cx="12070080" cy="981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solidFill>
                  <a:srgbClr val="C00000"/>
                </a:solidFill>
                <a:ea typeface="+mj-ea"/>
                <a:cs typeface="+mj-cs"/>
              </a:rPr>
              <a:t>2. Comprehensive Budgeting of Carbon and Nitrogen for Agricultural Landscape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6180B2-271D-79CA-D332-722CE78B0A6E}"/>
              </a:ext>
            </a:extLst>
          </p:cNvPr>
          <p:cNvSpPr txBox="1"/>
          <p:nvPr/>
        </p:nvSpPr>
        <p:spPr>
          <a:xfrm>
            <a:off x="121920" y="1106611"/>
            <a:ext cx="62579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Global agriculture has seen a rise in anthropogenic activities to meet food demands, causing changes in carbon and nitrogen (C-N) cycles, leading to detrimental environmental issues like nitrate pollution and greenhouse gas (GHG) emissions.</a:t>
            </a:r>
          </a:p>
          <a:p>
            <a:endParaRPr lang="en-US" sz="160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</a:rPr>
              <a:t>Budgeting evolved from mass balance, but it overlooks components like riverine fluxes, GHG emissions, and subsurface storage, which recent studies show accumulate in soil and contribute over time.</a:t>
            </a:r>
          </a:p>
        </p:txBody>
      </p:sp>
      <p:pic>
        <p:nvPicPr>
          <p:cNvPr id="4" name="Picture 3" descr="A graph of growth in a chart&#10;&#10;Description automatically generated with medium confidence">
            <a:extLst>
              <a:ext uri="{FF2B5EF4-FFF2-40B4-BE49-F238E27FC236}">
                <a16:creationId xmlns:a16="http://schemas.microsoft.com/office/drawing/2014/main" id="{29F3A17B-A9E3-28EE-5DF8-6EBC1ACA3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076" y="702136"/>
            <a:ext cx="4786218" cy="35794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B43E68-2A83-EE20-3E9E-624DF1542DE0}"/>
              </a:ext>
            </a:extLst>
          </p:cNvPr>
          <p:cNvSpPr txBox="1"/>
          <p:nvPr/>
        </p:nvSpPr>
        <p:spPr>
          <a:xfrm>
            <a:off x="7746006" y="4353150"/>
            <a:ext cx="3896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GHG emissions from the Bottom-Up Approach</a:t>
            </a:r>
          </a:p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Graph Courtesy: Fida Mohammad Sahil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1C332-E8DD-29B9-6B26-5D1C20A9AF80}"/>
              </a:ext>
            </a:extLst>
          </p:cNvPr>
          <p:cNvSpPr txBox="1"/>
          <p:nvPr/>
        </p:nvSpPr>
        <p:spPr>
          <a:xfrm>
            <a:off x="5543768" y="5115283"/>
            <a:ext cx="6526312" cy="1328023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/>
              <a:t>Therefore, it is important for the comprehensive budgeting of C and N, including important components such as Riverine nitrogen fluxes, GHG emissions, and sub-surface storage</a:t>
            </a:r>
            <a:endParaRPr lang="en-US" sz="1800" dirty="0">
              <a:solidFill>
                <a:srgbClr val="0D0D0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E0A583-A03E-54CE-4ADA-4077FA914B61}"/>
              </a:ext>
            </a:extLst>
          </p:cNvPr>
          <p:cNvSpPr/>
          <p:nvPr/>
        </p:nvSpPr>
        <p:spPr>
          <a:xfrm>
            <a:off x="5022925" y="3526927"/>
            <a:ext cx="2409826" cy="1133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4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From 1966 to 2017, GHG emissions in India increased by 65%, which is not considered in the traditional mass balance approach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US" sz="1200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6D8C129-599E-6AF8-2CA8-FAB32F333C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6941196"/>
              </p:ext>
            </p:extLst>
          </p:nvPr>
        </p:nvGraphicFramePr>
        <p:xfrm>
          <a:off x="121920" y="3801292"/>
          <a:ext cx="4688206" cy="2956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Arrow: Bent-Up 8">
            <a:extLst>
              <a:ext uri="{FF2B5EF4-FFF2-40B4-BE49-F238E27FC236}">
                <a16:creationId xmlns:a16="http://schemas.microsoft.com/office/drawing/2014/main" id="{4149CD7F-554A-9A26-AE00-5E5D10FC0BD1}"/>
              </a:ext>
            </a:extLst>
          </p:cNvPr>
          <p:cNvSpPr/>
          <p:nvPr/>
        </p:nvSpPr>
        <p:spPr>
          <a:xfrm rot="10800000">
            <a:off x="6406589" y="3112179"/>
            <a:ext cx="952500" cy="357772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46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BDCC-A6EB-0F3F-33F1-7B527C66CCAE}"/>
              </a:ext>
            </a:extLst>
          </p:cNvPr>
          <p:cNvSpPr txBox="1">
            <a:spLocks/>
          </p:cNvSpPr>
          <p:nvPr/>
        </p:nvSpPr>
        <p:spPr>
          <a:xfrm>
            <a:off x="274320" y="121285"/>
            <a:ext cx="10881360" cy="782955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  <a:latin typeface="+mn-lt"/>
              </a:rPr>
              <a:t>3. Mapping &amp; Monitoring Small Inland Waterbodies (Area &gt;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1 </a:t>
            </a:r>
            <a:r>
              <a:rPr lang="en-US" sz="3200" b="1" i="1" dirty="0">
                <a:solidFill>
                  <a:srgbClr val="C00000"/>
                </a:solidFill>
                <a:latin typeface="+mn-lt"/>
              </a:rPr>
              <a:t>ha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pic>
        <p:nvPicPr>
          <p:cNvPr id="3" name="Picture 2" descr="Fig. 1">
            <a:extLst>
              <a:ext uri="{FF2B5EF4-FFF2-40B4-BE49-F238E27FC236}">
                <a16:creationId xmlns:a16="http://schemas.microsoft.com/office/drawing/2014/main" id="{57FECA94-3435-3DAC-6E46-86F25AB74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8" y="1034701"/>
            <a:ext cx="6366250" cy="505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3B62BA-03F7-D984-87AB-28E8956C16BD}"/>
              </a:ext>
            </a:extLst>
          </p:cNvPr>
          <p:cNvSpPr/>
          <p:nvPr/>
        </p:nvSpPr>
        <p:spPr>
          <a:xfrm>
            <a:off x="354489" y="1990334"/>
            <a:ext cx="922712" cy="11845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03D157-69AC-E4C4-A343-405E0295B384}"/>
              </a:ext>
            </a:extLst>
          </p:cNvPr>
          <p:cNvSpPr/>
          <p:nvPr/>
        </p:nvSpPr>
        <p:spPr>
          <a:xfrm>
            <a:off x="354488" y="4162727"/>
            <a:ext cx="792480" cy="11845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Figure 3">
            <a:extLst>
              <a:ext uri="{FF2B5EF4-FFF2-40B4-BE49-F238E27FC236}">
                <a16:creationId xmlns:a16="http://schemas.microsoft.com/office/drawing/2014/main" id="{88AA7AB2-5D73-FAB4-31B2-BA37DCF81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0"/>
          <a:stretch/>
        </p:blipFill>
        <p:spPr bwMode="auto">
          <a:xfrm>
            <a:off x="8253144" y="1004936"/>
            <a:ext cx="3533567" cy="34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A8100-6A76-F7F1-D0FC-3644484B6608}"/>
              </a:ext>
            </a:extLst>
          </p:cNvPr>
          <p:cNvSpPr txBox="1"/>
          <p:nvPr/>
        </p:nvSpPr>
        <p:spPr>
          <a:xfrm>
            <a:off x="103258" y="6161373"/>
            <a:ext cx="2351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Source:</a:t>
            </a:r>
            <a:r>
              <a:rPr lang="en-US" sz="1400" i="1" dirty="0"/>
              <a:t> </a:t>
            </a:r>
            <a:r>
              <a:rPr lang="en-US" sz="14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Pi et al. (2022)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E4AFCF-FDF4-3072-6FE4-F2C014C702DA}"/>
              </a:ext>
            </a:extLst>
          </p:cNvPr>
          <p:cNvSpPr txBox="1"/>
          <p:nvPr/>
        </p:nvSpPr>
        <p:spPr>
          <a:xfrm>
            <a:off x="8426017" y="4453213"/>
            <a:ext cx="2975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Source:</a:t>
            </a:r>
            <a:r>
              <a:rPr lang="en-US" sz="1400" i="1" dirty="0"/>
              <a:t> </a:t>
            </a:r>
            <a:r>
              <a:rPr lang="en-US" sz="14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Messager et al. (2016)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386FC5-B77B-EB66-8BA0-CE2B2BCF140E}"/>
              </a:ext>
            </a:extLst>
          </p:cNvPr>
          <p:cNvSpPr txBox="1"/>
          <p:nvPr/>
        </p:nvSpPr>
        <p:spPr>
          <a:xfrm>
            <a:off x="8765215" y="1287348"/>
            <a:ext cx="715618" cy="7023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EE91F1-7CEC-4E25-AD89-EBB53B2A45DD}"/>
              </a:ext>
            </a:extLst>
          </p:cNvPr>
          <p:cNvSpPr txBox="1"/>
          <p:nvPr/>
        </p:nvSpPr>
        <p:spPr>
          <a:xfrm>
            <a:off x="7003033" y="4756867"/>
            <a:ext cx="5085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Accurate volume data doesn’t exist for waterbodies </a:t>
            </a:r>
            <a:r>
              <a:rPr lang="en-US" sz="2000" b="1" dirty="0">
                <a:solidFill>
                  <a:srgbClr val="FF0000"/>
                </a:solidFill>
              </a:rPr>
              <a:t>&lt; 10 ha </a:t>
            </a:r>
            <a:r>
              <a:rPr lang="en-US" sz="2000" dirty="0"/>
              <a:t>(estimates rely on statistical extrapolation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E13555-C344-EB7A-D884-BBC1D8B7A049}"/>
              </a:ext>
            </a:extLst>
          </p:cNvPr>
          <p:cNvSpPr txBox="1"/>
          <p:nvPr/>
        </p:nvSpPr>
        <p:spPr>
          <a:xfrm>
            <a:off x="5659111" y="1186652"/>
            <a:ext cx="25073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proper records (location as well as storage capacity) of waterbodies areas less than </a:t>
            </a:r>
            <a:r>
              <a:rPr lang="en-US" b="1" dirty="0">
                <a:solidFill>
                  <a:srgbClr val="FF0000"/>
                </a:solidFill>
              </a:rPr>
              <a:t>10 ha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230436-BBA9-C5DE-8351-B0DDA3CDE133}"/>
              </a:ext>
            </a:extLst>
          </p:cNvPr>
          <p:cNvSpPr txBox="1"/>
          <p:nvPr/>
        </p:nvSpPr>
        <p:spPr>
          <a:xfrm>
            <a:off x="3075569" y="6178076"/>
            <a:ext cx="901317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Fill the gap by mapping and monitoring small waterbodies using advanced ML and remote sensing technologies</a:t>
            </a:r>
          </a:p>
        </p:txBody>
      </p:sp>
    </p:spTree>
    <p:extLst>
      <p:ext uri="{BB962C8B-B14F-4D97-AF65-F5344CB8AC3E}">
        <p14:creationId xmlns:p14="http://schemas.microsoft.com/office/powerpoint/2010/main" val="303889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4CA84-FC2F-40DA-B126-1CD0615F3C68}"/>
              </a:ext>
            </a:extLst>
          </p:cNvPr>
          <p:cNvSpPr txBox="1">
            <a:spLocks/>
          </p:cNvSpPr>
          <p:nvPr/>
        </p:nvSpPr>
        <p:spPr>
          <a:xfrm>
            <a:off x="87131" y="51789"/>
            <a:ext cx="12070080" cy="12401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  <a:latin typeface="+mn-lt"/>
              </a:rPr>
              <a:t>4. Agricultural and Aquatic Ecosystems: Carbon and Nitrogen Dynamics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894D7-1354-99CE-BF3D-5F2734D29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57" y="2320408"/>
            <a:ext cx="7921613" cy="36483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AEA045-D95D-F688-B354-DA252A55A8B4}"/>
              </a:ext>
            </a:extLst>
          </p:cNvPr>
          <p:cNvSpPr/>
          <p:nvPr/>
        </p:nvSpPr>
        <p:spPr>
          <a:xfrm>
            <a:off x="6372431" y="1100482"/>
            <a:ext cx="5669280" cy="1092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Over 30 years, climate change reduced 90,000 km² of water surface (three times Belgium's size) and exposed 800,000 km² of sediments in inland water bodies (three times the UK's size)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236DFE-D1AE-4BF3-BD4F-64C35C79A5EF}"/>
              </a:ext>
            </a:extLst>
          </p:cNvPr>
          <p:cNvGrpSpPr/>
          <p:nvPr/>
        </p:nvGrpSpPr>
        <p:grpSpPr>
          <a:xfrm>
            <a:off x="8695206" y="2822396"/>
            <a:ext cx="3148668" cy="2361501"/>
            <a:chOff x="8695206" y="3521645"/>
            <a:chExt cx="3148668" cy="23615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7F3BC9-73E8-6BC0-EC61-68C9B3A0B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5206" y="3521645"/>
              <a:ext cx="3148668" cy="2361501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4307D9C-E603-EE71-800E-F2C56B562158}"/>
                </a:ext>
              </a:extLst>
            </p:cNvPr>
            <p:cNvSpPr/>
            <p:nvPr/>
          </p:nvSpPr>
          <p:spPr>
            <a:xfrm>
              <a:off x="10251311" y="5036241"/>
              <a:ext cx="1442232" cy="72127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631D0A"/>
                  </a:solidFill>
                  <a:highlight>
                    <a:srgbClr val="FFFF00"/>
                  </a:highlight>
                </a:rPr>
                <a:t>Water Chamber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17044CE-D3F1-7708-ED11-39AE689698B4}"/>
                </a:ext>
              </a:extLst>
            </p:cNvPr>
            <p:cNvSpPr/>
            <p:nvPr/>
          </p:nvSpPr>
          <p:spPr>
            <a:xfrm>
              <a:off x="10561051" y="4049158"/>
              <a:ext cx="1282823" cy="58696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740000"/>
                  </a:solidFill>
                  <a:highlight>
                    <a:srgbClr val="FFFF00"/>
                  </a:highlight>
                </a:rPr>
                <a:t>Sediment Chamber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2E0941B-6D6B-9146-6861-AB11B77AEF03}"/>
              </a:ext>
            </a:extLst>
          </p:cNvPr>
          <p:cNvSpPr/>
          <p:nvPr/>
        </p:nvSpPr>
        <p:spPr>
          <a:xfrm>
            <a:off x="87131" y="819529"/>
            <a:ext cx="6008869" cy="1866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Inland Waterbodies (rivers, reservoirs, lakes, and streams) release  ~94.49 </a:t>
            </a:r>
            <a:r>
              <a:rPr lang="en-US" dirty="0" err="1">
                <a:solidFill>
                  <a:schemeClr val="tx1"/>
                </a:solidFill>
              </a:rPr>
              <a:t>Tg</a:t>
            </a:r>
            <a:r>
              <a:rPr lang="en-US" dirty="0">
                <a:solidFill>
                  <a:schemeClr val="tx1"/>
                </a:solidFill>
              </a:rPr>
              <a:t> CH</a:t>
            </a:r>
            <a:r>
              <a:rPr lang="en-US" baseline="-25000" dirty="0">
                <a:solidFill>
                  <a:schemeClr val="tx1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 yr</a:t>
            </a:r>
            <a:r>
              <a:rPr lang="en-US" baseline="30000" dirty="0">
                <a:solidFill>
                  <a:schemeClr val="tx1"/>
                </a:solidFill>
              </a:rPr>
              <a:t>−1</a:t>
            </a:r>
            <a:r>
              <a:rPr lang="en-US" dirty="0">
                <a:solidFill>
                  <a:schemeClr val="tx1"/>
                </a:solidFill>
              </a:rPr>
              <a:t> and 1.52 </a:t>
            </a:r>
            <a:r>
              <a:rPr lang="en-US" dirty="0" err="1">
                <a:solidFill>
                  <a:schemeClr val="tx1"/>
                </a:solidFill>
              </a:rPr>
              <a:t>Tg</a:t>
            </a:r>
            <a:r>
              <a:rPr lang="en-US" dirty="0">
                <a:solidFill>
                  <a:schemeClr val="tx1"/>
                </a:solidFill>
              </a:rPr>
              <a:t> N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O yr</a:t>
            </a:r>
            <a:r>
              <a:rPr lang="en-US" baseline="30000" dirty="0">
                <a:solidFill>
                  <a:schemeClr val="tx1"/>
                </a:solidFill>
              </a:rPr>
              <a:t>−1</a:t>
            </a:r>
            <a:r>
              <a:rPr lang="en-US" dirty="0">
                <a:solidFill>
                  <a:schemeClr val="tx1"/>
                </a:solidFill>
              </a:rPr>
              <a:t>  into the atmosphere, resulting in a total CO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-equivalent emission of about 3.05 Pg CO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yr</a:t>
            </a:r>
            <a:r>
              <a:rPr lang="en-US" baseline="30000" dirty="0">
                <a:solidFill>
                  <a:schemeClr val="tx1"/>
                </a:solidFill>
              </a:rPr>
              <a:t>−1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lowchart: Punched Tape 9">
            <a:extLst>
              <a:ext uri="{FF2B5EF4-FFF2-40B4-BE49-F238E27FC236}">
                <a16:creationId xmlns:a16="http://schemas.microsoft.com/office/drawing/2014/main" id="{32CF6431-432E-2EB5-FD8C-3EFA6B2482D3}"/>
              </a:ext>
            </a:extLst>
          </p:cNvPr>
          <p:cNvSpPr/>
          <p:nvPr/>
        </p:nvSpPr>
        <p:spPr>
          <a:xfrm>
            <a:off x="4569843" y="2373712"/>
            <a:ext cx="1937483" cy="567429"/>
          </a:xfrm>
          <a:prstGeom prst="flowChartPunchedTap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Emission Pathways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38CEB4F-72BD-E7E4-66AE-7E95C3225ABD}"/>
              </a:ext>
            </a:extLst>
          </p:cNvPr>
          <p:cNvSpPr/>
          <p:nvPr/>
        </p:nvSpPr>
        <p:spPr>
          <a:xfrm>
            <a:off x="360745" y="6038471"/>
            <a:ext cx="11483129" cy="76774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Crucial for India, with its diverse climate and extensive network of Inland Waterbodies, to actively monitor GHG emissions</a:t>
            </a:r>
          </a:p>
        </p:txBody>
      </p:sp>
    </p:spTree>
    <p:extLst>
      <p:ext uri="{BB962C8B-B14F-4D97-AF65-F5344CB8AC3E}">
        <p14:creationId xmlns:p14="http://schemas.microsoft.com/office/powerpoint/2010/main" val="2681752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F63A1F0-27AF-D998-B37A-DDB2A6896F23}"/>
              </a:ext>
            </a:extLst>
          </p:cNvPr>
          <p:cNvSpPr txBox="1">
            <a:spLocks/>
          </p:cNvSpPr>
          <p:nvPr/>
        </p:nvSpPr>
        <p:spPr>
          <a:xfrm>
            <a:off x="49505" y="58380"/>
            <a:ext cx="12073797" cy="13369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  <a:latin typeface="+mn-lt"/>
              </a:rPr>
              <a:t>5. Eco-hydrological Modeling for Improving Water and Soil Quality through Best Agricultural Management Practices: A Hindon Case-Study</a:t>
            </a:r>
          </a:p>
        </p:txBody>
      </p:sp>
      <p:pic>
        <p:nvPicPr>
          <p:cNvPr id="3" name="Picture 2" descr="A map of india and the indian river&#10;&#10;Description automatically generated">
            <a:extLst>
              <a:ext uri="{FF2B5EF4-FFF2-40B4-BE49-F238E27FC236}">
                <a16:creationId xmlns:a16="http://schemas.microsoft.com/office/drawing/2014/main" id="{B2B3E5F5-83BB-1088-23DB-B950CDD39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76" y="2614011"/>
            <a:ext cx="4366264" cy="3373934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4450D6-B5DA-CFFE-8F38-3EA9CC2ADF42}"/>
              </a:ext>
            </a:extLst>
          </p:cNvPr>
          <p:cNvSpPr txBox="1"/>
          <p:nvPr/>
        </p:nvSpPr>
        <p:spPr>
          <a:xfrm>
            <a:off x="221195" y="2228671"/>
            <a:ext cx="3519983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B0F0"/>
                </a:solidFill>
                <a:latin typeface="Univers" panose="020B0503020202020204" pitchFamily="34" charset="0"/>
              </a:rPr>
              <a:t>Why Hindon Basin?</a:t>
            </a:r>
          </a:p>
          <a:p>
            <a:pPr algn="just"/>
            <a:endParaRPr lang="en-US" sz="1600" dirty="0">
              <a:latin typeface="Univers" panose="020B0503020202020204" pitchFamily="34" charset="0"/>
            </a:endParaRPr>
          </a:p>
          <a:p>
            <a:r>
              <a:rPr lang="en-US" sz="1800" dirty="0"/>
              <a:t>Hindon is classified as a priority – I river by CPCB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sz="1800" dirty="0"/>
              <a:t>190,000 KL of waster water is dumped in Yamuna everyday from Hindon (CPCB, 2018)</a:t>
            </a:r>
          </a:p>
          <a:p>
            <a:endParaRPr lang="en-US" sz="1800" dirty="0"/>
          </a:p>
          <a:p>
            <a:r>
              <a:rPr lang="en-US" sz="1800" dirty="0"/>
              <a:t>Very limited studies centering around the agricultural pollution in the basin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CF393D-579C-95EB-5009-E9077EB24384}"/>
              </a:ext>
            </a:extLst>
          </p:cNvPr>
          <p:cNvSpPr txBox="1"/>
          <p:nvPr/>
        </p:nvSpPr>
        <p:spPr>
          <a:xfrm>
            <a:off x="8693910" y="3325980"/>
            <a:ext cx="31178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</a:rPr>
              <a:t>78% of the farmers are using fertilizer more than the recommended limit (120–150 kg/ha) &amp; 88 % of the farmers are using flood irrigation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967909-9E0A-4D1B-BBDF-5BB987E10317}"/>
              </a:ext>
            </a:extLst>
          </p:cNvPr>
          <p:cNvSpPr txBox="1"/>
          <p:nvPr/>
        </p:nvSpPr>
        <p:spPr>
          <a:xfrm>
            <a:off x="4392891" y="1951348"/>
            <a:ext cx="6834433" cy="369332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collaboration with WUR and TU-Delft Netherlands</a:t>
            </a:r>
          </a:p>
        </p:txBody>
      </p:sp>
    </p:spTree>
    <p:extLst>
      <p:ext uri="{BB962C8B-B14F-4D97-AF65-F5344CB8AC3E}">
        <p14:creationId xmlns:p14="http://schemas.microsoft.com/office/powerpoint/2010/main" val="1220288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logo of a plant with a lightning bolt&#10;&#10;Description automatically generated">
            <a:extLst>
              <a:ext uri="{FF2B5EF4-FFF2-40B4-BE49-F238E27FC236}">
                <a16:creationId xmlns:a16="http://schemas.microsoft.com/office/drawing/2014/main" id="{4A216F99-E9BA-9338-5EB3-932038EE2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354" y="86048"/>
            <a:ext cx="1473586" cy="1473586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8EFD2-5552-1076-94F5-59A271DADCBC}"/>
              </a:ext>
            </a:extLst>
          </p:cNvPr>
          <p:cNvSpPr txBox="1">
            <a:spLocks/>
          </p:cNvSpPr>
          <p:nvPr/>
        </p:nvSpPr>
        <p:spPr>
          <a:xfrm>
            <a:off x="141572" y="86048"/>
            <a:ext cx="10048908" cy="1604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  <a:latin typeface="+mn-lt"/>
              </a:rPr>
              <a:t>Department of Water Resources Development and Management</a:t>
            </a:r>
            <a:endParaRPr lang="en-US" sz="3200" dirty="0">
              <a:solidFill>
                <a:srgbClr val="C00000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934BCEA-1783-B41D-1DFE-E85BD1911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904770"/>
              </p:ext>
            </p:extLst>
          </p:nvPr>
        </p:nvGraphicFramePr>
        <p:xfrm>
          <a:off x="6461412" y="1684836"/>
          <a:ext cx="4886502" cy="2788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7160">
                  <a:extLst>
                    <a:ext uri="{9D8B030D-6E8A-4147-A177-3AD203B41FA5}">
                      <a16:colId xmlns:a16="http://schemas.microsoft.com/office/drawing/2014/main" val="4137715743"/>
                    </a:ext>
                  </a:extLst>
                </a:gridCol>
                <a:gridCol w="989671">
                  <a:extLst>
                    <a:ext uri="{9D8B030D-6E8A-4147-A177-3AD203B41FA5}">
                      <a16:colId xmlns:a16="http://schemas.microsoft.com/office/drawing/2014/main" val="3036667718"/>
                    </a:ext>
                  </a:extLst>
                </a:gridCol>
                <a:gridCol w="989671">
                  <a:extLst>
                    <a:ext uri="{9D8B030D-6E8A-4147-A177-3AD203B41FA5}">
                      <a16:colId xmlns:a16="http://schemas.microsoft.com/office/drawing/2014/main" val="3014948888"/>
                    </a:ext>
                  </a:extLst>
                </a:gridCol>
              </a:tblGrid>
              <a:tr h="488385">
                <a:tc gridSpan="3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Students in Postgraduate courses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809175"/>
                  </a:ext>
                </a:extLst>
              </a:tr>
              <a:tr h="2500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1</a:t>
                      </a:r>
                      <a:r>
                        <a:rPr lang="en-US" sz="1800" b="1" u="none" strike="noStrike" baseline="30000" dirty="0">
                          <a:effectLst/>
                          <a:latin typeface="+mn-lt"/>
                        </a:rPr>
                        <a:t>st</a:t>
                      </a:r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 Year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2</a:t>
                      </a:r>
                      <a:r>
                        <a:rPr lang="en-US" sz="1800" b="1" u="none" strike="noStrike" baseline="30000" dirty="0">
                          <a:effectLst/>
                          <a:latin typeface="+mn-lt"/>
                        </a:rPr>
                        <a:t>nd</a:t>
                      </a:r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 Year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342696"/>
                  </a:ext>
                </a:extLst>
              </a:tr>
              <a:tr h="493348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Clr>
                          <a:srgbClr val="000000"/>
                        </a:buClr>
                        <a:buSzPts val="1100"/>
                        <a:buFont typeface="Aptos Narrow" panose="020B0004020202020204" pitchFamily="34" charset="0"/>
                        <a:buNone/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Water Resources Development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29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30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538026"/>
                  </a:ext>
                </a:extLst>
              </a:tr>
              <a:tr h="49334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Irrigation Water Management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19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25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88436"/>
                  </a:ext>
                </a:extLst>
              </a:tr>
              <a:tr h="49334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ptos Narrow" panose="020B0004020202020204" pitchFamily="34" charset="0"/>
                        <a:buNone/>
                        <a:tabLst/>
                        <a:defRPr/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Drinking Water and Sanitation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16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201004"/>
                  </a:ext>
                </a:extLst>
              </a:tr>
              <a:tr h="2500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    Total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 63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 71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99262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D9048CF-17B7-8849-A64A-34526EFBD8BF}"/>
              </a:ext>
            </a:extLst>
          </p:cNvPr>
          <p:cNvSpPr txBox="1"/>
          <p:nvPr/>
        </p:nvSpPr>
        <p:spPr>
          <a:xfrm>
            <a:off x="98052" y="1690061"/>
            <a:ext cx="5312874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</a:t>
            </a:r>
            <a:r>
              <a:rPr lang="en-US" sz="2000" b="0" i="0" dirty="0">
                <a:effectLst/>
              </a:rPr>
              <a:t>stablished in 1955 as an Asian African Multi-disciplinary Centre</a:t>
            </a:r>
          </a:p>
          <a:p>
            <a:endParaRPr lang="en-US" sz="2000" b="0" i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Offers Postgraduate degree in  </a:t>
            </a:r>
            <a:br>
              <a:rPr lang="en-US" sz="2000" dirty="0"/>
            </a:br>
            <a:r>
              <a:rPr lang="en-US" sz="2000" dirty="0"/>
              <a:t>(a) Water Resource Development </a:t>
            </a:r>
            <a:br>
              <a:rPr lang="en-US" sz="2000" dirty="0"/>
            </a:br>
            <a:r>
              <a:rPr lang="en-US" sz="2000" dirty="0"/>
              <a:t>(b) Irrigation Water Management </a:t>
            </a:r>
            <a:br>
              <a:rPr lang="en-US" sz="2000" dirty="0"/>
            </a:br>
            <a:r>
              <a:rPr lang="en-US" sz="2000" dirty="0"/>
              <a:t>(c) Drinking Water and Sanitation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 date, the department has trained over </a:t>
            </a:r>
            <a:r>
              <a:rPr lang="en-US" sz="2400" b="1" dirty="0"/>
              <a:t>2,579 </a:t>
            </a:r>
            <a:r>
              <a:rPr lang="en-US" sz="2000" dirty="0"/>
              <a:t>service engineers and scientists from </a:t>
            </a:r>
            <a:r>
              <a:rPr lang="en-US" sz="2400" b="1" dirty="0"/>
              <a:t>50</a:t>
            </a:r>
            <a:r>
              <a:rPr lang="en-US" sz="2000" dirty="0"/>
              <a:t> countries.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A4401F-AA44-9633-3F43-2ABF21F6FBD6}"/>
              </a:ext>
            </a:extLst>
          </p:cNvPr>
          <p:cNvSpPr txBox="1"/>
          <p:nvPr/>
        </p:nvSpPr>
        <p:spPr>
          <a:xfrm>
            <a:off x="1389497" y="5455815"/>
            <a:ext cx="10143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en-US" sz="2400" b="1" u="none" strike="noStrike" dirty="0">
                <a:solidFill>
                  <a:srgbClr val="00B050"/>
                </a:solidFill>
                <a:effectLst/>
                <a:latin typeface="+mn-lt"/>
              </a:rPr>
              <a:t>Number of Ph.D. degrees </a:t>
            </a:r>
            <a:r>
              <a:rPr lang="en-US" sz="2400" b="1" dirty="0">
                <a:solidFill>
                  <a:srgbClr val="00B050"/>
                </a:solidFill>
              </a:rPr>
              <a:t>awarded</a:t>
            </a:r>
            <a:r>
              <a:rPr lang="en-US" sz="2400" b="1" u="none" strike="noStrike" dirty="0">
                <a:solidFill>
                  <a:srgbClr val="00B050"/>
                </a:solidFill>
                <a:effectLst/>
                <a:latin typeface="+mn-lt"/>
              </a:rPr>
              <a:t>= 67 (Current- 60+)</a:t>
            </a:r>
            <a:endParaRPr lang="en-US" sz="2400" b="1" i="0" u="none" strike="noStrike" dirty="0">
              <a:solidFill>
                <a:srgbClr val="00B050"/>
              </a:solidFill>
              <a:effectLst/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943248-58A3-92D5-20A4-6D288DE0127E}"/>
              </a:ext>
            </a:extLst>
          </p:cNvPr>
          <p:cNvSpPr txBox="1"/>
          <p:nvPr/>
        </p:nvSpPr>
        <p:spPr>
          <a:xfrm>
            <a:off x="-1" y="6543915"/>
            <a:ext cx="3982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Source: </a:t>
            </a:r>
            <a:r>
              <a:rPr lang="en-US" sz="1400" i="1" dirty="0"/>
              <a:t>IITR Annual Report (2023-24)</a:t>
            </a:r>
            <a:endParaRPr lang="en-US" sz="140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32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A9F98EE-73D4-16A0-0B5A-145E30147048}"/>
              </a:ext>
            </a:extLst>
          </p:cNvPr>
          <p:cNvSpPr txBox="1">
            <a:spLocks/>
          </p:cNvSpPr>
          <p:nvPr/>
        </p:nvSpPr>
        <p:spPr>
          <a:xfrm>
            <a:off x="118203" y="105791"/>
            <a:ext cx="11955591" cy="8046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  <a:latin typeface="+mn-lt"/>
              </a:rPr>
              <a:t>6. Understanding the Implications of Crop Residue Burning (CRB) on Soil Biogeochemistry and Greenhouse Gas Emissions</a:t>
            </a:r>
            <a:endParaRPr lang="en-IN" sz="32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616A6AEF-2171-87A2-4069-43A91DA98F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1" b="778"/>
          <a:stretch/>
        </p:blipFill>
        <p:spPr>
          <a:xfrm>
            <a:off x="386648" y="1754948"/>
            <a:ext cx="4870357" cy="4299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A0A098-5C74-83B9-4757-CD83E970CB7A}"/>
              </a:ext>
            </a:extLst>
          </p:cNvPr>
          <p:cNvSpPr txBox="1"/>
          <p:nvPr/>
        </p:nvSpPr>
        <p:spPr>
          <a:xfrm>
            <a:off x="118203" y="6054495"/>
            <a:ext cx="573551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Haze over Punjab, Haryana and surrounding states during CRB season. MODIS satellite image taken on November 03, 2017  </a:t>
            </a:r>
            <a:r>
              <a:rPr lang="en-US" sz="1400" b="1" i="1" dirty="0"/>
              <a:t>Source</a:t>
            </a:r>
            <a:r>
              <a:rPr lang="en-US" sz="1400" b="1" dirty="0"/>
              <a:t>: Singh et al. (2021</a:t>
            </a:r>
            <a:r>
              <a:rPr lang="en-US" sz="1200" dirty="0"/>
              <a:t>)</a:t>
            </a:r>
            <a:endParaRPr lang="en-IN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1781A-0627-A367-C8A4-9D05564B4A8B}"/>
              </a:ext>
            </a:extLst>
          </p:cNvPr>
          <p:cNvSpPr txBox="1"/>
          <p:nvPr/>
        </p:nvSpPr>
        <p:spPr>
          <a:xfrm>
            <a:off x="5851387" y="1134676"/>
            <a:ext cx="627707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No comprehensive study on the long-term implication of CRB on soil biogeochemistry and nutrient cycling (C &amp;N) 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360BE-32AC-9C05-21BE-71962D7A1210}"/>
              </a:ext>
            </a:extLst>
          </p:cNvPr>
          <p:cNvSpPr txBox="1"/>
          <p:nvPr/>
        </p:nvSpPr>
        <p:spPr>
          <a:xfrm>
            <a:off x="5908385" y="4682362"/>
            <a:ext cx="6220078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Implications of alternative residue management combined with other agricultural practices on soil biogeochemistry and C&amp;N cycling remains unclear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2B40C0-8FCE-F966-667F-77EE85FA79E0}"/>
              </a:ext>
            </a:extLst>
          </p:cNvPr>
          <p:cNvSpPr txBox="1"/>
          <p:nvPr/>
        </p:nvSpPr>
        <p:spPr>
          <a:xfrm>
            <a:off x="5908385" y="5654385"/>
            <a:ext cx="6220078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Need for understanding the implication of CRB on soil through controlled field burning experiments, and use of biogeochemical models to simulate the impact of alternative residue management </a:t>
            </a: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869485-0EE3-D2D8-4C4A-372303C19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385" y="2111110"/>
            <a:ext cx="3286415" cy="2554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2B35D5-2915-4E75-3BD8-650799776832}"/>
              </a:ext>
            </a:extLst>
          </p:cNvPr>
          <p:cNvSpPr txBox="1"/>
          <p:nvPr/>
        </p:nvSpPr>
        <p:spPr>
          <a:xfrm>
            <a:off x="9457483" y="2106635"/>
            <a:ext cx="261631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Residue generated, and burnt in India in 2018 </a:t>
            </a:r>
          </a:p>
          <a:p>
            <a:r>
              <a:rPr lang="en-US" sz="1400" b="1" dirty="0"/>
              <a:t>(</a:t>
            </a:r>
            <a:r>
              <a:rPr lang="en-US" sz="1400" b="1" i="1" dirty="0"/>
              <a:t>Source</a:t>
            </a:r>
            <a:r>
              <a:rPr lang="en-US" sz="1400" b="1" dirty="0"/>
              <a:t>: </a:t>
            </a:r>
            <a:r>
              <a:rPr lang="en-US" sz="1400" b="1" dirty="0" err="1"/>
              <a:t>Porichha</a:t>
            </a:r>
            <a:r>
              <a:rPr lang="en-US" sz="1400" b="1" dirty="0"/>
              <a:t> et al.,2021</a:t>
            </a:r>
            <a:r>
              <a:rPr lang="en-US" sz="1400" dirty="0"/>
              <a:t>)</a:t>
            </a:r>
            <a:endParaRPr lang="en-IN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81ABC0-C183-15D7-401A-12444DBD1D33}"/>
              </a:ext>
            </a:extLst>
          </p:cNvPr>
          <p:cNvSpPr txBox="1"/>
          <p:nvPr/>
        </p:nvSpPr>
        <p:spPr>
          <a:xfrm>
            <a:off x="9575689" y="3429001"/>
            <a:ext cx="2498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With increased crop production, residue generation will also increase</a:t>
            </a:r>
            <a:endParaRPr lang="en-IN" b="1" dirty="0">
              <a:solidFill>
                <a:srgbClr val="00B05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633999-0187-1494-ECA2-6B381B913C25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8749921" y="2537522"/>
            <a:ext cx="707562" cy="2154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801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31AA8-9EB2-4677-A557-0DE73A1EB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BBFD2-4365-4A75-9AF4-FF26DDC89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C4D13-65F5-499A-AF04-A244ACD9B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328" y="1825625"/>
            <a:ext cx="10435472" cy="2028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6075DE-9712-47ED-AF9C-0E866EC54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803"/>
            <a:ext cx="12192000" cy="18940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64006A-BF7B-42A2-8DAC-582B64322E7A}"/>
              </a:ext>
            </a:extLst>
          </p:cNvPr>
          <p:cNvSpPr/>
          <p:nvPr/>
        </p:nvSpPr>
        <p:spPr>
          <a:xfrm>
            <a:off x="992957" y="3999749"/>
            <a:ext cx="102249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6C757D"/>
                </a:solidFill>
                <a:effectLst/>
                <a:latin typeface="Roboto"/>
              </a:rPr>
              <a:t>Indo-French Centre for the Promotion of Advanced Research (IFCPAR/CEFIPRA) is a model for international collaborative research in advanced areas of Science &amp; Technology. The Centre was established in 1987 and is being supported by Department of Science &amp; Technology, Government of India and the Ministry for Europe &amp; Foreign Affairs, Government of France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850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5F4294-C567-D798-DEAE-D8C05FCC5A43}"/>
              </a:ext>
            </a:extLst>
          </p:cNvPr>
          <p:cNvSpPr txBox="1"/>
          <p:nvPr/>
        </p:nvSpPr>
        <p:spPr>
          <a:xfrm>
            <a:off x="3048890" y="1437170"/>
            <a:ext cx="60942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+mj-lt"/>
              </a:rPr>
              <a:t>Questions!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E07AD-ED02-4C16-87C2-014CCA9C9401}"/>
              </a:ext>
            </a:extLst>
          </p:cNvPr>
          <p:cNvSpPr txBox="1"/>
          <p:nvPr/>
        </p:nvSpPr>
        <p:spPr>
          <a:xfrm>
            <a:off x="3833567" y="3572759"/>
            <a:ext cx="4524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idhaya@wr.iitr.ac.in</a:t>
            </a:r>
          </a:p>
          <a:p>
            <a:pPr algn="ctr"/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433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1E3D07-DC22-4F42-AFCF-DB8B2F9AE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013" y="1401904"/>
            <a:ext cx="7071973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38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5FB9C88-E9D9-708D-BCD7-330DAD32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786384"/>
            <a:ext cx="3419856" cy="1600200"/>
          </a:xfrm>
        </p:spPr>
        <p:txBody>
          <a:bodyPr anchor="ctr">
            <a:normAutofit/>
          </a:bodyPr>
          <a:lstStyle/>
          <a:p>
            <a:r>
              <a:rPr lang="en-US" dirty="0"/>
              <a:t>CH</a:t>
            </a:r>
            <a:r>
              <a:rPr lang="en-US" baseline="-25000" dirty="0"/>
              <a:t>4 </a:t>
            </a:r>
            <a:r>
              <a:rPr lang="en-US" dirty="0"/>
              <a:t>&amp; N</a:t>
            </a:r>
            <a:r>
              <a:rPr lang="en-US" baseline="-25000" dirty="0"/>
              <a:t>2</a:t>
            </a:r>
            <a:r>
              <a:rPr lang="en-US" dirty="0"/>
              <a:t>O</a:t>
            </a:r>
            <a:endParaRPr lang="en-IN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CF2ECA1-4162-8D58-6760-25E7C4638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786384"/>
            <a:ext cx="5751346" cy="1600200"/>
          </a:xfrm>
        </p:spPr>
        <p:txBody>
          <a:bodyPr anchor="ctr">
            <a:normAutofit/>
          </a:bodyPr>
          <a:lstStyle/>
          <a:p>
            <a:r>
              <a:rPr lang="en-US" sz="1800" dirty="0"/>
              <a:t>Significant contributions in India due extensive agriculture </a:t>
            </a:r>
          </a:p>
          <a:p>
            <a:r>
              <a:rPr lang="en-US" sz="1800" dirty="0"/>
              <a:t>In 2023, CH</a:t>
            </a:r>
            <a:r>
              <a:rPr lang="en-US" sz="1800" baseline="-25000" dirty="0"/>
              <a:t>4</a:t>
            </a:r>
            <a:r>
              <a:rPr lang="en-US" sz="1800" dirty="0"/>
              <a:t>: 940 Million </a:t>
            </a:r>
            <a:r>
              <a:rPr lang="en-US" sz="1800" dirty="0" err="1"/>
              <a:t>tonnes</a:t>
            </a:r>
            <a:r>
              <a:rPr lang="en-US" sz="1800" dirty="0"/>
              <a:t> of CO</a:t>
            </a:r>
            <a:r>
              <a:rPr lang="en-US" sz="1800" baseline="-25000" dirty="0"/>
              <a:t>2</a:t>
            </a:r>
            <a:r>
              <a:rPr lang="en-US" sz="1800" baseline="30000" dirty="0"/>
              <a:t> </a:t>
            </a:r>
            <a:r>
              <a:rPr lang="en-US" sz="1800" dirty="0"/>
              <a:t>–eq</a:t>
            </a:r>
          </a:p>
          <a:p>
            <a:r>
              <a:rPr lang="en-US" sz="1800" dirty="0"/>
              <a:t>In 2023, N</a:t>
            </a:r>
            <a:r>
              <a:rPr lang="en-US" sz="1800" baseline="-25000" dirty="0"/>
              <a:t>2</a:t>
            </a:r>
            <a:r>
              <a:rPr lang="en-US" sz="1800" dirty="0"/>
              <a:t>O: 289 Million </a:t>
            </a:r>
            <a:r>
              <a:rPr lang="en-US" sz="1800" dirty="0" err="1"/>
              <a:t>tonnes</a:t>
            </a:r>
            <a:r>
              <a:rPr lang="en-US" sz="1800" dirty="0"/>
              <a:t> of CO</a:t>
            </a:r>
            <a:r>
              <a:rPr lang="en-US" sz="1800" baseline="-25000" dirty="0"/>
              <a:t>2</a:t>
            </a:r>
            <a:r>
              <a:rPr lang="en-US" sz="1800" baseline="30000" dirty="0"/>
              <a:t> </a:t>
            </a:r>
            <a:r>
              <a:rPr lang="en-US" sz="1800" dirty="0"/>
              <a:t>–eq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873160-86BA-E530-1849-46757B8FF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344" y="2623790"/>
            <a:ext cx="5468112" cy="385984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4C0AA9E-E475-E2C4-AA74-CE18F8EFD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4496" y="2623790"/>
            <a:ext cx="5468112" cy="38598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25B968-5A65-49E9-9ED9-281C42584AC8}"/>
              </a:ext>
            </a:extLst>
          </p:cNvPr>
          <p:cNvSpPr txBox="1"/>
          <p:nvPr/>
        </p:nvSpPr>
        <p:spPr>
          <a:xfrm>
            <a:off x="194016" y="86776"/>
            <a:ext cx="5900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-5</a:t>
            </a:r>
            <a:r>
              <a:rPr lang="en-US" baseline="30000" dirty="0"/>
              <a:t>th</a:t>
            </a:r>
            <a:r>
              <a:rPr lang="en-US" dirty="0"/>
              <a:t> largest n2o emitter from cultivated soils</a:t>
            </a:r>
          </a:p>
          <a:p>
            <a:r>
              <a:rPr lang="en-US" dirty="0"/>
              <a:t>-&gt;50% of n2o emissions in India is from agriculture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025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72E6-0F07-7964-7F8B-675D66E50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93" y="-72473"/>
            <a:ext cx="10708455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Discrepancies exist in estimations in India</a:t>
            </a:r>
            <a:endParaRPr lang="en-IN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88275-28FA-4DBC-789C-18D0A2CBE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03" y="916999"/>
            <a:ext cx="4197646" cy="5882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B81717-0ED5-F744-7821-7D7BE544C4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0" t="1162"/>
          <a:stretch/>
        </p:blipFill>
        <p:spPr>
          <a:xfrm>
            <a:off x="1328251" y="1027572"/>
            <a:ext cx="4197646" cy="57722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E31102-338F-01A7-2B96-62A955ED85BD}"/>
              </a:ext>
            </a:extLst>
          </p:cNvPr>
          <p:cNvSpPr txBox="1"/>
          <p:nvPr/>
        </p:nvSpPr>
        <p:spPr>
          <a:xfrm>
            <a:off x="5856790" y="1690688"/>
            <a:ext cx="1460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+mj-lt"/>
              </a:rPr>
              <a:t>N</a:t>
            </a:r>
            <a:r>
              <a:rPr lang="en-US" sz="4000" baseline="-25000" dirty="0">
                <a:latin typeface="+mj-lt"/>
              </a:rPr>
              <a:t>2</a:t>
            </a:r>
            <a:r>
              <a:rPr lang="en-US" sz="4000" dirty="0">
                <a:latin typeface="+mj-lt"/>
              </a:rPr>
              <a:t>O</a:t>
            </a:r>
            <a:endParaRPr lang="en-IN" sz="40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769041-9C3B-ED40-EC9D-65FB5BC4B4E8}"/>
              </a:ext>
            </a:extLst>
          </p:cNvPr>
          <p:cNvSpPr txBox="1"/>
          <p:nvPr/>
        </p:nvSpPr>
        <p:spPr>
          <a:xfrm>
            <a:off x="166717" y="1629075"/>
            <a:ext cx="10717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+mj-lt"/>
              </a:rPr>
              <a:t>CH</a:t>
            </a:r>
            <a:r>
              <a:rPr lang="en-US" sz="4000" baseline="-25000" dirty="0">
                <a:latin typeface="+mj-lt"/>
              </a:rPr>
              <a:t>4</a:t>
            </a:r>
            <a:endParaRPr lang="en-IN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0973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7013AF-1B24-338A-4D31-55EE7D59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374367"/>
            <a:ext cx="3584448" cy="201221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rgbClr val="0070C0"/>
                </a:solidFill>
              </a:rPr>
              <a:t>Greenhouse Gas (GHGs) Emissions</a:t>
            </a:r>
            <a:endParaRPr lang="en-IN" sz="44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786384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24AED7"/>
          </a:solidFill>
          <a:ln w="34925">
            <a:solidFill>
              <a:srgbClr val="24AED7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2B203-1780-7A1D-E4B3-55BFAC6F7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786384"/>
            <a:ext cx="6894576" cy="1600200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1800" b="0" i="0" dirty="0">
                <a:effectLst/>
              </a:rPr>
              <a:t>Anthropogenic systems significantly contribute to GHG</a:t>
            </a:r>
          </a:p>
          <a:p>
            <a:pPr>
              <a:lnSpc>
                <a:spcPct val="100000"/>
              </a:lnSpc>
            </a:pPr>
            <a:r>
              <a:rPr lang="en-US" sz="1800" b="0" i="0" dirty="0">
                <a:effectLst/>
              </a:rPr>
              <a:t>These emissions </a:t>
            </a:r>
            <a:r>
              <a:rPr lang="en-US" sz="1800" dirty="0"/>
              <a:t>drive </a:t>
            </a:r>
            <a:r>
              <a:rPr lang="en-US" sz="1800" b="0" i="0" dirty="0">
                <a:effectLst/>
              </a:rPr>
              <a:t>climate change and deplete ozone layer</a:t>
            </a:r>
          </a:p>
          <a:p>
            <a:pPr>
              <a:lnSpc>
                <a:spcPct val="100000"/>
              </a:lnSpc>
            </a:pPr>
            <a:r>
              <a:rPr lang="en-US" sz="1800" b="0" i="0" dirty="0">
                <a:effectLst/>
              </a:rPr>
              <a:t>Nations aim to limit temperature rise to 1.5°C</a:t>
            </a:r>
          </a:p>
          <a:p>
            <a:pPr>
              <a:lnSpc>
                <a:spcPct val="100000"/>
              </a:lnSpc>
            </a:pPr>
            <a:r>
              <a:rPr lang="en-US" sz="1800" b="0" i="0" dirty="0">
                <a:effectLst/>
              </a:rPr>
              <a:t>Target deadline for action is 2030.</a:t>
            </a:r>
            <a:endParaRPr lang="en-IN" sz="18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92637DF-0916-92A8-CC24-8992B9709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344" y="2623790"/>
            <a:ext cx="5468112" cy="385984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847EB1A-019E-E746-4E3C-0A20C303D0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4496" y="2623790"/>
            <a:ext cx="5468112" cy="385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51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4A0EC-D21D-AEEE-CF01-5D6B56E0E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175514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rgbClr val="0070C0"/>
                </a:solidFill>
              </a:rPr>
              <a:t>Agriculture is a major contributor of GHG</a:t>
            </a:r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24AED7"/>
          </a:solidFill>
          <a:ln w="38100" cap="rnd">
            <a:solidFill>
              <a:srgbClr val="24AED7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graph showing the energy consumption&#10;&#10;Description automatically generated with medium confidence">
            <a:extLst>
              <a:ext uri="{FF2B5EF4-FFF2-40B4-BE49-F238E27FC236}">
                <a16:creationId xmlns:a16="http://schemas.microsoft.com/office/drawing/2014/main" id="{36A6CF25-5BD4-E5DA-A8B0-9DDB4594B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0" y="1618214"/>
            <a:ext cx="4913269" cy="465532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CE760E7-19F6-D0EC-3359-15629A447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0680" y="1510050"/>
            <a:ext cx="6748272" cy="47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71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122AC6-2581-8907-140A-9DFB1FDD2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5783"/>
            <a:ext cx="10813204" cy="1181406"/>
          </a:xfr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rgbClr val="0070C0"/>
                </a:solidFill>
              </a:rPr>
              <a:t>Major GHGs and its share</a:t>
            </a:r>
            <a:endParaRPr lang="en-IN" sz="4000" dirty="0">
              <a:solidFill>
                <a:srgbClr val="0070C0"/>
              </a:solidFill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24AED7"/>
          </a:solidFill>
          <a:ln w="38100" cap="rnd">
            <a:solidFill>
              <a:srgbClr val="24AED7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D4476B3-FC2D-223F-C128-6B8F7FAC5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114800" cy="3547872"/>
          </a:xfrm>
        </p:spPr>
        <p:txBody>
          <a:bodyPr anchor="t">
            <a:normAutofit/>
          </a:bodyPr>
          <a:lstStyle/>
          <a:p>
            <a:r>
              <a:rPr lang="en-US" sz="1800" dirty="0"/>
              <a:t>Major 75% share CO</a:t>
            </a:r>
            <a:r>
              <a:rPr lang="en-US" sz="1800" baseline="-25000" dirty="0"/>
              <a:t>2</a:t>
            </a:r>
          </a:p>
          <a:p>
            <a:r>
              <a:rPr lang="en-US" sz="1800" b="1" dirty="0"/>
              <a:t>20% share CH</a:t>
            </a:r>
            <a:r>
              <a:rPr lang="en-US" sz="1800" b="1" baseline="-25000" dirty="0"/>
              <a:t>4 </a:t>
            </a:r>
            <a:r>
              <a:rPr lang="en-US" sz="1800" b="1" dirty="0"/>
              <a:t>(28 times more potent)</a:t>
            </a:r>
          </a:p>
          <a:p>
            <a:r>
              <a:rPr lang="en-US" sz="1800" b="1" dirty="0"/>
              <a:t>5% share N</a:t>
            </a:r>
            <a:r>
              <a:rPr lang="en-US" sz="1800" b="1" baseline="-25000" dirty="0"/>
              <a:t>2</a:t>
            </a:r>
            <a:r>
              <a:rPr lang="en-US" sz="1800" b="1" dirty="0"/>
              <a:t>O (295 times more potent)</a:t>
            </a:r>
          </a:p>
          <a:p>
            <a:endParaRPr lang="en-US" sz="18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A9130D6-B6ED-6F45-3CD7-F6493C9C1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40350" y="1668600"/>
            <a:ext cx="7351650" cy="51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16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52D8A9F-D8EE-FD2E-D9E2-F09944942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744847" cy="6878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418781-0B95-5193-3B65-7DF08BEE18A7}"/>
              </a:ext>
            </a:extLst>
          </p:cNvPr>
          <p:cNvSpPr txBox="1"/>
          <p:nvPr/>
        </p:nvSpPr>
        <p:spPr>
          <a:xfrm>
            <a:off x="8995719" y="1131328"/>
            <a:ext cx="319628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+mj-lt"/>
              </a:rPr>
              <a:t>India is one of the largest contributor of Agricultural GHG</a:t>
            </a:r>
            <a:endParaRPr lang="en-IN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7825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20452F-6091-4439-B818-8F28FAE47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26" y="266426"/>
            <a:ext cx="9601307" cy="58327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8D4E9-0A84-4E46-913E-ED7EC88E5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6997" y="266426"/>
            <a:ext cx="2090777" cy="6325148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-India ranks 2nd</a:t>
            </a:r>
            <a:endParaRPr lang="en-US" sz="2000" baseline="30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-5</a:t>
            </a:r>
            <a:r>
              <a:rPr lang="en-US" sz="2000" baseline="30000" dirty="0">
                <a:solidFill>
                  <a:srgbClr val="0070C0"/>
                </a:solidFill>
              </a:rPr>
              <a:t>th</a:t>
            </a:r>
            <a:r>
              <a:rPr lang="en-US" sz="2000" dirty="0">
                <a:solidFill>
                  <a:srgbClr val="0070C0"/>
                </a:solidFill>
              </a:rPr>
              <a:t> in terms of cultivated soil 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-50% of the total comes from agriculture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2361FBB5-3276-4D70-9884-76C587FFB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227" y="141402"/>
            <a:ext cx="1744619" cy="1047978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O</a:t>
            </a:r>
            <a:endParaRPr lang="en-I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78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8D4E9-0A84-4E46-913E-ED7EC88E5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6997" y="266426"/>
            <a:ext cx="2090777" cy="6325148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-India ranks 1</a:t>
            </a:r>
            <a:r>
              <a:rPr lang="en-US" sz="2000" baseline="30000" dirty="0">
                <a:solidFill>
                  <a:srgbClr val="0070C0"/>
                </a:solidFill>
              </a:rPr>
              <a:t>st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-Largest cattle population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-50% comes from cattle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-2</a:t>
            </a:r>
            <a:r>
              <a:rPr lang="en-US" sz="2000" baseline="30000" dirty="0">
                <a:solidFill>
                  <a:srgbClr val="0070C0"/>
                </a:solidFill>
              </a:rPr>
              <a:t>nd</a:t>
            </a:r>
            <a:r>
              <a:rPr lang="en-US" sz="2000" dirty="0">
                <a:solidFill>
                  <a:srgbClr val="0070C0"/>
                </a:solidFill>
              </a:rPr>
              <a:t> largest rice-based CH4 emitter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E408F-AC2B-4E60-8158-425047B4B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25" y="266426"/>
            <a:ext cx="9655377" cy="6325148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2361FBB5-3276-4D70-9884-76C587FFB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227" y="141402"/>
            <a:ext cx="1744619" cy="1047978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CH</a:t>
            </a:r>
            <a:r>
              <a:rPr lang="en-US" baseline="-25000" dirty="0">
                <a:solidFill>
                  <a:srgbClr val="0070C0"/>
                </a:solidFill>
              </a:rPr>
              <a:t>4</a:t>
            </a:r>
            <a:endParaRPr lang="en-I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72877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2C3A21"/>
      </a:dk2>
      <a:lt2>
        <a:srgbClr val="E8E3E2"/>
      </a:lt2>
      <a:accent1>
        <a:srgbClr val="24AED7"/>
      </a:accent1>
      <a:accent2>
        <a:srgbClr val="14B597"/>
      </a:accent2>
      <a:accent3>
        <a:srgbClr val="21B85C"/>
      </a:accent3>
      <a:accent4>
        <a:srgbClr val="18BA14"/>
      </a:accent4>
      <a:accent5>
        <a:srgbClr val="61B520"/>
      </a:accent5>
      <a:accent6>
        <a:srgbClr val="94AB13"/>
      </a:accent6>
      <a:hlink>
        <a:srgbClr val="4B9331"/>
      </a:hlink>
      <a:folHlink>
        <a:srgbClr val="7F7F7F"/>
      </a:folHlink>
    </a:clrScheme>
    <a:fontScheme name="Custom 1">
      <a:majorFont>
        <a:latin typeface="Bahnschrif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545990c-48ec-45b0-ad33-73ac2e3ce4b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9A9F6CEA3DCE4890C5824349EE581B" ma:contentTypeVersion="18" ma:contentTypeDescription="Create a new document." ma:contentTypeScope="" ma:versionID="40bc3fb0f8c6268cb656bc17edd05bfd">
  <xsd:schema xmlns:xsd="http://www.w3.org/2001/XMLSchema" xmlns:xs="http://www.w3.org/2001/XMLSchema" xmlns:p="http://schemas.microsoft.com/office/2006/metadata/properties" xmlns:ns3="61d38e5a-6940-47dc-baad-ee666e2e5723" xmlns:ns4="b545990c-48ec-45b0-ad33-73ac2e3ce4b6" targetNamespace="http://schemas.microsoft.com/office/2006/metadata/properties" ma:root="true" ma:fieldsID="be07d52b4aefb02016ba4f8e2532d754" ns3:_="" ns4:_="">
    <xsd:import namespace="61d38e5a-6940-47dc-baad-ee666e2e5723"/>
    <xsd:import namespace="b545990c-48ec-45b0-ad33-73ac2e3ce4b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4:MediaLengthInSeconds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38e5a-6940-47dc-baad-ee666e2e572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45990c-48ec-45b0-ad33-73ac2e3ce4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11EC9E-B309-405C-B680-FFB760F2E15E}">
  <ds:schemaRefs>
    <ds:schemaRef ds:uri="http://purl.org/dc/terms/"/>
    <ds:schemaRef ds:uri="http://www.w3.org/XML/1998/namespace"/>
    <ds:schemaRef ds:uri="61d38e5a-6940-47dc-baad-ee666e2e5723"/>
    <ds:schemaRef ds:uri="http://schemas.microsoft.com/office/2006/metadata/properties"/>
    <ds:schemaRef ds:uri="b545990c-48ec-45b0-ad33-73ac2e3ce4b6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D0138AF-E869-44E5-BDD8-03B4BDE400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73596F-D9A3-41A9-8383-968DAAD735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d38e5a-6940-47dc-baad-ee666e2e5723"/>
    <ds:schemaRef ds:uri="b545990c-48ec-45b0-ad33-73ac2e3ce4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2486</Words>
  <Application>Microsoft Office PowerPoint</Application>
  <PresentationFormat>Widescreen</PresentationFormat>
  <Paragraphs>282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Aptos</vt:lpstr>
      <vt:lpstr>Aptos Narrow</vt:lpstr>
      <vt:lpstr>Arial</vt:lpstr>
      <vt:lpstr>Bahnschrift</vt:lpstr>
      <vt:lpstr>Calibri</vt:lpstr>
      <vt:lpstr>Cambria Math</vt:lpstr>
      <vt:lpstr>Century Gothic</vt:lpstr>
      <vt:lpstr>Helvetica</vt:lpstr>
      <vt:lpstr>Open Sans</vt:lpstr>
      <vt:lpstr>Roboto</vt:lpstr>
      <vt:lpstr>Segoe UI</vt:lpstr>
      <vt:lpstr>Times New Roman</vt:lpstr>
      <vt:lpstr>Univers</vt:lpstr>
      <vt:lpstr>Wingdings</vt:lpstr>
      <vt:lpstr>SketchyVTI</vt:lpstr>
      <vt:lpstr>Revisiting Greenhouse Gas Mitigation in Indian Agriculture Insights on Methane and Nitrous Oxide Emissions</vt:lpstr>
      <vt:lpstr>Indian Institute of Technology Roorkee (IITR)</vt:lpstr>
      <vt:lpstr>PowerPoint Presentation</vt:lpstr>
      <vt:lpstr>Greenhouse Gas (GHGs) Emissions</vt:lpstr>
      <vt:lpstr>Agriculture is a major contributor of GHG</vt:lpstr>
      <vt:lpstr>Major GHGs and its share</vt:lpstr>
      <vt:lpstr>PowerPoint Presentation</vt:lpstr>
      <vt:lpstr>N2O</vt:lpstr>
      <vt:lpstr>CH4</vt:lpstr>
      <vt:lpstr>Discrepancies exist in estimations in India</vt:lpstr>
      <vt:lpstr>Solving disagreements in N2O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Solving disagreements in CH4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CH4 &amp; N2O</vt:lpstr>
      <vt:lpstr>Discrepancies exist in estimations in India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Revisiting Greenhouse Gas Mitigation in Indian Agriculture Insights on Methane and Nitrous Oxide Emissions</dc:title>
  <dc:creator>Mukund Narayanan</dc:creator>
  <cp:lastModifiedBy>Idhaya Chandhiran Ilampooranan</cp:lastModifiedBy>
  <cp:revision>76</cp:revision>
  <dcterms:created xsi:type="dcterms:W3CDTF">2024-12-13T23:35:18Z</dcterms:created>
  <dcterms:modified xsi:type="dcterms:W3CDTF">2024-12-19T09:51:10Z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0x0101006E9A9F6CEA3DCE4890C5824349EE581B</vt:lpwstr>
  </property>
</Properties>
</file>