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0" r:id="rId5"/>
    <p:sldId id="261" r:id="rId6"/>
    <p:sldId id="259" r:id="rId7"/>
    <p:sldId id="263" r:id="rId8"/>
    <p:sldId id="273" r:id="rId9"/>
    <p:sldId id="264" r:id="rId10"/>
    <p:sldId id="268" r:id="rId11"/>
    <p:sldId id="269" r:id="rId12"/>
    <p:sldId id="265" r:id="rId13"/>
    <p:sldId id="266" r:id="rId14"/>
    <p:sldId id="270" r:id="rId15"/>
    <p:sldId id="272" r:id="rId16"/>
    <p:sldId id="26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381FE-4A8E-42C9-8225-97AF8DB78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68CEC9-C440-439E-91BA-C90DC711C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BECB7-E5A5-4CAF-8F1E-F4010D21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79AF56-C5DB-44A5-AFA0-7FEECC40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3E5621-1F60-4013-ADB0-5A83171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02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85C46-0303-444E-82BA-E19E93845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8F0087-3CD5-4BAC-9A94-D4B12E156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8BC54-BFE7-48DC-9E1B-CD7C0C4C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C70D30-5B03-48A4-A063-0EA24E51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950BB0-542D-41B9-B1D3-2CDEE5A2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24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2D011BE-A2AA-45BB-A2CF-CD0AC9564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44E8CB-64AF-4CFC-8CBE-AF3C30D1F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373104-0894-4628-BFF4-05E50DAA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FCB745-C2DF-47AB-94F3-022F8003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6DB7D2-AA29-4D7E-A1B7-05B17A73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7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BCBFD-7F25-4344-9441-E421DDBA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159D69-00AB-4BBE-A46B-5BEEDEA57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D34029-C21F-4087-A28F-915A94E6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8259C-F3AC-4B65-9ACD-6A03BE9C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18000-24D7-4225-972E-BAF8392A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13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E26CA-9032-4615-902C-2A8B8A712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0009CC-FD26-4452-B426-DDBAF854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51907F-34CE-4F4B-AC11-B49F02BA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B45EC6-568F-4CA7-83F8-B9F28B8D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3A0E1C-A0B1-4C9E-825D-2E860274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3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26FF30-E8BF-491F-9E1D-75AD38F4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012BE-A442-4D52-9460-605ACAB62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018C02-2229-4607-A5BE-DDE0E2CC4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850C27-56E9-4616-A813-BC398F1E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8AC621-D5F4-4E45-94C3-9AB0E24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339518-7CB5-4922-A178-D2C518F5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87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064E5-D9D9-47E4-A8A8-4081E472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CBC7AC-7B99-491F-A4D0-BA3966CD3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897A31-87A7-4822-ADA7-0EAF8E342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AA2535-C722-496C-B2F0-1C5166AB7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F564B5-7EED-4799-916F-EDBC90715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D90F52-EC5F-4098-9C4F-FD6D81B1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E01600-A92C-4746-A2ED-B6DB3DA54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E06124-0F02-44D7-9304-30474D6B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55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04D64-F889-41D2-A8A9-E579ABD4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F9F8D6-8A56-4B89-A8FA-A0E12C82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37DBB7-019E-41E9-8E8A-753464B5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E2FD22-E2AC-4091-AB94-68DEC3E4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11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7D1C22-1E44-4402-A227-C11DEC25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B4E2EDB-F4BA-40B0-AAFC-890B89B7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AE3A6-8A0B-4C4B-9F64-5C0B4DA3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77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A4094-8135-4CB4-B9D7-2743F8B1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DBBCA5-0605-4D66-8AF6-3921CBB3C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4FBE6E-C4F7-4377-901D-3999A77F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1B5CB-B3D4-49C1-89A6-D2502ABF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BD383B-C95C-4370-AD64-5FDBB9EC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B7E136-ABD6-4783-A908-8641BFFB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53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BADA7-2A31-4A35-A1D4-8739822C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0C0B84-2132-4741-8AD3-DD80CF2D2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F37711-0D1B-4511-9BF5-ABF385FF1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1C0481-FBC9-40AE-B1BD-8090F143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320657-3ECD-4880-B5EE-F405C1FB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0F5F2-5AAB-4413-9224-A178CD2A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85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C2FBD5-5A03-48B0-891C-D61F78FBB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D6835E-4159-4523-BDA7-2E14C96F2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A91020-769F-403A-AA16-61F40DF58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B8994-E743-475B-BCF5-49B5A0E3B391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F6E13-D98E-4A54-BAC7-E3BEC18B1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31EED6-9B03-46EB-88C7-C38C86086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D711-C92E-4703-A5E5-DBE244E17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5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hyperlink" Target="https://uevs.hub.inrae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961A8EC-DC8C-4F62-9509-D628BB51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1135"/>
            <a:ext cx="12192000" cy="18268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84F0A-D10B-4236-AF26-0AD43ADBE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1" y="5669918"/>
            <a:ext cx="2007777" cy="54929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0DBAA9-E4CD-4DEE-B83C-FA28E3C4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32" y="5094236"/>
            <a:ext cx="3776501" cy="11986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D9D06CE-AFDE-42D7-8E23-F96F158F1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778" y="5693562"/>
            <a:ext cx="3255546" cy="11644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1B7B5C0-69B0-4B35-9E25-81CC7B628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529" y="5501505"/>
            <a:ext cx="1765610" cy="8861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280DFD0-2D3E-4C53-A720-DE5495FB14AB}"/>
              </a:ext>
            </a:extLst>
          </p:cNvPr>
          <p:cNvSpPr/>
          <p:nvPr/>
        </p:nvSpPr>
        <p:spPr>
          <a:xfrm>
            <a:off x="1909233" y="1826865"/>
            <a:ext cx="837353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cap="all" spc="-151" dirty="0">
                <a:solidFill>
                  <a:srgbClr val="FFFFFF"/>
                </a:solidFill>
                <a:latin typeface="Myriad Pro"/>
                <a:ea typeface="DejaVu Sans"/>
              </a:rPr>
              <a:t>Unité Expérimentale Versailles-Saclay (UE VS)  </a:t>
            </a:r>
            <a:r>
              <a:rPr lang="fr-FR" sz="2800" cap="all" spc="-151" dirty="0">
                <a:solidFill>
                  <a:srgbClr val="FFFFFF"/>
                </a:solidFill>
                <a:latin typeface="Myriad Pro"/>
                <a:ea typeface="DejaVu Sans"/>
              </a:rPr>
              <a:t>Ile de France</a:t>
            </a:r>
            <a:endParaRPr lang="fr-FR" sz="28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56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002"/>
            <a:ext cx="10515600" cy="4369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fontAlgn="base"/>
            <a:r>
              <a:rPr lang="fr-FR" dirty="0"/>
              <a:t>Des expérimentations / dispositifs historiques:</a:t>
            </a:r>
          </a:p>
          <a:p>
            <a:pPr lvl="0" fontAlgn="base"/>
            <a:endParaRPr lang="fr-FR" dirty="0"/>
          </a:p>
          <a:p>
            <a:pPr lvl="1" fontAlgn="base"/>
            <a:r>
              <a:rPr lang="fr-FR" dirty="0"/>
              <a:t>La Cage : expérimentation systèmes de cultures depuis 1996</a:t>
            </a:r>
          </a:p>
          <a:p>
            <a:pPr lvl="1" fontAlgn="base"/>
            <a:endParaRPr lang="fr-FR" dirty="0"/>
          </a:p>
          <a:p>
            <a:pPr lvl="1" fontAlgn="base"/>
            <a:r>
              <a:rPr lang="fr-FR" dirty="0"/>
              <a:t>Les 42 parcelles : une des plus vieille jachère nue du monde, depuis 1928</a:t>
            </a:r>
            <a:endParaRPr lang="fr-FR" dirty="0">
              <a:cs typeface="Calibri"/>
            </a:endParaRPr>
          </a:p>
          <a:p>
            <a:pPr lvl="1" fontAlgn="base"/>
            <a:endParaRPr lang="fr-FR" dirty="0"/>
          </a:p>
          <a:p>
            <a:pPr lvl="1" fontAlgn="base"/>
            <a:r>
              <a:rPr lang="fr-FR" dirty="0"/>
              <a:t>Monoculture de blé et monoculture de maïs</a:t>
            </a:r>
          </a:p>
          <a:p>
            <a:pPr lvl="1" fontAlgn="base"/>
            <a:endParaRPr lang="fr-FR" dirty="0"/>
          </a:p>
          <a:p>
            <a:pPr lvl="1" fontAlgn="base"/>
            <a:endParaRPr lang="fr-FR" dirty="0"/>
          </a:p>
          <a:p>
            <a:pPr lvl="0" fontAlgn="base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F7CE7AB-55C1-41AF-8881-A5F1227A9947}"/>
              </a:ext>
            </a:extLst>
          </p:cNvPr>
          <p:cNvSpPr txBox="1">
            <a:spLocks/>
          </p:cNvSpPr>
          <p:nvPr/>
        </p:nvSpPr>
        <p:spPr>
          <a:xfrm>
            <a:off x="0" y="251060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Expérimentations à l’UE-VS</a:t>
            </a:r>
            <a:endParaRPr lang="fr-FR" sz="5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255607-3D78-41F5-A3B7-870DC1C3D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1" y="4728580"/>
            <a:ext cx="9283574" cy="21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002"/>
            <a:ext cx="10515600" cy="4369996"/>
          </a:xfrm>
        </p:spPr>
        <p:txBody>
          <a:bodyPr/>
          <a:lstStyle/>
          <a:p>
            <a:pPr lvl="0" fontAlgn="base"/>
            <a:r>
              <a:rPr lang="fr-FR" dirty="0"/>
              <a:t>Exemples de Projets en cours :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DIPOL : essai sur les associations cameline / lentille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CTRL-ALT : Essai sur le contrôle des altises sur colza par des plantes de service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PHOMA : suivi et caractérisation des souches de phoma sur colza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DURABLASSO : inoculation de septoriose sur blé et suivi des résistances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MOBIDIV : études de GWAS sur les capacité d’association blé/pois</a:t>
            </a:r>
          </a:p>
          <a:p>
            <a:pPr lvl="1" fontAlgn="base">
              <a:lnSpc>
                <a:spcPct val="150000"/>
              </a:lnSpc>
            </a:pPr>
            <a:r>
              <a:rPr lang="fr-FR" dirty="0"/>
              <a:t>SD PRECO : pépinière maïs, travail sur la génétique du maïs </a:t>
            </a:r>
          </a:p>
          <a:p>
            <a:pPr lvl="0" fontAlgn="base"/>
            <a:endParaRPr lang="fr-FR" dirty="0"/>
          </a:p>
          <a:p>
            <a:pPr lvl="0" fontAlgn="base"/>
            <a:endParaRPr lang="fr-FR" dirty="0"/>
          </a:p>
          <a:p>
            <a:pPr lvl="0" fontAlgn="base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F7CE7AB-55C1-41AF-8881-A5F1227A9947}"/>
              </a:ext>
            </a:extLst>
          </p:cNvPr>
          <p:cNvSpPr txBox="1">
            <a:spLocks/>
          </p:cNvSpPr>
          <p:nvPr/>
        </p:nvSpPr>
        <p:spPr>
          <a:xfrm>
            <a:off x="0" y="251060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Expérimentations à l’UE-VS</a:t>
            </a:r>
            <a:endParaRPr lang="fr-FR" sz="5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FA2855-1DBF-4B7B-97F9-34535EBBF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52" y="4650456"/>
            <a:ext cx="2636187" cy="14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249240"/>
            <a:ext cx="11877674" cy="796924"/>
          </a:xfrm>
        </p:spPr>
        <p:txBody>
          <a:bodyPr>
            <a:no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Notre matériel scientifique disponible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9F29FFC-68B9-477F-9183-773AC4E2A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55" t="7021"/>
          <a:stretch/>
        </p:blipFill>
        <p:spPr>
          <a:xfrm>
            <a:off x="237508" y="1360731"/>
            <a:ext cx="4069989" cy="31448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994435-243B-4A96-9DC6-0C690F3DED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3" b="390"/>
          <a:stretch/>
        </p:blipFill>
        <p:spPr>
          <a:xfrm>
            <a:off x="6543674" y="1046164"/>
            <a:ext cx="4443747" cy="37102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B0F1EE-FBB3-433A-AF71-E4C74923E9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69" t="5818" r="10001" b="-1"/>
          <a:stretch/>
        </p:blipFill>
        <p:spPr>
          <a:xfrm>
            <a:off x="3919539" y="1123834"/>
            <a:ext cx="3457575" cy="24673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97BB8D-A9F4-45DF-86B4-D3C773B91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998" y="3522869"/>
            <a:ext cx="3457575" cy="25945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5A406B1-7744-45C5-90DC-E4412E4E7F42}"/>
              </a:ext>
            </a:extLst>
          </p:cNvPr>
          <p:cNvSpPr txBox="1"/>
          <p:nvPr/>
        </p:nvSpPr>
        <p:spPr>
          <a:xfrm>
            <a:off x="4131733" y="1227667"/>
            <a:ext cx="92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DRONE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F2CCE6-493F-4BA5-B47F-4C1F040B648E}"/>
              </a:ext>
            </a:extLst>
          </p:cNvPr>
          <p:cNvSpPr txBox="1"/>
          <p:nvPr/>
        </p:nvSpPr>
        <p:spPr>
          <a:xfrm>
            <a:off x="7729785" y="4076950"/>
            <a:ext cx="125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PIQUET </a:t>
            </a:r>
          </a:p>
          <a:p>
            <a:r>
              <a:rPr lang="fr-FR" dirty="0">
                <a:solidFill>
                  <a:schemeClr val="bg1"/>
                </a:solidFill>
              </a:rPr>
              <a:t>CONNECTE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B08F0B-CC7D-4D35-B95B-EA3176D980E8}"/>
              </a:ext>
            </a:extLst>
          </p:cNvPr>
          <p:cNvSpPr txBox="1"/>
          <p:nvPr/>
        </p:nvSpPr>
        <p:spPr>
          <a:xfrm>
            <a:off x="3919539" y="5683366"/>
            <a:ext cx="218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GEOLOCALISATION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7281B5-D043-4668-AED4-F8BA7858E018}"/>
              </a:ext>
            </a:extLst>
          </p:cNvPr>
          <p:cNvSpPr txBox="1"/>
          <p:nvPr/>
        </p:nvSpPr>
        <p:spPr>
          <a:xfrm>
            <a:off x="315343" y="3753784"/>
            <a:ext cx="218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SONDES</a:t>
            </a:r>
          </a:p>
          <a:p>
            <a:r>
              <a:rPr lang="fr-FR" dirty="0"/>
              <a:t>WATERMARK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BCC94E-B24E-4FE6-80E3-19B46AADBC32}"/>
              </a:ext>
            </a:extLst>
          </p:cNvPr>
          <p:cNvSpPr txBox="1"/>
          <p:nvPr/>
        </p:nvSpPr>
        <p:spPr>
          <a:xfrm>
            <a:off x="7019636" y="5037035"/>
            <a:ext cx="50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Matériel expérimental agricole (semoir, moissonneuse, distributeur engrais…)</a:t>
            </a:r>
          </a:p>
        </p:txBody>
      </p:sp>
    </p:spTree>
    <p:extLst>
      <p:ext uri="{BB962C8B-B14F-4D97-AF65-F5344CB8AC3E}">
        <p14:creationId xmlns:p14="http://schemas.microsoft.com/office/powerpoint/2010/main" val="42625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4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Nos Ambitions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dirty="0"/>
              <a:t>Cultiver nos grandes cultures en agroécologie</a:t>
            </a:r>
          </a:p>
          <a:p>
            <a:pPr>
              <a:lnSpc>
                <a:spcPct val="150000"/>
              </a:lnSpc>
            </a:pPr>
            <a:r>
              <a:rPr lang="fr-FR" dirty="0"/>
              <a:t>Proposer des parcelles d’essai en agroécologie</a:t>
            </a:r>
          </a:p>
          <a:p>
            <a:pPr>
              <a:lnSpc>
                <a:spcPct val="150000"/>
              </a:lnSpc>
            </a:pPr>
            <a:r>
              <a:rPr lang="fr-FR" dirty="0"/>
              <a:t>Développer notre expertise en phénotypage haut débit</a:t>
            </a:r>
          </a:p>
          <a:p>
            <a:pPr>
              <a:lnSpc>
                <a:spcPct val="150000"/>
              </a:lnSpc>
            </a:pPr>
            <a:r>
              <a:rPr lang="fr-FR" dirty="0"/>
              <a:t>Rentrer dans le système de gestion des données SIXTINE et 4P </a:t>
            </a:r>
          </a:p>
          <a:p>
            <a:pPr>
              <a:lnSpc>
                <a:spcPct val="150000"/>
              </a:lnSpc>
            </a:pPr>
            <a:r>
              <a:rPr lang="fr-FR" dirty="0"/>
              <a:t>Rentrer dans une démarche de </a:t>
            </a:r>
            <a:r>
              <a:rPr lang="fr-FR" dirty="0">
                <a:solidFill>
                  <a:srgbClr val="00B050"/>
                </a:solidFill>
              </a:rPr>
              <a:t>S</a:t>
            </a:r>
            <a:r>
              <a:rPr lang="fr-FR" dirty="0"/>
              <a:t>ystème de </a:t>
            </a:r>
            <a:r>
              <a:rPr lang="fr-FR" dirty="0">
                <a:solidFill>
                  <a:srgbClr val="00B050"/>
                </a:solidFill>
              </a:rPr>
              <a:t>M</a:t>
            </a:r>
            <a:r>
              <a:rPr lang="fr-FR" dirty="0"/>
              <a:t>anagement </a:t>
            </a:r>
            <a:r>
              <a:rPr lang="fr-FR" dirty="0">
                <a:solidFill>
                  <a:srgbClr val="00B050"/>
                </a:solidFill>
              </a:rPr>
              <a:t>E</a:t>
            </a:r>
            <a:r>
              <a:rPr lang="fr-FR" dirty="0"/>
              <a:t>nvironnemental et </a:t>
            </a:r>
            <a:r>
              <a:rPr lang="fr-FR" dirty="0">
                <a:solidFill>
                  <a:srgbClr val="7030A0"/>
                </a:solidFill>
              </a:rPr>
              <a:t>R</a:t>
            </a:r>
            <a:r>
              <a:rPr lang="fr-FR" dirty="0"/>
              <a:t>esponsabilité </a:t>
            </a:r>
            <a:r>
              <a:rPr lang="fr-FR" dirty="0">
                <a:solidFill>
                  <a:srgbClr val="7030A0"/>
                </a:solidFill>
              </a:rPr>
              <a:t>S</a:t>
            </a:r>
            <a:r>
              <a:rPr lang="fr-FR" dirty="0"/>
              <a:t>ociétale et </a:t>
            </a:r>
            <a:r>
              <a:rPr lang="fr-FR" dirty="0">
                <a:solidFill>
                  <a:srgbClr val="7030A0"/>
                </a:solidFill>
              </a:rPr>
              <a:t>E</a:t>
            </a:r>
            <a:r>
              <a:rPr lang="fr-FR" dirty="0"/>
              <a:t>nvironnementale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C2A371-D58E-4628-8DE3-E24CF2FC5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99" y="795818"/>
            <a:ext cx="2218267" cy="1663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BCAC0E-3746-497B-9D73-D38E60722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6" y="1773009"/>
            <a:ext cx="1975908" cy="14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Nos Ambitions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dirty="0"/>
              <a:t>PROPOSER DES PARCELLES DE QUALITE</a:t>
            </a:r>
          </a:p>
          <a:p>
            <a:pPr>
              <a:lnSpc>
                <a:spcPct val="200000"/>
              </a:lnSpc>
            </a:pPr>
            <a:r>
              <a:rPr lang="fr-FR" dirty="0"/>
              <a:t>PARTAGER NOTRE EXPERTISE AVEC LES CHERCHEURS</a:t>
            </a:r>
          </a:p>
          <a:p>
            <a:pPr>
              <a:lnSpc>
                <a:spcPct val="200000"/>
              </a:lnSpc>
            </a:pPr>
            <a:r>
              <a:rPr lang="fr-FR" dirty="0"/>
              <a:t>DEVELOPPER ET ENTRETENIR DES RELATIONS </a:t>
            </a:r>
            <a:r>
              <a:rPr lang="fr-FR"/>
              <a:t>FLUIDES AVEC </a:t>
            </a:r>
            <a:r>
              <a:rPr lang="fr-FR" dirty="0"/>
              <a:t>LES EQUIPES </a:t>
            </a:r>
            <a:r>
              <a:rPr lang="fr-FR"/>
              <a:t>DE RECHERCHE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C2A371-D58E-4628-8DE3-E24CF2FC5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99" y="795818"/>
            <a:ext cx="2218267" cy="1663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BCAC0E-3746-497B-9D73-D38E60722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6" y="1773009"/>
            <a:ext cx="1975908" cy="14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Nos Ambitions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60" y="1413839"/>
            <a:ext cx="7636164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/>
              <a:t>Vous pouvez nous contacter pour partager/échanger vos projets et vos idées via le site internet (en cours de perfectionnement) : </a:t>
            </a:r>
            <a:endParaRPr lang="fr-FR"/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hlinkClick r:id="rId2"/>
              </a:rPr>
              <a:t>https://uevs.hub.inrae.fr/</a:t>
            </a:r>
            <a:endParaRPr lang="fr-FR" dirty="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Ou sur mon email : </a:t>
            </a:r>
            <a:r>
              <a:rPr lang="fr-FR" dirty="0">
                <a:solidFill>
                  <a:srgbClr val="0070C0"/>
                </a:solidFill>
              </a:rPr>
              <a:t>camille.bedard@inrae.fr</a:t>
            </a:r>
            <a:endParaRPr lang="fr-FR" dirty="0">
              <a:solidFill>
                <a:srgbClr val="0070C0"/>
              </a:solidFill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dirty="0">
                <a:cs typeface="Calibri"/>
              </a:rPr>
              <a:t>Vous pouvez participer à la </a:t>
            </a:r>
            <a:r>
              <a:rPr lang="fr-FR" dirty="0" err="1">
                <a:cs typeface="Calibri"/>
              </a:rPr>
              <a:t>GePex</a:t>
            </a:r>
            <a:r>
              <a:rPr lang="fr-FR" dirty="0">
                <a:cs typeface="Calibri"/>
              </a:rPr>
              <a:t> pour planifier vos expérimentations en contactant Thimothée FLUTRE: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fr-FR" dirty="0">
                <a:solidFill>
                  <a:srgbClr val="0070C0"/>
                </a:solidFill>
                <a:cs typeface="Calibri"/>
              </a:rPr>
              <a:t>Thimothée.flutre@inrae.fr</a:t>
            </a:r>
          </a:p>
          <a:p>
            <a:pPr marL="0" indent="0">
              <a:lnSpc>
                <a:spcPct val="200000"/>
              </a:lnSpc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" y="6089520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C2A371-D58E-4628-8DE3-E24CF2FC5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99" y="795818"/>
            <a:ext cx="2218267" cy="1663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BCAC0E-3746-497B-9D73-D38E60722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6" y="1773009"/>
            <a:ext cx="1975908" cy="14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2" y="2490643"/>
            <a:ext cx="12041650" cy="10099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rgbClr val="002060"/>
                </a:solidFill>
              </a:rPr>
              <a:t>Merci pour votre attention </a:t>
            </a:r>
            <a:r>
              <a:rPr lang="fr-FR" sz="5400" b="1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fr-FR" sz="5400" b="1" dirty="0"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1" y="365126"/>
            <a:ext cx="12149918" cy="77946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Bref Historique de l’Unité Expérimentale Versailles-Saclay</a:t>
            </a:r>
            <a:endParaRPr lang="fr-FR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588"/>
            <a:ext cx="10515600" cy="5032375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Créée en 2021</a:t>
            </a:r>
          </a:p>
          <a:p>
            <a:endParaRPr lang="fr-FR" dirty="0"/>
          </a:p>
          <a:p>
            <a:r>
              <a:rPr lang="fr-FR" dirty="0"/>
              <a:t>Issue de la fusion de l’UE Grandes Cultures Versailles Grignon et de l’IE ferme du </a:t>
            </a:r>
            <a:r>
              <a:rPr lang="fr-FR" dirty="0" err="1"/>
              <a:t>Moulon</a:t>
            </a:r>
            <a:endParaRPr lang="fr-FR" dirty="0"/>
          </a:p>
          <a:p>
            <a:endParaRPr lang="fr-FR" dirty="0"/>
          </a:p>
          <a:p>
            <a:r>
              <a:rPr lang="fr-FR" dirty="0"/>
              <a:t>Emménagement à l’IDEEV sur le plateau de SACLAY février 2022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6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41" y="273926"/>
            <a:ext cx="12192000" cy="636744"/>
          </a:xfrm>
        </p:spPr>
        <p:txBody>
          <a:bodyPr>
            <a:no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Contexte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27" y="1108628"/>
            <a:ext cx="11473873" cy="496935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fr-FR" dirty="0"/>
              <a:t>Type de sol : limons battants drainés</a:t>
            </a:r>
          </a:p>
          <a:p>
            <a:pPr>
              <a:lnSpc>
                <a:spcPct val="200000"/>
              </a:lnSpc>
            </a:pPr>
            <a:r>
              <a:rPr lang="fr-FR" dirty="0"/>
              <a:t>Climat : océanique dégradé</a:t>
            </a:r>
          </a:p>
          <a:p>
            <a:pPr>
              <a:lnSpc>
                <a:spcPct val="200000"/>
              </a:lnSpc>
            </a:pPr>
            <a:r>
              <a:rPr lang="fr-FR" dirty="0"/>
              <a:t>Espèces cultivées : blé, colza, maïs, orge, féverole, pois, cameline…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D1F5169-695B-4B2D-8686-2348B69095AA}"/>
              </a:ext>
            </a:extLst>
          </p:cNvPr>
          <p:cNvGrpSpPr/>
          <p:nvPr/>
        </p:nvGrpSpPr>
        <p:grpSpPr>
          <a:xfrm>
            <a:off x="82974" y="4015768"/>
            <a:ext cx="12007426" cy="2161193"/>
            <a:chOff x="184574" y="4015768"/>
            <a:chExt cx="12007426" cy="2161193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B16ABE3-2259-4663-9A73-D6B4F5ABE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574" y="4033130"/>
              <a:ext cx="2051660" cy="214383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4BFD7C8-ED11-4D5C-8AD8-15048618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0490" y="4033130"/>
              <a:ext cx="2176813" cy="214383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1BB259B-1AA7-4150-B22B-C8973C5F1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1559" y="4035168"/>
              <a:ext cx="2025466" cy="214179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DB73AFA-DFD6-495F-B95E-62BA9A59B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594"/>
            <a:stretch/>
          </p:blipFill>
          <p:spPr>
            <a:xfrm>
              <a:off x="7759497" y="4033130"/>
              <a:ext cx="1894564" cy="214383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3DB2B42-CA05-41C0-A14B-48238CE2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66534" y="4015768"/>
              <a:ext cx="2025466" cy="2161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7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DF48531-BF8A-4CFC-A12B-FBBBD07A9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1602267"/>
            <a:ext cx="5130518" cy="435133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B5CF34-F3EA-44E2-82C1-3F0AE0BA8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7170"/>
          <a:stretch/>
        </p:blipFill>
        <p:spPr>
          <a:xfrm>
            <a:off x="6278176" y="1602267"/>
            <a:ext cx="5422757" cy="4376738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D5751E7-6FD9-4022-BF8B-255C0D2AAA49}"/>
              </a:ext>
            </a:extLst>
          </p:cNvPr>
          <p:cNvSpPr txBox="1">
            <a:spLocks/>
          </p:cNvSpPr>
          <p:nvPr/>
        </p:nvSpPr>
        <p:spPr>
          <a:xfrm>
            <a:off x="-21041" y="15532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Nos 2 sites : Saclay et Versailles</a:t>
            </a:r>
            <a:endParaRPr lang="fr-FR" sz="5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8FAFB6-373B-499E-AAF3-876F451A4619}"/>
              </a:ext>
            </a:extLst>
          </p:cNvPr>
          <p:cNvSpPr txBox="1"/>
          <p:nvPr/>
        </p:nvSpPr>
        <p:spPr>
          <a:xfrm flipH="1">
            <a:off x="1545626" y="1098267"/>
            <a:ext cx="30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Site de SACLAY : 24 Ha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0BCBD2-714B-44E1-B78D-DCEE9BAC695E}"/>
              </a:ext>
            </a:extLst>
          </p:cNvPr>
          <p:cNvSpPr txBox="1"/>
          <p:nvPr/>
        </p:nvSpPr>
        <p:spPr>
          <a:xfrm flipH="1">
            <a:off x="7168374" y="1098268"/>
            <a:ext cx="36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Site de VERSAILLES : 50 Ha</a:t>
            </a:r>
          </a:p>
        </p:txBody>
      </p:sp>
    </p:spTree>
    <p:extLst>
      <p:ext uri="{BB962C8B-B14F-4D97-AF65-F5344CB8AC3E}">
        <p14:creationId xmlns:p14="http://schemas.microsoft.com/office/powerpoint/2010/main" val="10248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pic>
        <p:nvPicPr>
          <p:cNvPr id="8" name="Picture 5660">
            <a:extLst>
              <a:ext uri="{FF2B5EF4-FFF2-40B4-BE49-F238E27FC236}">
                <a16:creationId xmlns:a16="http://schemas.microsoft.com/office/drawing/2014/main" id="{29C27413-FECD-45C7-B217-027882B4871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0867" y="850233"/>
            <a:ext cx="5266265" cy="53267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584940E-DE87-4527-A9B5-AD258050AAC8}"/>
              </a:ext>
            </a:extLst>
          </p:cNvPr>
          <p:cNvSpPr txBox="1"/>
          <p:nvPr/>
        </p:nvSpPr>
        <p:spPr>
          <a:xfrm flipH="1">
            <a:off x="5906841" y="1894135"/>
            <a:ext cx="364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Site de VERSAILLES : 50 Ha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FE8AFD-9466-441B-81C0-B4303109EA21}"/>
              </a:ext>
            </a:extLst>
          </p:cNvPr>
          <p:cNvSpPr txBox="1"/>
          <p:nvPr/>
        </p:nvSpPr>
        <p:spPr>
          <a:xfrm flipH="1">
            <a:off x="5906841" y="4349467"/>
            <a:ext cx="30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Site de SACLAY : 24 Ha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CA777A1-47E0-4C14-B2F4-5BE3C4FB8899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2885441" y="4580300"/>
            <a:ext cx="3021400" cy="83836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B96F5F9-C8C8-4F4E-841F-804C56CCA230}"/>
              </a:ext>
            </a:extLst>
          </p:cNvPr>
          <p:cNvCxnSpPr>
            <a:cxnSpLocks/>
          </p:cNvCxnSpPr>
          <p:nvPr/>
        </p:nvCxnSpPr>
        <p:spPr>
          <a:xfrm flipH="1" flipV="1">
            <a:off x="1143000" y="1600200"/>
            <a:ext cx="4763842" cy="52476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5B75DF54-C198-4C23-B5FA-CB890EBB59BA}"/>
              </a:ext>
            </a:extLst>
          </p:cNvPr>
          <p:cNvSpPr txBox="1">
            <a:spLocks/>
          </p:cNvSpPr>
          <p:nvPr/>
        </p:nvSpPr>
        <p:spPr>
          <a:xfrm>
            <a:off x="-21041" y="15532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Nos 2 sites : Versailles et Saclay</a:t>
            </a:r>
            <a:endParaRPr lang="fr-FR" sz="54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C535D2-21BD-40AF-A1AE-E111490BD62E}"/>
              </a:ext>
            </a:extLst>
          </p:cNvPr>
          <p:cNvSpPr/>
          <p:nvPr/>
        </p:nvSpPr>
        <p:spPr>
          <a:xfrm>
            <a:off x="4488873" y="5015346"/>
            <a:ext cx="434109" cy="38484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7C6AD2-D05D-4B5C-81F1-465881FC45AC}"/>
              </a:ext>
            </a:extLst>
          </p:cNvPr>
          <p:cNvSpPr txBox="1"/>
          <p:nvPr/>
        </p:nvSpPr>
        <p:spPr>
          <a:xfrm flipH="1">
            <a:off x="5983041" y="4764013"/>
            <a:ext cx="302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+ 7 Ha avec la parcelle « Les Marnières »</a:t>
            </a:r>
          </a:p>
        </p:txBody>
      </p:sp>
    </p:spTree>
    <p:extLst>
      <p:ext uri="{BB962C8B-B14F-4D97-AF65-F5344CB8AC3E}">
        <p14:creationId xmlns:p14="http://schemas.microsoft.com/office/powerpoint/2010/main" val="4902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6A6C2-E21E-4713-AFF2-C51C0E7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1" y="113944"/>
            <a:ext cx="12192000" cy="636744"/>
          </a:xfrm>
        </p:spPr>
        <p:txBody>
          <a:bodyPr>
            <a:noAutofit/>
          </a:bodyPr>
          <a:lstStyle/>
          <a:p>
            <a:pPr algn="ctr"/>
            <a:r>
              <a:rPr lang="fr-FR" sz="5400" dirty="0">
                <a:solidFill>
                  <a:srgbClr val="0070C0"/>
                </a:solidFill>
              </a:rPr>
              <a:t>Contexte</a:t>
            </a: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933" y="1108628"/>
            <a:ext cx="4174067" cy="4969357"/>
          </a:xfrm>
        </p:spPr>
        <p:txBody>
          <a:bodyPr/>
          <a:lstStyle/>
          <a:p>
            <a:r>
              <a:rPr lang="fr-FR" dirty="0"/>
              <a:t>Sur le plateau de Saclay, forte urbanisation</a:t>
            </a:r>
          </a:p>
          <a:p>
            <a:endParaRPr lang="fr-FR" dirty="0"/>
          </a:p>
          <a:p>
            <a:r>
              <a:rPr lang="fr-FR" dirty="0"/>
              <a:t>Agriculture périurbaine</a:t>
            </a:r>
          </a:p>
          <a:p>
            <a:endParaRPr lang="fr-FR" dirty="0"/>
          </a:p>
          <a:p>
            <a:r>
              <a:rPr lang="fr-FR" dirty="0"/>
              <a:t>Pression adventices forte</a:t>
            </a:r>
          </a:p>
          <a:p>
            <a:endParaRPr lang="fr-FR" dirty="0"/>
          </a:p>
          <a:p>
            <a:r>
              <a:rPr lang="fr-FR" dirty="0"/>
              <a:t>Pressions corvidés et pigeons très forte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grpSp>
        <p:nvGrpSpPr>
          <p:cNvPr id="7" name="Group 14757">
            <a:extLst>
              <a:ext uri="{FF2B5EF4-FFF2-40B4-BE49-F238E27FC236}">
                <a16:creationId xmlns:a16="http://schemas.microsoft.com/office/drawing/2014/main" id="{EFCBB52F-AEFB-4201-AEB7-F71E8CD99FB1}"/>
              </a:ext>
            </a:extLst>
          </p:cNvPr>
          <p:cNvGrpSpPr/>
          <p:nvPr/>
        </p:nvGrpSpPr>
        <p:grpSpPr>
          <a:xfrm>
            <a:off x="127000" y="922867"/>
            <a:ext cx="7763933" cy="5155118"/>
            <a:chOff x="0" y="0"/>
            <a:chExt cx="3230283" cy="2448001"/>
          </a:xfrm>
        </p:grpSpPr>
        <p:pic>
          <p:nvPicPr>
            <p:cNvPr id="8" name="Picture 5802">
              <a:extLst>
                <a:ext uri="{FF2B5EF4-FFF2-40B4-BE49-F238E27FC236}">
                  <a16:creationId xmlns:a16="http://schemas.microsoft.com/office/drawing/2014/main" id="{05AEFDA8-23A2-4CC1-BE96-582499F26BD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4572" y="0"/>
              <a:ext cx="3121152" cy="1267968"/>
            </a:xfrm>
            <a:prstGeom prst="rect">
              <a:avLst/>
            </a:prstGeom>
          </p:spPr>
        </p:pic>
        <p:pic>
          <p:nvPicPr>
            <p:cNvPr id="9" name="Picture 5804">
              <a:extLst>
                <a:ext uri="{FF2B5EF4-FFF2-40B4-BE49-F238E27FC236}">
                  <a16:creationId xmlns:a16="http://schemas.microsoft.com/office/drawing/2014/main" id="{896C6D44-02FF-4C8D-87DE-705D47FFE83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31493"/>
              <a:ext cx="762000" cy="1016508"/>
            </a:xfrm>
            <a:prstGeom prst="rect">
              <a:avLst/>
            </a:prstGeom>
          </p:spPr>
        </p:pic>
        <p:pic>
          <p:nvPicPr>
            <p:cNvPr id="10" name="Picture 5806">
              <a:extLst>
                <a:ext uri="{FF2B5EF4-FFF2-40B4-BE49-F238E27FC236}">
                  <a16:creationId xmlns:a16="http://schemas.microsoft.com/office/drawing/2014/main" id="{20469248-8D89-41C1-A53E-7F39CA075FFE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08190" y="1353769"/>
              <a:ext cx="1627632" cy="1094232"/>
            </a:xfrm>
            <a:prstGeom prst="rect">
              <a:avLst/>
            </a:prstGeom>
          </p:spPr>
        </p:pic>
        <p:pic>
          <p:nvPicPr>
            <p:cNvPr id="11" name="Picture 5808">
              <a:extLst>
                <a:ext uri="{FF2B5EF4-FFF2-40B4-BE49-F238E27FC236}">
                  <a16:creationId xmlns:a16="http://schemas.microsoft.com/office/drawing/2014/main" id="{30D6FD9B-34C2-4A8A-8EE7-D43E40FB0D60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481999" y="1280617"/>
              <a:ext cx="748284" cy="1167384"/>
            </a:xfrm>
            <a:prstGeom prst="rect">
              <a:avLst/>
            </a:prstGeom>
          </p:spPr>
        </p:pic>
      </p:grpSp>
      <p:pic>
        <p:nvPicPr>
          <p:cNvPr id="12" name="Picture 5734">
            <a:extLst>
              <a:ext uri="{FF2B5EF4-FFF2-40B4-BE49-F238E27FC236}">
                <a16:creationId xmlns:a16="http://schemas.microsoft.com/office/drawing/2014/main" id="{F8B92BAD-00EA-44BA-8AD3-D2AB71D117A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95867" y="1739854"/>
            <a:ext cx="5541975" cy="38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8EE0A13-27DC-4D7D-8DB6-04F247B0023D}"/>
              </a:ext>
            </a:extLst>
          </p:cNvPr>
          <p:cNvSpPr txBox="1">
            <a:spLocks/>
          </p:cNvSpPr>
          <p:nvPr/>
        </p:nvSpPr>
        <p:spPr>
          <a:xfrm>
            <a:off x="0" y="251060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Notre équipe</a:t>
            </a:r>
            <a:endParaRPr lang="fr-FR" sz="5400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89CC8A8-DFA6-48C7-AEB9-E128CE0061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" y="1176867"/>
            <a:ext cx="12107333" cy="41602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6F231A-80CD-4401-AC3D-00EE9501D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6036"/>
            <a:ext cx="2336800" cy="175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1DB867-68A2-40DF-9927-08124A536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2" y="1520835"/>
            <a:ext cx="2218266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3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CD9CB2-79FB-48B9-9664-989958E6A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003"/>
            <a:ext cx="10515600" cy="51508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u="sng" dirty="0">
                <a:solidFill>
                  <a:srgbClr val="2F5496"/>
                </a:solidFill>
                <a:cs typeface="Calibri"/>
              </a:rPr>
              <a:t>Avec nos départements de tutelle:</a:t>
            </a:r>
            <a:r>
              <a:rPr lang="fr-FR" dirty="0">
                <a:solidFill>
                  <a:srgbClr val="2F5496"/>
                </a:solidFill>
                <a:cs typeface="Calibri"/>
              </a:rPr>
              <a:t> </a:t>
            </a:r>
            <a:endParaRPr lang="fr-FR"/>
          </a:p>
          <a:p>
            <a:pPr lvl="1"/>
            <a:r>
              <a:rPr lang="fr-FR" sz="2800" dirty="0">
                <a:solidFill>
                  <a:srgbClr val="00B050"/>
                </a:solidFill>
                <a:cs typeface="Calibri"/>
              </a:rPr>
              <a:t>B</a:t>
            </a:r>
            <a:r>
              <a:rPr lang="fr-FR" sz="2800" dirty="0">
                <a:cs typeface="Calibri"/>
              </a:rPr>
              <a:t>iologie et </a:t>
            </a:r>
            <a:r>
              <a:rPr lang="fr-FR" sz="2800" dirty="0">
                <a:solidFill>
                  <a:srgbClr val="00B050"/>
                </a:solidFill>
                <a:cs typeface="Calibri"/>
              </a:rPr>
              <a:t>A</a:t>
            </a:r>
            <a:r>
              <a:rPr lang="fr-FR" sz="2800" dirty="0">
                <a:cs typeface="Calibri"/>
              </a:rPr>
              <a:t>mélioration des </a:t>
            </a:r>
            <a:r>
              <a:rPr lang="fr-FR" sz="2800" dirty="0">
                <a:solidFill>
                  <a:srgbClr val="00B050"/>
                </a:solidFill>
                <a:cs typeface="Calibri"/>
              </a:rPr>
              <a:t>P</a:t>
            </a:r>
            <a:r>
              <a:rPr lang="fr-FR" sz="2800" dirty="0">
                <a:cs typeface="Calibri"/>
              </a:rPr>
              <a:t>lantes (Pilote)</a:t>
            </a:r>
            <a:endParaRPr lang="fr-FR" sz="2800" dirty="0">
              <a:solidFill>
                <a:srgbClr val="000000"/>
              </a:solidFill>
              <a:cs typeface="Calibri"/>
            </a:endParaRPr>
          </a:p>
          <a:p>
            <a:pPr lvl="1"/>
            <a:r>
              <a:rPr lang="fr-FR" sz="2800" dirty="0">
                <a:solidFill>
                  <a:srgbClr val="00B050"/>
                </a:solidFill>
                <a:cs typeface="Calibri"/>
              </a:rPr>
              <a:t>S</a:t>
            </a:r>
            <a:r>
              <a:rPr lang="fr-FR" sz="2800" dirty="0">
                <a:cs typeface="Calibri"/>
              </a:rPr>
              <a:t>anté des </a:t>
            </a:r>
            <a:r>
              <a:rPr lang="fr-FR" sz="2800" dirty="0">
                <a:solidFill>
                  <a:srgbClr val="00B050"/>
                </a:solidFill>
                <a:cs typeface="Calibri"/>
              </a:rPr>
              <a:t>P</a:t>
            </a:r>
            <a:r>
              <a:rPr lang="fr-FR" sz="2800" dirty="0">
                <a:cs typeface="Calibri"/>
              </a:rPr>
              <a:t>lantes et </a:t>
            </a:r>
            <a:r>
              <a:rPr lang="fr-FR" sz="2800" dirty="0">
                <a:solidFill>
                  <a:srgbClr val="00B050"/>
                </a:solidFill>
                <a:cs typeface="Calibri"/>
              </a:rPr>
              <a:t>E</a:t>
            </a:r>
            <a:r>
              <a:rPr lang="fr-FR" sz="2800" dirty="0">
                <a:cs typeface="Calibri"/>
              </a:rPr>
              <a:t>nvironnement</a:t>
            </a:r>
          </a:p>
          <a:p>
            <a:pPr lvl="1">
              <a:lnSpc>
                <a:spcPct val="100000"/>
              </a:lnSpc>
            </a:pPr>
            <a:r>
              <a:rPr lang="fr-FR" sz="2800" dirty="0" err="1">
                <a:solidFill>
                  <a:srgbClr val="00B050"/>
                </a:solidFill>
                <a:cs typeface="Calibri"/>
              </a:rPr>
              <a:t>A</a:t>
            </a:r>
            <a:r>
              <a:rPr lang="fr-FR" sz="2800" dirty="0" err="1">
                <a:cs typeface="Calibri"/>
              </a:rPr>
              <a:t>gro</a:t>
            </a:r>
            <a:r>
              <a:rPr lang="fr-FR" sz="2800" dirty="0" err="1">
                <a:solidFill>
                  <a:srgbClr val="00B050"/>
                </a:solidFill>
                <a:cs typeface="Calibri"/>
              </a:rPr>
              <a:t>E</a:t>
            </a:r>
            <a:r>
              <a:rPr lang="fr-FR" sz="2800" dirty="0" err="1">
                <a:cs typeface="Calibri"/>
              </a:rPr>
              <a:t>co</a:t>
            </a:r>
            <a:r>
              <a:rPr lang="fr-FR" sz="2800" dirty="0" err="1">
                <a:solidFill>
                  <a:srgbClr val="00B050"/>
                </a:solidFill>
                <a:cs typeface="Calibri"/>
              </a:rPr>
              <a:t>S</a:t>
            </a:r>
            <a:r>
              <a:rPr lang="fr-FR" sz="2800" dirty="0" err="1">
                <a:cs typeface="Calibri"/>
              </a:rPr>
              <a:t>ystem</a:t>
            </a:r>
            <a:endParaRPr lang="fr-FR" sz="28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fr-FR" u="sng" dirty="0">
                <a:solidFill>
                  <a:srgbClr val="2F5496"/>
                </a:solidFill>
                <a:cs typeface="Calibri"/>
              </a:rPr>
              <a:t>Avec nos utilisateurs:</a:t>
            </a:r>
          </a:p>
          <a:p>
            <a:pPr lvl="1"/>
            <a:r>
              <a:rPr lang="fr-FR" dirty="0" err="1">
                <a:cs typeface="Calibri"/>
              </a:rPr>
              <a:t>UMRs</a:t>
            </a:r>
            <a:r>
              <a:rPr lang="fr-FR" dirty="0">
                <a:cs typeface="Calibri"/>
              </a:rPr>
              <a:t> AGRONOMIE, ECOSYS, BIOGER, GQE, IDEEV, IJPB</a:t>
            </a:r>
          </a:p>
          <a:p>
            <a:pPr lvl="1"/>
            <a:endParaRPr lang="fr-FR" dirty="0">
              <a:cs typeface="Calibri"/>
            </a:endParaRPr>
          </a:p>
          <a:p>
            <a:r>
              <a:rPr lang="fr-FR" u="sng" dirty="0">
                <a:solidFill>
                  <a:srgbClr val="2F5496"/>
                </a:solidFill>
                <a:cs typeface="Calibri"/>
              </a:rPr>
              <a:t>Avec la société civile:</a:t>
            </a:r>
            <a:r>
              <a:rPr lang="fr-FR" dirty="0">
                <a:cs typeface="Calibri"/>
              </a:rPr>
              <a:t> </a:t>
            </a:r>
          </a:p>
          <a:p>
            <a:pPr lvl="1"/>
            <a:r>
              <a:rPr lang="fr-FR" dirty="0">
                <a:cs typeface="Calibri"/>
              </a:rPr>
              <a:t>Terre &amp; cité, Versailles Grande Plaine, agriculteurs, Chambre d'Agriculture, DDT</a:t>
            </a:r>
          </a:p>
          <a:p>
            <a:pPr lvl="1"/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19A03A-5DD0-4E4C-A5B3-98DF1A750E48}"/>
              </a:ext>
            </a:extLst>
          </p:cNvPr>
          <p:cNvSpPr txBox="1">
            <a:spLocks/>
          </p:cNvSpPr>
          <p:nvPr/>
        </p:nvSpPr>
        <p:spPr>
          <a:xfrm>
            <a:off x="3944" y="215401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Nos interactions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03813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C2BEB-CE20-4962-AEDB-C715B00A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93032"/>
            <a:ext cx="10515600" cy="5289158"/>
          </a:xfrm>
        </p:spPr>
        <p:txBody>
          <a:bodyPr>
            <a:normAutofit/>
          </a:bodyPr>
          <a:lstStyle/>
          <a:p>
            <a:pPr lvl="0" fontAlgn="base">
              <a:lnSpc>
                <a:spcPct val="150000"/>
              </a:lnSpc>
            </a:pPr>
            <a:r>
              <a:rPr lang="fr-FR" sz="2600" dirty="0"/>
              <a:t>Parcelles et pépinières (lignes) </a:t>
            </a:r>
          </a:p>
          <a:p>
            <a:pPr lvl="0" fontAlgn="base">
              <a:lnSpc>
                <a:spcPct val="100000"/>
              </a:lnSpc>
            </a:pPr>
            <a:r>
              <a:rPr lang="fr-FR" sz="2600" dirty="0"/>
              <a:t>Expérimentations avec des mélanges d’espèces, différentes modalités de fertilisations, des inoculations de pathogènes...</a:t>
            </a:r>
          </a:p>
          <a:p>
            <a:pPr lvl="0" fontAlgn="base">
              <a:lnSpc>
                <a:spcPct val="100000"/>
              </a:lnSpc>
            </a:pPr>
            <a:r>
              <a:rPr lang="fr-FR" sz="2600" dirty="0"/>
              <a:t>Expérimentations d’évaluation de génotypes ou de mélange de génotype et/ou d’espèces en Colza, Cameline et blé</a:t>
            </a:r>
          </a:p>
          <a:p>
            <a:pPr lvl="0" fontAlgn="base">
              <a:lnSpc>
                <a:spcPct val="150000"/>
              </a:lnSpc>
            </a:pPr>
            <a:r>
              <a:rPr lang="fr-FR" sz="2600" dirty="0"/>
              <a:t>Des parcelles en Zéro Intrants de Synthèse</a:t>
            </a:r>
          </a:p>
          <a:p>
            <a:pPr lvl="0" fontAlgn="base">
              <a:lnSpc>
                <a:spcPct val="150000"/>
              </a:lnSpc>
            </a:pPr>
            <a:r>
              <a:rPr lang="fr-FR" sz="2600" dirty="0"/>
              <a:t>Géolocalisation, développement </a:t>
            </a:r>
            <a:r>
              <a:rPr lang="fr-FR" sz="2600" dirty="0" err="1"/>
              <a:t>envirotypage</a:t>
            </a:r>
            <a:r>
              <a:rPr lang="fr-FR" sz="2600" dirty="0"/>
              <a:t> (piquets connectés)</a:t>
            </a:r>
          </a:p>
          <a:p>
            <a:pPr lvl="0" fontAlgn="base">
              <a:lnSpc>
                <a:spcPct val="150000"/>
              </a:lnSpc>
            </a:pPr>
            <a:r>
              <a:rPr lang="fr-FR" sz="2600" dirty="0"/>
              <a:t>Perche LITERAL (phénotypage haut débit) et drone en cours d’acquisition </a:t>
            </a:r>
          </a:p>
          <a:p>
            <a:pPr lvl="0" fontAlgn="base"/>
            <a:endParaRPr lang="fr-FR" dirty="0"/>
          </a:p>
          <a:p>
            <a:pPr lvl="0" fontAlgn="base"/>
            <a:endParaRPr lang="fr-FR" dirty="0"/>
          </a:p>
          <a:p>
            <a:pPr lvl="0" fontAlgn="base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E1C20-05FE-46DD-BC6C-9EA53CD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76963"/>
            <a:ext cx="12192001" cy="681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20A4B1-278F-4A67-9AA1-A0AAEF695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" y="6374920"/>
            <a:ext cx="1208849" cy="2851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A011DC-49C4-4C09-A4EB-A3377416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646" y="6261630"/>
            <a:ext cx="1378313" cy="59637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F7CE7AB-55C1-41AF-8881-A5F1227A9947}"/>
              </a:ext>
            </a:extLst>
          </p:cNvPr>
          <p:cNvSpPr txBox="1">
            <a:spLocks/>
          </p:cNvSpPr>
          <p:nvPr/>
        </p:nvSpPr>
        <p:spPr>
          <a:xfrm>
            <a:off x="0" y="251060"/>
            <a:ext cx="12192000" cy="63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</a:rPr>
              <a:t>Expérimentations à l’UE-VS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7381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561</Words>
  <Application>Microsoft Office PowerPoint</Application>
  <PresentationFormat>Grand écran</PresentationFormat>
  <Paragraphs>92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DejaVu Sans</vt:lpstr>
      <vt:lpstr>Myriad Pro</vt:lpstr>
      <vt:lpstr>Wingdings</vt:lpstr>
      <vt:lpstr>Thème Office</vt:lpstr>
      <vt:lpstr>Présentation PowerPoint</vt:lpstr>
      <vt:lpstr>Bref Historique de l’Unité Expérimentale Versailles-Saclay</vt:lpstr>
      <vt:lpstr>Contexte</vt:lpstr>
      <vt:lpstr>Présentation PowerPoint</vt:lpstr>
      <vt:lpstr>Présentation PowerPoint</vt:lpstr>
      <vt:lpstr>Contexte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matériel scientifique disponible</vt:lpstr>
      <vt:lpstr>Nos Ambitions</vt:lpstr>
      <vt:lpstr>Nos Ambitions</vt:lpstr>
      <vt:lpstr>Nos Ambitions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INRA\cbedard</dc:creator>
  <cp:lastModifiedBy>Clémentine Chirol</cp:lastModifiedBy>
  <cp:revision>34</cp:revision>
  <dcterms:created xsi:type="dcterms:W3CDTF">2024-09-30T11:42:57Z</dcterms:created>
  <dcterms:modified xsi:type="dcterms:W3CDTF">2024-11-08T14:01:51Z</dcterms:modified>
</cp:coreProperties>
</file>