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8" r:id="rId4"/>
    <p:sldId id="263" r:id="rId5"/>
    <p:sldId id="288" r:id="rId6"/>
    <p:sldId id="271" r:id="rId7"/>
    <p:sldId id="287" r:id="rId8"/>
    <p:sldId id="264" r:id="rId9"/>
    <p:sldId id="260" r:id="rId10"/>
    <p:sldId id="265" r:id="rId11"/>
    <p:sldId id="282" r:id="rId12"/>
    <p:sldId id="283" r:id="rId13"/>
    <p:sldId id="285" r:id="rId14"/>
    <p:sldId id="284" r:id="rId15"/>
    <p:sldId id="275" r:id="rId16"/>
    <p:sldId id="276" r:id="rId17"/>
    <p:sldId id="278" r:id="rId18"/>
    <p:sldId id="279" r:id="rId19"/>
    <p:sldId id="281" r:id="rId20"/>
    <p:sldId id="286" r:id="rId21"/>
    <p:sldId id="266" r:id="rId22"/>
    <p:sldId id="267" r:id="rId23"/>
    <p:sldId id="277" r:id="rId24"/>
    <p:sldId id="280" r:id="rId25"/>
    <p:sldId id="290" r:id="rId26"/>
    <p:sldId id="289" r:id="rId27"/>
    <p:sldId id="261" r:id="rId28"/>
  </p:sldIdLst>
  <p:sldSz cx="12192000" cy="6858000"/>
  <p:notesSz cx="6858000" cy="9144000"/>
  <p:embeddedFontLst>
    <p:embeddedFont>
      <p:font typeface="Avenir" panose="02000503020000020003" pitchFamily="2" charset="0"/>
      <p:regular r:id="rId30"/>
      <p:italic r:id="rId31"/>
    </p:embeddedFont>
    <p:embeddedFont>
      <p:font typeface="Avenir Next" panose="020B0503020202020204" pitchFamily="34" charset="0"/>
      <p:regular r:id="rId32"/>
      <p:bold r:id="rId33"/>
      <p:italic r:id="rId34"/>
      <p:boldItalic r:id="rId35"/>
    </p:embeddedFont>
    <p:embeddedFont>
      <p:font typeface="Avenir Next Condensed" panose="020B050602020202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Raleway" pitchFamily="2" charset="77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6NcbvkG8NMoMkbi3vobn0sOKI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66D"/>
    <a:srgbClr val="87CEEC"/>
    <a:srgbClr val="7A4679"/>
    <a:srgbClr val="430942"/>
    <a:srgbClr val="D7ACD6"/>
    <a:srgbClr val="4472C4"/>
    <a:srgbClr val="D9AAA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0"/>
  </p:normalViewPr>
  <p:slideViewPr>
    <p:cSldViewPr snapToGrid="0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5FB0D594-73D6-967F-8498-713C9410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B1F3C205-C017-65DD-8F36-9E1D1DD4A4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773142A2-B79F-7982-A573-93545711D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917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19CA53BC-CCF8-0B1A-2EFF-CF7E9247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3D9A6BF1-4639-BBDD-6437-81A7A01CFB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F13D22A1-CAE5-53F7-C966-D06443744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62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EDB48144-EFD4-3C20-AC60-F46A0F2E1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8D691163-F4F3-374F-D6D5-A9FD6889D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7C559B86-AA70-8A5A-86CF-4FF089F5AD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183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6523CB50-C480-8C3C-ED35-9FB869B1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E27D3CFD-8754-3E3A-8447-DA327A0A5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5211AD73-6D6F-3631-407D-7613A90B63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38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D6478224-87C8-7076-1378-1D18B281C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8100EC65-C143-4641-29DC-3E72F582A8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6807832E-8D5B-02D5-C1F2-9093B4DB6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713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60365BA1-81BB-F408-CCC6-4BA88BD2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4595D82B-BD63-5C6B-143E-A7830AA98E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1F9720E3-A440-3128-9239-0DD7D03942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6297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1E8AED3C-F60F-BFE5-E979-8A8502188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E6124254-7BAC-D66A-2074-BEF11E5B9D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AEC724F9-8B2E-E14C-20B3-342A050527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103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104E3BAD-B971-8222-77CC-BD2F0A05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36E40F46-8058-47CF-79BF-8D76218572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E6BEA16E-6CBB-643D-F3EC-AC9199F5F4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528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8FD44B12-B328-E98F-8349-D756EBCE7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354B66B7-6936-B0D3-3F90-DCA10FFEC2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9B478F5A-AC9C-F6AC-02D2-646E56556F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1109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FA627352-E0E5-C443-FFD5-0DE4EF36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34C15F38-36E7-4DA2-AE75-9A015AAE79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11BDE5A3-10FF-514B-DC1E-3E8DD159B7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439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922DDA33-36A1-1572-4DE6-6F6AD4D52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93319A9F-37E4-02BA-C74D-C91631DD6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4680A14C-667B-8EC7-A0CD-1EDBFC59DF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9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958FBD19-B6D8-E9E4-0CBE-788B7EC1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443E38F2-06B7-1CA1-F846-CADD626B62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1CEF1172-C531-C99B-A5CC-375356DEB7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914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F11100BF-988D-D6A8-567C-87DB04AEF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F783F66C-1DFB-1897-2FEE-F29A2D873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F5F7F516-75F8-D76C-7D2E-0BE4ACA249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7234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03062517-346A-BF7D-79DD-8E047C52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ADBAE192-5006-6A81-575B-B5E93187C8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6BB30E28-038B-7B57-60B4-BB5B8B79F9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889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4FC198B6-1E5B-7C43-A697-37980C7C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AF06970D-9A35-3E1F-5066-0F0B235784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1DDA5E21-64D6-F83C-5F17-BB59F1F0A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1476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8564213C-6100-CD96-8804-F2D4B8F68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B486E631-C82B-6588-9306-C6ABFA3757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397FF4A5-7AB3-4F75-5AF7-6AFFB9D49D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697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38620DAB-D82F-3F0F-65FF-BAA844349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4A6C96E6-6AFE-CBF2-F307-D6FFC32435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22E375E7-AF25-0A51-4E5F-3B9C5DACFF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107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32E70B78-EA3C-5C7E-D95D-7FCBD10EA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6F2C7278-98C2-9BDC-9BDE-29AF2B2EF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C7E90FFC-5C4D-7B3D-94EA-072A1B3FD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665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9B39DB09-87E3-2C9A-21AD-D89ADD196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42314443-DF1A-6A92-CF1F-33899077AB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D998E672-F01C-F8BD-D7B1-A381F42DB9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58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3DF68530-0248-4D5E-EB03-D3572F9C1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EAC91CE5-74B7-9215-1FC5-56BDC2E0C3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5F777760-C09B-C770-C800-2B6F20FF1D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098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4DA0B119-840F-D0C4-586D-1AE350A9E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7F3874BF-2BD5-348E-71AF-5F15EADADF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FD9AD234-B767-9663-A912-06843532E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96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8742EA48-79C6-B74A-8B83-8166BD4C0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EC2D7C57-765A-D69F-A944-B55EA9D9F2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CF07A5EF-0BF0-BD2E-40A9-045F967052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5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76FDB953-23AC-2E55-FC65-FEBDA00A7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197A56BD-7A82-5258-89CE-D1BC6C227F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ABB63744-85D0-2A1D-69DC-B40340906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9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81854F90-095E-BE30-B013-9ACE7240D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CCF634BF-D06E-1C9D-30A1-764CF864B7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F72CF416-8C35-A4AB-0151-2C66830D1B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7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95D3268D-4CFB-346B-225B-457F5CFF0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EA6740BD-0C91-E22E-D225-3CF255C6FF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7CC3B40B-44E7-4503-78EC-F4823A255E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45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95745613-CF04-810D-AF4F-A9365C299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9b553725_0_1:notes">
            <a:extLst>
              <a:ext uri="{FF2B5EF4-FFF2-40B4-BE49-F238E27FC236}">
                <a16:creationId xmlns:a16="http://schemas.microsoft.com/office/drawing/2014/main" id="{3A7FA62A-A46E-AAAA-5C25-6FA6CB5346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9b553725_0_1:notes">
            <a:extLst>
              <a:ext uri="{FF2B5EF4-FFF2-40B4-BE49-F238E27FC236}">
                <a16:creationId xmlns:a16="http://schemas.microsoft.com/office/drawing/2014/main" id="{74B8D790-9816-576D-15A4-D9F3B65C6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77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lassique">
  <p:cSld name="Page classiqu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ubTitle" idx="2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hyperlink" Target="https://doi.org/10.1093/beheco/arw1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esp.2021.10415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hyperlink" Target="https://doi.org/10.1016/j.jesp.2021.104159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eerj.com/articles/4794/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erj.com/articles/6876/" TargetMode="External"/><Relationship Id="rId5" Type="http://schemas.openxmlformats.org/officeDocument/2006/relationships/image" Target="../media/image47.jpeg"/><Relationship Id="rId10" Type="http://schemas.openxmlformats.org/officeDocument/2006/relationships/hyperlink" Target="https://xcelab.net/rm/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s://doi.org/10.1016/j.anbehav.2015.09.02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forgemia.inra.fr/ecosys-rtt/rtt-2024/atelier-rtt-03/-/blob/main/R/script_ecoscience.R?ref_type=head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gemia.inra.fr/ecosys-rtt/rtt-2024/atelier-rtt-03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deloev.github.io/tests-as-linea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11/2041-210X.14030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DcUM9US4XdPz-KxHM4XHt7uUVGWWVSus" TargetMode="External"/><Relationship Id="rId5" Type="http://schemas.openxmlformats.org/officeDocument/2006/relationships/hyperlink" Target="https://xcelab.net/rm/" TargetMode="Externa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celab.net/r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63880" y="1508499"/>
            <a:ext cx="11064240" cy="111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9BB3"/>
              </a:buClr>
              <a:buSzPts val="4000"/>
              <a:buFont typeface="Raleway"/>
              <a:buNone/>
            </a:pPr>
            <a:r>
              <a:rPr lang="fr-FR" sz="4000" b="1" dirty="0">
                <a:solidFill>
                  <a:srgbClr val="3C9BB3"/>
                </a:solidFill>
                <a:latin typeface="Raleway"/>
                <a:ea typeface="Raleway"/>
                <a:cs typeface="Raleway"/>
                <a:sym typeface="Raleway"/>
              </a:rPr>
              <a:t>Faut-il en finir avec les tests statistiques?</a:t>
            </a:r>
            <a:endParaRPr sz="11500" dirty="0"/>
          </a:p>
        </p:txBody>
      </p:sp>
      <p:pic>
        <p:nvPicPr>
          <p:cNvPr id="89" name="Google Shape;89;p1" descr="Une image contenant dessin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96" y="0"/>
            <a:ext cx="2852791" cy="111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7587" y="0"/>
            <a:ext cx="4700544" cy="11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5501" y="0"/>
            <a:ext cx="3372434" cy="11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272029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3600" dirty="0" err="1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EcoScience</a:t>
            </a: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29/11/2024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Raphaël Royauté</a:t>
            </a:r>
            <a:endParaRPr sz="20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257795-88AF-57BF-EFBC-8FB9C190B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" y="4635345"/>
            <a:ext cx="3988470" cy="14290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C362D6F-E1C3-838D-6127-83C334330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004" y="4468134"/>
            <a:ext cx="2913295" cy="215235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AF7C47-54D6-9868-154F-975B2EB34014}"/>
              </a:ext>
            </a:extLst>
          </p:cNvPr>
          <p:cNvSpPr/>
          <p:nvPr/>
        </p:nvSpPr>
        <p:spPr>
          <a:xfrm>
            <a:off x="11631229" y="3429000"/>
            <a:ext cx="572486" cy="367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6655F62-76FA-32EC-C2E3-2164C40FF35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5546"/>
          <a:stretch/>
        </p:blipFill>
        <p:spPr>
          <a:xfrm>
            <a:off x="9496486" y="4468134"/>
            <a:ext cx="2673941" cy="21523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0701BC00-9B8A-475F-FBAB-04A3D63B0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244DEE25-83EC-BA08-BD45-40234AECA1B5}"/>
              </a:ext>
            </a:extLst>
          </p:cNvPr>
          <p:cNvSpPr txBox="1"/>
          <p:nvPr/>
        </p:nvSpPr>
        <p:spPr>
          <a:xfrm>
            <a:off x="196359" y="3304275"/>
            <a:ext cx="6386013" cy="3414496"/>
          </a:xfrm>
          <a:prstGeom prst="roundRect">
            <a:avLst>
              <a:gd name="adj" fmla="val 832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accent2">
                  <a:lumMod val="50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2220A3EB-B5F5-5695-CE2A-A414F40FC0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– Comment ?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Exemple 1: comparaison de moyennes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4" name="Google Shape;145;g30e9b553725_0_1">
            <a:extLst>
              <a:ext uri="{FF2B5EF4-FFF2-40B4-BE49-F238E27FC236}">
                <a16:creationId xmlns:a16="http://schemas.microsoft.com/office/drawing/2014/main" id="{6C8A2C1A-ECD7-02D3-F9F5-D862AC6772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7252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Définir la question </a:t>
            </a: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lang="fr-FR" sz="18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12065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Est-ce que le régime alimentaire affecte la croissance?</a:t>
            </a:r>
          </a:p>
          <a:p>
            <a:pPr marL="12065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120650" indent="0">
              <a:lnSpc>
                <a:spcPct val="70000"/>
              </a:lnSpc>
              <a:buSzPts val="1700"/>
              <a:buNone/>
            </a:pPr>
            <a:endParaRPr lang="fr-FR" sz="2700" i="1" dirty="0">
              <a:latin typeface="Cambria Math" panose="02040503050406030204" pitchFamily="18" charset="0"/>
              <a:sym typeface="Avenir"/>
            </a:endParaRPr>
          </a:p>
          <a:p>
            <a:pPr marL="120650" indent="0">
              <a:lnSpc>
                <a:spcPct val="70000"/>
              </a:lnSpc>
              <a:buSzPts val="1700"/>
              <a:buNone/>
            </a:pPr>
            <a:endParaRPr lang="fr-FR" sz="2700" i="1" dirty="0">
              <a:latin typeface="Cambria Math" panose="02040503050406030204" pitchFamily="18" charset="0"/>
              <a:sym typeface="Avenir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E34E674-CD4E-A466-A4DA-E14A6CAF6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74954">
            <a:off x="4008204" y="4075710"/>
            <a:ext cx="1121338" cy="1121338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C0A344A-11AC-8CD7-7B99-2CCBAD2C2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86472">
            <a:off x="969173" y="4075710"/>
            <a:ext cx="1121338" cy="11213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1F241C2-0E0D-C8F0-7FE8-625293C61BDF}"/>
              </a:ext>
            </a:extLst>
          </p:cNvPr>
          <p:cNvSpPr txBox="1"/>
          <p:nvPr/>
        </p:nvSpPr>
        <p:spPr>
          <a:xfrm>
            <a:off x="445231" y="3429000"/>
            <a:ext cx="25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u="sng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Mauvaise qualité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1.12 cal/g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0C81B9-040B-0B7C-F590-F1747F716C6C}"/>
              </a:ext>
            </a:extLst>
          </p:cNvPr>
          <p:cNvSpPr txBox="1"/>
          <p:nvPr/>
        </p:nvSpPr>
        <p:spPr>
          <a:xfrm>
            <a:off x="3577919" y="3429000"/>
            <a:ext cx="2069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u="sng" dirty="0">
                <a:solidFill>
                  <a:srgbClr val="C00000"/>
                </a:solidFill>
                <a:latin typeface="Avenir Next" panose="020B0503020202020204" pitchFamily="34" charset="0"/>
              </a:rPr>
              <a:t>Haute qualité</a:t>
            </a:r>
          </a:p>
          <a:p>
            <a:pPr algn="ctr"/>
            <a:r>
              <a:rPr lang="fr-FR" sz="2400" dirty="0">
                <a:solidFill>
                  <a:srgbClr val="C00000"/>
                </a:solidFill>
                <a:latin typeface="Avenir Next" panose="020B0503020202020204" pitchFamily="34" charset="0"/>
              </a:rPr>
              <a:t>3.35 cal/g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443748-715C-89F8-E1B3-7F9DE5873204}"/>
              </a:ext>
            </a:extLst>
          </p:cNvPr>
          <p:cNvSpPr txBox="1"/>
          <p:nvPr/>
        </p:nvSpPr>
        <p:spPr>
          <a:xfrm>
            <a:off x="2018238" y="4644959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X 26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3D241C6-C6B6-9684-7F5C-2727EFAC6B45}"/>
              </a:ext>
            </a:extLst>
          </p:cNvPr>
          <p:cNvSpPr txBox="1"/>
          <p:nvPr/>
        </p:nvSpPr>
        <p:spPr>
          <a:xfrm>
            <a:off x="5227557" y="464495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C00000"/>
                </a:solidFill>
                <a:latin typeface="Avenir Next" panose="020B0503020202020204" pitchFamily="34" charset="0"/>
              </a:rPr>
              <a:t>X 34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DA00048-1642-3091-2C46-7D09E8ED3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6336" y="5531630"/>
            <a:ext cx="4005664" cy="11899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6CCBDC2-552E-953A-8C7E-9DC37E8F9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6336" y="4482044"/>
            <a:ext cx="2836486" cy="1049586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AB11492-F9F0-2FEF-5B04-6FF9D259BAA9}"/>
              </a:ext>
            </a:extLst>
          </p:cNvPr>
          <p:cNvCxnSpPr>
            <a:cxnSpLocks/>
          </p:cNvCxnSpPr>
          <p:nvPr/>
        </p:nvCxnSpPr>
        <p:spPr>
          <a:xfrm flipV="1">
            <a:off x="3343666" y="4769630"/>
            <a:ext cx="0" cy="1450446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90165D2-E0C7-5FBC-42DB-166302C7C4EF}"/>
              </a:ext>
            </a:extLst>
          </p:cNvPr>
          <p:cNvSpPr txBox="1"/>
          <p:nvPr/>
        </p:nvSpPr>
        <p:spPr>
          <a:xfrm>
            <a:off x="1939255" y="6278880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venir Next" panose="020B0503020202020204" pitchFamily="34" charset="0"/>
              </a:rPr>
              <a:t>Masse corporelle (mg)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2B0724-A89C-BA2C-1D2B-CF2A22BA3386}"/>
              </a:ext>
            </a:extLst>
          </p:cNvPr>
          <p:cNvSpPr txBox="1"/>
          <p:nvPr/>
        </p:nvSpPr>
        <p:spPr>
          <a:xfrm>
            <a:off x="3490029" y="5109066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venir Next" panose="020B0503020202020204" pitchFamily="34" charset="0"/>
              </a:rPr>
              <a:t>Exposition</a:t>
            </a:r>
          </a:p>
          <a:p>
            <a:r>
              <a:rPr lang="fr-FR" sz="1600" dirty="0">
                <a:latin typeface="Avenir Next" panose="020B0503020202020204" pitchFamily="34" charset="0"/>
              </a:rPr>
              <a:t>3 semaines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99BFE4-7562-32BF-8374-402DC7F53564}"/>
              </a:ext>
            </a:extLst>
          </p:cNvPr>
          <p:cNvSpPr txBox="1"/>
          <p:nvPr/>
        </p:nvSpPr>
        <p:spPr>
          <a:xfrm>
            <a:off x="10020063" y="6607505"/>
            <a:ext cx="2209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venir Next" panose="020B0503020202020204" pitchFamily="34" charset="0"/>
                <a:hlinkClick r:id="rId9"/>
              </a:rPr>
              <a:t>Royauté &amp; </a:t>
            </a:r>
            <a:r>
              <a:rPr lang="fr-FR" sz="1100" dirty="0" err="1">
                <a:latin typeface="Avenir Next" panose="020B0503020202020204" pitchFamily="34" charset="0"/>
                <a:hlinkClick r:id="rId9"/>
              </a:rPr>
              <a:t>Dochtermann</a:t>
            </a:r>
            <a:r>
              <a:rPr lang="fr-FR" sz="1100" dirty="0">
                <a:latin typeface="Avenir Next" panose="020B0503020202020204" pitchFamily="34" charset="0"/>
                <a:hlinkClick r:id="rId9"/>
              </a:rPr>
              <a:t> (2017)</a:t>
            </a:r>
            <a:endParaRPr lang="fr-FR" sz="11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1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D14AB60A-0F0A-12D4-D364-FAB660FBF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72E838A9-D8E9-3B35-D042-AFDFCC971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– Comment ?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Exemple 1: comparaison de moyennes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45;g30e9b553725_0_1">
                <a:extLst>
                  <a:ext uri="{FF2B5EF4-FFF2-40B4-BE49-F238E27FC236}">
                    <a16:creationId xmlns:a16="http://schemas.microsoft.com/office/drawing/2014/main" id="{7D5A2BCA-C54A-E43D-1E51-C53BA2F8D67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4"/>
                <a:ext cx="10515600" cy="5032375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635000" lvl="0" indent="-514350" algn="l" rtl="0">
                  <a:lnSpc>
                    <a:spcPct val="7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+mj-lt"/>
                  <a:buAutoNum type="arabicParenR"/>
                </a:pPr>
                <a:r>
                  <a:rPr lang="fr-FR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Définir la question </a:t>
                </a:r>
              </a:p>
              <a:p>
                <a:pPr marL="577850" lvl="1" indent="0">
                  <a:lnSpc>
                    <a:spcPct val="70000"/>
                  </a:lnSpc>
                  <a:spcBef>
                    <a:spcPts val="1000"/>
                  </a:spcBef>
                  <a:buSzPct val="100000"/>
                  <a:buNone/>
                </a:pPr>
                <a:r>
                  <a:rPr lang="fr-FR" sz="18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	</a:t>
                </a:r>
                <a:r>
                  <a:rPr lang="fr-FR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Est-ce que le régime alimentaire affecte la croissance?</a:t>
                </a:r>
              </a:p>
              <a:p>
                <a:pPr marL="120650" lvl="0" indent="0" algn="l" rtl="0">
                  <a:lnSpc>
                    <a:spcPct val="7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None/>
                </a:pPr>
                <a:r>
                  <a:rPr lang="fr-FR" sz="2000" dirty="0">
                    <a:latin typeface="Avenir Next" panose="020B0503020202020204" pitchFamily="34" charset="0"/>
                    <a:ea typeface="Avenir"/>
                    <a:cs typeface="Avenir"/>
                    <a:sym typeface="Wingdings" pitchFamily="2" charset="2"/>
                  </a:rPr>
                  <a:t>	 Masse moyenne augmentée dans régime HQ</a:t>
                </a:r>
                <a:endParaRPr lang="fr-FR" sz="2000" dirty="0">
                  <a:latin typeface="Avenir Next" panose="020B0503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635000" lvl="0" indent="-514350" algn="l" rtl="0">
                  <a:lnSpc>
                    <a:spcPct val="7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+mj-lt"/>
                  <a:buAutoNum type="arabicParenR" startAt="2"/>
                </a:pPr>
                <a:r>
                  <a:rPr lang="fr-FR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Convertir en modèle statistique</a:t>
                </a: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:r>
                  <a:rPr lang="fr-FR" sz="27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	</a:t>
                </a: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:r>
                  <a:rPr lang="fr-FR" sz="2700" dirty="0">
                    <a:latin typeface="Avenir Next" panose="020B0503020202020204" pitchFamily="34" charset="0"/>
                    <a:sym typeface="Avenir"/>
                  </a:rPr>
                  <a:t>	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sym typeface="Avenir"/>
                      </a:rPr>
                      <m:t>𝑖</m:t>
                    </m:r>
                    <m:r>
                      <a:rPr lang="fr-FR" sz="1800" i="1">
                        <a:latin typeface="Cambria Math" panose="02040503050406030204" pitchFamily="18" charset="0"/>
                        <a:sym typeface="Avenir"/>
                      </a:rPr>
                      <m:t>=1, 2</m:t>
                    </m:r>
                  </m:oMath>
                </a14:m>
                <a:r>
                  <a:rPr lang="fr-FR" sz="2700" i="1" dirty="0">
                    <a:latin typeface="Cambria Math" panose="02040503050406030204" pitchFamily="18" charset="0"/>
                    <a:sym typeface="Avenir"/>
                  </a:rPr>
                  <a:t>					</a:t>
                </a:r>
              </a:p>
              <a:p>
                <a:pPr marL="120650" indent="0">
                  <a:lnSpc>
                    <a:spcPct val="10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700" i="1" smtClean="0"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𝑀𝑎𝑠𝑠𝑒</m:t>
                        </m:r>
                      </m:e>
                      <m:sub>
                        <m:r>
                          <a:rPr lang="fr-FR" sz="2700" i="1"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fr-FR" sz="2700" b="0" i="1" smtClean="0">
                        <a:latin typeface="Cambria Math" panose="02040503050406030204" pitchFamily="18" charset="0"/>
                        <a:sym typeface="Avenir"/>
                      </a:rPr>
                      <m:t> </m:t>
                    </m:r>
                    <m:r>
                      <a:rPr lang="fr-FR" sz="2700" i="1">
                        <a:latin typeface="Cambria Math" panose="02040503050406030204" pitchFamily="18" charset="0"/>
                        <a:sym typeface="Avenir"/>
                      </a:rPr>
                      <m:t>~</m:t>
                    </m:r>
                    <m:r>
                      <a:rPr lang="fr-FR" sz="2700" b="0" i="1" smtClean="0">
                        <a:latin typeface="Cambria Math" panose="02040503050406030204" pitchFamily="18" charset="0"/>
                        <a:sym typeface="Avenir"/>
                      </a:rPr>
                      <m:t> </m:t>
                    </m:r>
                    <m:r>
                      <a:rPr lang="fr-FR" sz="2700" b="0" i="1" smtClean="0">
                        <a:latin typeface="Cambria Math" panose="02040503050406030204" pitchFamily="18" charset="0"/>
                        <a:sym typeface="Avenir"/>
                      </a:rPr>
                      <m:t>𝑁</m:t>
                    </m:r>
                    <m:r>
                      <a:rPr lang="fr-FR" sz="2700" b="0" i="1" smtClean="0">
                        <a:latin typeface="Cambria Math" panose="02040503050406030204" pitchFamily="18" charset="0"/>
                        <a:sym typeface="Avenir"/>
                      </a:rPr>
                      <m:t>(</m:t>
                    </m:r>
                    <m:sSub>
                      <m:sSubPr>
                        <m:ctrlPr>
                          <a:rPr lang="fr-FR" sz="2700" i="1"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𝜇</m:t>
                        </m:r>
                      </m:e>
                      <m:sub>
                        <m:r>
                          <a:rPr lang="fr-FR" sz="2700" i="1"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fr-FR" sz="2700" b="0" i="1" smtClean="0">
                        <a:latin typeface="Cambria Math" panose="02040503050406030204" pitchFamily="18" charset="0"/>
                        <a:sym typeface="Avenir"/>
                      </a:rPr>
                      <m:t>, </m:t>
                    </m:r>
                    <m:r>
                      <a:rPr lang="fr-FR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𝜎</m:t>
                    </m:r>
                    <m:r>
                      <a:rPr lang="fr-FR" sz="2700" b="0" i="1" smtClean="0">
                        <a:latin typeface="Cambria Math" panose="02040503050406030204" pitchFamily="18" charset="0"/>
                        <a:sym typeface="Avenir"/>
                      </a:rPr>
                      <m:t>)</m:t>
                    </m:r>
                    <m:r>
                      <a:rPr lang="fr-FR" sz="2700" i="1">
                        <a:latin typeface="Cambria Math" panose="02040503050406030204" pitchFamily="18" charset="0"/>
                        <a:sym typeface="Avenir"/>
                      </a:rPr>
                      <m:t> </m:t>
                    </m:r>
                  </m:oMath>
                </a14:m>
                <a:r>
                  <a:rPr lang="fr-FR" sz="2700" dirty="0">
                    <a:sym typeface="Avenir"/>
                  </a:rPr>
                  <a:t>	</a:t>
                </a:r>
              </a:p>
              <a:p>
                <a:pPr marL="120650" indent="0">
                  <a:lnSpc>
                    <a:spcPct val="10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700" i="1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𝜇</m:t>
                          </m:r>
                        </m:e>
                        <m:sub>
                          <m:r>
                            <a:rPr lang="fr-FR" sz="2700" i="1">
                              <a:latin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700" b="0" i="1" smtClean="0">
                          <a:latin typeface="Cambria Math" panose="02040503050406030204" pitchFamily="18" charset="0"/>
                          <a:sym typeface="Avenir"/>
                        </a:rPr>
                        <m:t>=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0</m:t>
                          </m:r>
                        </m:sub>
                      </m:sSub>
                      <m:r>
                        <a:rPr lang="fr-FR" sz="2700" i="1">
                          <a:latin typeface="Cambria Math" panose="02040503050406030204" pitchFamily="18" charset="0"/>
                          <a:sym typeface="Avenir"/>
                        </a:rPr>
                        <m:t>+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fr-FR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×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𝑥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700" dirty="0">
                  <a:sym typeface="Avenir"/>
                </a:endParaRP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:endParaRPr lang="fr-FR" sz="2700" i="1" dirty="0">
                  <a:latin typeface="Cambria Math" panose="02040503050406030204" pitchFamily="18" charset="0"/>
                  <a:sym typeface="Avenir"/>
                </a:endParaRP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:endParaRPr lang="fr-FR" sz="2700" i="1" dirty="0">
                  <a:latin typeface="Cambria Math" panose="02040503050406030204" pitchFamily="18" charset="0"/>
                  <a:sym typeface="Avenir"/>
                </a:endParaRPr>
              </a:p>
            </p:txBody>
          </p:sp>
        </mc:Choice>
        <mc:Fallback xmlns="">
          <p:sp>
            <p:nvSpPr>
              <p:cNvPr id="4" name="Google Shape;145;g30e9b553725_0_1">
                <a:extLst>
                  <a:ext uri="{FF2B5EF4-FFF2-40B4-BE49-F238E27FC236}">
                    <a16:creationId xmlns:a16="http://schemas.microsoft.com/office/drawing/2014/main" id="{7D5A2BCA-C54A-E43D-1E51-C53BA2F8D67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4"/>
                <a:ext cx="10515600" cy="5032375"/>
              </a:xfrm>
              <a:prstGeom prst="rect">
                <a:avLst/>
              </a:prstGeom>
              <a:blipFill>
                <a:blip r:embed="rId3"/>
                <a:stretch>
                  <a:fillRect l="-362" t="-1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B1D1D14-1463-3EBD-1355-FE7D45488654}"/>
                  </a:ext>
                </a:extLst>
              </p:cNvPr>
              <p:cNvSpPr txBox="1"/>
              <p:nvPr/>
            </p:nvSpPr>
            <p:spPr>
              <a:xfrm>
                <a:off x="7522028" y="4039172"/>
                <a:ext cx="4175823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Avenir Next" panose="020B0503020202020204" pitchFamily="34" charset="0"/>
                  </a:rPr>
                  <a:t>Autre version</a:t>
                </a:r>
              </a:p>
              <a:p>
                <a:pPr algn="ctr"/>
                <a:endParaRPr lang="fr-FR" sz="2400" dirty="0">
                  <a:latin typeface="Avenir Next" panose="020B050302020202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700" i="1" smtClean="0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𝑀𝑎𝑠𝑠𝑒</m:t>
                          </m:r>
                        </m:e>
                        <m:sub>
                          <m:r>
                            <a:rPr lang="fr-FR" sz="2700" i="1">
                              <a:latin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700" b="0" i="1" smtClean="0">
                          <a:latin typeface="Cambria Math" panose="02040503050406030204" pitchFamily="18" charset="0"/>
                          <a:sym typeface="Avenir"/>
                        </a:rPr>
                        <m:t>=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0</m:t>
                          </m:r>
                        </m:sub>
                      </m:sSub>
                      <m:r>
                        <a:rPr lang="fr-FR" sz="2700" i="1">
                          <a:latin typeface="Cambria Math" panose="02040503050406030204" pitchFamily="18" charset="0"/>
                          <a:sym typeface="Avenir"/>
                        </a:rPr>
                        <m:t>+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fr-FR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×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𝑥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+ </m:t>
                      </m:r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𝜀</m:t>
                      </m:r>
                    </m:oMath>
                  </m:oMathPara>
                </a14:m>
                <a:endParaRPr lang="fr-FR" sz="2700" b="0" dirty="0">
                  <a:solidFill>
                    <a:schemeClr val="tx1"/>
                  </a:solidFill>
                  <a:ea typeface="Cambria Math" panose="02040503050406030204" pitchFamily="18" charset="0"/>
                  <a:sym typeface="Avenir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𝜀</m:t>
                      </m:r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 ~ </m:t>
                      </m:r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𝑁</m:t>
                      </m:r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(0, </m:t>
                      </m:r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𝜎</m:t>
                      </m:r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)</m:t>
                      </m:r>
                    </m:oMath>
                  </m:oMathPara>
                </a14:m>
                <a:endParaRPr lang="fr-FR" sz="2700" dirty="0">
                  <a:sym typeface="Avenir"/>
                </a:endParaRPr>
              </a:p>
              <a:p>
                <a:pPr algn="ctr"/>
                <a:endParaRPr lang="fr-FR" sz="2400" dirty="0">
                  <a:latin typeface="Avenir Next" panose="020B0503020202020204" pitchFamily="34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B1D1D14-1463-3EBD-1355-FE7D45488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028" y="4039172"/>
                <a:ext cx="4175823" cy="2185214"/>
              </a:xfrm>
              <a:prstGeom prst="rect">
                <a:avLst/>
              </a:prstGeom>
              <a:blipFill>
                <a:blip r:embed="rId4"/>
                <a:stretch>
                  <a:fillRect t="-28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C22EC5A-D30E-821B-D626-7D834BDEF80D}"/>
                  </a:ext>
                </a:extLst>
              </p:cNvPr>
              <p:cNvSpPr txBox="1"/>
              <p:nvPr/>
            </p:nvSpPr>
            <p:spPr>
              <a:xfrm>
                <a:off x="4077788" y="5519320"/>
                <a:ext cx="44240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latin typeface="Avenir Next" panose="020B0503020202020204" pitchFamily="34" charset="0"/>
                  </a:rPr>
                  <a:t>Autre (autre) version</a:t>
                </a:r>
              </a:p>
              <a:p>
                <a:pPr algn="ctr"/>
                <a:endParaRPr lang="fr-FR" sz="2400" dirty="0">
                  <a:latin typeface="Avenir Next" panose="020B050302020202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700" i="1" smtClean="0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𝑀𝑎𝑠𝑠𝑒</m:t>
                          </m:r>
                        </m:e>
                        <m:sub>
                          <m:r>
                            <a:rPr lang="fr-FR" sz="2700" i="1">
                              <a:latin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700" b="0" i="1" smtClean="0">
                          <a:latin typeface="Cambria Math" panose="02040503050406030204" pitchFamily="18" charset="0"/>
                          <a:sym typeface="Avenir"/>
                        </a:rPr>
                        <m:t>=</m:t>
                      </m:r>
                      <m:r>
                        <a:rPr lang="fr-FR" sz="2700" b="0" i="1" smtClean="0">
                          <a:latin typeface="Cambria Math" panose="02040503050406030204" pitchFamily="18" charset="0"/>
                          <a:sym typeface="Avenir"/>
                        </a:rPr>
                        <m:t>𝑁</m:t>
                      </m:r>
                      <m:r>
                        <a:rPr lang="fr-FR" sz="2700" b="0" i="1" smtClean="0">
                          <a:latin typeface="Cambria Math" panose="02040503050406030204" pitchFamily="18" charset="0"/>
                          <a:sym typeface="Avenir"/>
                        </a:rPr>
                        <m:t>(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0</m:t>
                          </m:r>
                        </m:sub>
                      </m:sSub>
                      <m:r>
                        <a:rPr lang="fr-FR" sz="2700" i="1">
                          <a:latin typeface="Cambria Math" panose="02040503050406030204" pitchFamily="18" charset="0"/>
                          <a:sym typeface="Avenir"/>
                        </a:rPr>
                        <m:t>+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fr-FR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×</m:t>
                      </m:r>
                      <m:sSub>
                        <m:sSubPr>
                          <m:ctrlPr>
                            <a:rPr lang="fr-FR" sz="27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𝑥</m:t>
                          </m:r>
                        </m:e>
                        <m:sub>
                          <m:r>
                            <a:rPr lang="fr-FR" sz="2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, </m:t>
                      </m:r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𝜎</m:t>
                      </m:r>
                      <m:r>
                        <a:rPr lang="fr-FR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)</m:t>
                      </m:r>
                    </m:oMath>
                  </m:oMathPara>
                </a14:m>
                <a:endParaRPr lang="fr-FR" sz="2700" b="0" dirty="0">
                  <a:solidFill>
                    <a:schemeClr val="tx1"/>
                  </a:solidFill>
                  <a:ea typeface="Cambria Math" panose="02040503050406030204" pitchFamily="18" charset="0"/>
                  <a:sym typeface="Avenir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C22EC5A-D30E-821B-D626-7D834BDEF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88" y="5519320"/>
                <a:ext cx="4424032" cy="1323439"/>
              </a:xfrm>
              <a:prstGeom prst="rect">
                <a:avLst/>
              </a:prstGeom>
              <a:blipFill>
                <a:blip r:embed="rId5"/>
                <a:stretch>
                  <a:fillRect t="-3810" b="-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8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04A80DF5-972B-DC1D-637C-F5FCED5D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ECB6411A-1BCF-5AAF-C0DC-9DBB65683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– Comment ?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Procédure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45;g30e9b553725_0_1">
                <a:extLst>
                  <a:ext uri="{FF2B5EF4-FFF2-40B4-BE49-F238E27FC236}">
                    <a16:creationId xmlns:a16="http://schemas.microsoft.com/office/drawing/2014/main" id="{922659C0-A7F4-79CC-D82D-69AB40586BA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531708"/>
                <a:ext cx="4223657" cy="3236232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120650" lvl="0" indent="0" rtl="0">
                  <a:lnSpc>
                    <a:spcPct val="70000"/>
                  </a:lnSpc>
                  <a:spcBef>
                    <a:spcPts val="1000"/>
                  </a:spcBef>
                  <a:spcAft>
                    <a:spcPts val="600"/>
                  </a:spcAft>
                  <a:buSzPct val="100000"/>
                  <a:buNone/>
                </a:pPr>
                <a:r>
                  <a:rPr lang="fr-FR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Avenir"/>
                  </a:rPr>
                  <a:t>N</a:t>
                </a:r>
                <a:r>
                  <a:rPr lang="fr-FR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sym typeface="Avenir"/>
                  </a:rPr>
                  <a:t> </a:t>
                </a:r>
                <a:r>
                  <a:rPr lang="fr-FR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Avenir"/>
                  </a:rPr>
                  <a:t>= </a:t>
                </a:r>
                <a:r>
                  <a:rPr lang="fr-FR" sz="24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Avenir"/>
                  </a:rPr>
                  <a:t>6</a:t>
                </a:r>
              </a:p>
              <a:p>
                <a:pPr marL="120650" lvl="0" indent="0" rtl="0">
                  <a:lnSpc>
                    <a:spcPct val="70000"/>
                  </a:lnSpc>
                  <a:spcBef>
                    <a:spcPts val="1000"/>
                  </a:spcBef>
                  <a:spcAft>
                    <a:spcPts val="6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𝜎</m:t>
                      </m:r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=13.7</m:t>
                      </m:r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  <a:latin typeface="Cambria Math" panose="02040503050406030204" pitchFamily="18" charset="0"/>
                  <a:sym typeface="Avenir"/>
                </a:endParaRPr>
              </a:p>
              <a:p>
                <a:pPr marL="120650" lvl="0" indent="0" rtl="0">
                  <a:lnSpc>
                    <a:spcPct val="70000"/>
                  </a:lnSpc>
                  <a:spcBef>
                    <a:spcPts val="1000"/>
                  </a:spcBef>
                  <a:spcAft>
                    <a:spcPts val="6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0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sym typeface="Avenir"/>
                        </a:rPr>
                        <m:t>=26 </m:t>
                      </m:r>
                      <m:r>
                        <a:rPr lang="fr-F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sym typeface="Avenir"/>
                        </a:rPr>
                        <m:t>𝑚𝑔</m:t>
                      </m:r>
                    </m:oMath>
                  </m:oMathPara>
                </a14:m>
                <a:endParaRPr lang="fr-FR" sz="24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sym typeface="Avenir"/>
                </a:endParaRPr>
              </a:p>
              <a:p>
                <a:pPr marL="120650" lvl="0" indent="0" rtl="0">
                  <a:lnSpc>
                    <a:spcPct val="70000"/>
                  </a:lnSpc>
                  <a:spcBef>
                    <a:spcPts val="1000"/>
                  </a:spcBef>
                  <a:spcAft>
                    <a:spcPts val="6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Avenir"/>
                        </a:rPr>
                        <m:t>=+6.5 </m:t>
                      </m:r>
                      <m:r>
                        <a:rPr lang="fr-F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Avenir"/>
                        </a:rPr>
                        <m:t>𝑚𝑔</m:t>
                      </m:r>
                    </m:oMath>
                  </m:oMathPara>
                </a14:m>
                <a:endParaRPr lang="fr-FR" sz="2400" b="0" dirty="0">
                  <a:solidFill>
                    <a:schemeClr val="accent1">
                      <a:lumMod val="75000"/>
                    </a:schemeClr>
                  </a:solidFill>
                  <a:sym typeface="Avenir"/>
                </a:endParaRPr>
              </a:p>
              <a:p>
                <a:pPr marL="120650" lvl="0" indent="0" algn="l" rtl="0">
                  <a:lnSpc>
                    <a:spcPct val="7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None/>
                </a:pPr>
                <a:r>
                  <a:rPr lang="fr-FR" sz="2700" dirty="0">
                    <a:sym typeface="Avenir"/>
                  </a:rPr>
                  <a:t> </a:t>
                </a: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:endParaRPr lang="fr-FR" sz="2700" i="1" dirty="0">
                  <a:latin typeface="Cambria Math" panose="02040503050406030204" pitchFamily="18" charset="0"/>
                  <a:sym typeface="Avenir"/>
                </a:endParaRPr>
              </a:p>
            </p:txBody>
          </p:sp>
        </mc:Choice>
        <mc:Fallback xmlns="">
          <p:sp>
            <p:nvSpPr>
              <p:cNvPr id="4" name="Google Shape;145;g30e9b553725_0_1">
                <a:extLst>
                  <a:ext uri="{FF2B5EF4-FFF2-40B4-BE49-F238E27FC236}">
                    <a16:creationId xmlns:a16="http://schemas.microsoft.com/office/drawing/2014/main" id="{922659C0-A7F4-79CC-D82D-69AB40586BA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31708"/>
                <a:ext cx="4223657" cy="3236232"/>
              </a:xfrm>
              <a:prstGeom prst="rect">
                <a:avLst/>
              </a:prstGeom>
              <a:blipFill>
                <a:blip r:embed="rId3"/>
                <a:stretch>
                  <a:fillRect t="-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Arrow 403">
            <a:extLst>
              <a:ext uri="{FF2B5EF4-FFF2-40B4-BE49-F238E27FC236}">
                <a16:creationId xmlns:a16="http://schemas.microsoft.com/office/drawing/2014/main" id="{7D218CD7-5A70-FB45-BC68-7D4E268A17AE}"/>
              </a:ext>
            </a:extLst>
          </p:cNvPr>
          <p:cNvSpPr/>
          <p:nvPr/>
        </p:nvSpPr>
        <p:spPr>
          <a:xfrm flipH="1">
            <a:off x="4974957" y="1847485"/>
            <a:ext cx="878407" cy="720275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1CDB834-3329-7511-1979-04594F50CBCC}"/>
                  </a:ext>
                </a:extLst>
              </p:cNvPr>
              <p:cNvSpPr txBox="1"/>
              <p:nvPr/>
            </p:nvSpPr>
            <p:spPr>
              <a:xfrm>
                <a:off x="7130145" y="1642829"/>
                <a:ext cx="2954655" cy="907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0650" indent="0">
                  <a:lnSpc>
                    <a:spcPct val="10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𝑦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 </m:t>
                    </m:r>
                    <m:r>
                      <a:rPr lang="fr-FR" sz="2400" i="1">
                        <a:latin typeface="Cambria Math" panose="02040503050406030204" pitchFamily="18" charset="0"/>
                        <a:sym typeface="Avenir"/>
                      </a:rPr>
                      <m:t>~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𝑁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(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𝜇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,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𝜎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)</m:t>
                    </m:r>
                    <m:r>
                      <a:rPr lang="fr-FR" sz="2400" i="1">
                        <a:latin typeface="Cambria Math" panose="02040503050406030204" pitchFamily="18" charset="0"/>
                        <a:sym typeface="Avenir"/>
                      </a:rPr>
                      <m:t> </m:t>
                    </m:r>
                  </m:oMath>
                </a14:m>
                <a:r>
                  <a:rPr lang="fr-FR" sz="2400" dirty="0">
                    <a:sym typeface="Avenir"/>
                  </a:rPr>
                  <a:t>	</a:t>
                </a:r>
              </a:p>
              <a:p>
                <a:pPr marL="120650" indent="0">
                  <a:lnSpc>
                    <a:spcPct val="10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𝜇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=</m:t>
                    </m:r>
                    <m:r>
                      <a:rPr lang="fr-FR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Avenir"/>
                      </a:rPr>
                      <m:t>26</m:t>
                    </m:r>
                    <m:r>
                      <a:rPr lang="fr-FR" sz="2400" i="1">
                        <a:latin typeface="Cambria Math" panose="02040503050406030204" pitchFamily="18" charset="0"/>
                        <a:sym typeface="Avenir"/>
                      </a:rPr>
                      <m:t>+</m:t>
                    </m:r>
                    <m:r>
                      <a:rPr lang="fr-FR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Avenir"/>
                      </a:rPr>
                      <m:t>6.5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×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>
                    <a:sym typeface="Avenir"/>
                  </a:rPr>
                  <a:t>	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1CDB834-3329-7511-1979-04594F50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45" y="1642829"/>
                <a:ext cx="2954655" cy="907941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806015F-B86D-315F-D964-C8BC4BD1A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24778"/>
              </p:ext>
            </p:extLst>
          </p:nvPr>
        </p:nvGraphicFramePr>
        <p:xfrm>
          <a:off x="434698" y="3975186"/>
          <a:ext cx="3552507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330">
                  <a:extLst>
                    <a:ext uri="{9D8B030D-6E8A-4147-A177-3AD203B41FA5}">
                      <a16:colId xmlns:a16="http://schemas.microsoft.com/office/drawing/2014/main" val="1774869234"/>
                    </a:ext>
                  </a:extLst>
                </a:gridCol>
                <a:gridCol w="1052830">
                  <a:extLst>
                    <a:ext uri="{9D8B030D-6E8A-4147-A177-3AD203B41FA5}">
                      <a16:colId xmlns:a16="http://schemas.microsoft.com/office/drawing/2014/main" val="3897293033"/>
                    </a:ext>
                  </a:extLst>
                </a:gridCol>
                <a:gridCol w="444817">
                  <a:extLst>
                    <a:ext uri="{9D8B030D-6E8A-4147-A177-3AD203B41FA5}">
                      <a16:colId xmlns:a16="http://schemas.microsoft.com/office/drawing/2014/main" val="995573516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3760924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venir Next" panose="020B0503020202020204" pitchFamily="34" charset="0"/>
                        </a:rPr>
                        <a:t>Individu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venir Next" panose="020B0503020202020204" pitchFamily="34" charset="0"/>
                        </a:rPr>
                        <a:t>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venir Next" panose="020B0503020202020204" pitchFamily="34" charset="0"/>
                        </a:rPr>
                        <a:t>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venir Next" panose="020B0503020202020204" pitchFamily="34" charset="0"/>
                        </a:rPr>
                        <a:t>Masse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7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7030A0"/>
                          </a:solidFill>
                          <a:latin typeface="Avenir Next" panose="020B0503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45.16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3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7030A0"/>
                          </a:solidFill>
                          <a:latin typeface="Avenir Next" panose="020B0503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18.50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9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7030A0"/>
                          </a:solidFill>
                          <a:latin typeface="Avenir Next" panose="020B0503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31.28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34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7030A0"/>
                          </a:solidFill>
                          <a:latin typeface="Avenir N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41.54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30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7030A0"/>
                          </a:solidFill>
                          <a:latin typeface="Avenir N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38.39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7030A0"/>
                          </a:solidFill>
                          <a:latin typeface="Avenir Next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31.36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41536"/>
                  </a:ext>
                </a:extLst>
              </a:tr>
            </a:tbl>
          </a:graphicData>
        </a:graphic>
      </p:graphicFrame>
      <p:sp>
        <p:nvSpPr>
          <p:cNvPr id="6" name="Left Arrow 403">
            <a:extLst>
              <a:ext uri="{FF2B5EF4-FFF2-40B4-BE49-F238E27FC236}">
                <a16:creationId xmlns:a16="http://schemas.microsoft.com/office/drawing/2014/main" id="{C594A663-B689-3686-0D6E-C276EFB7DC93}"/>
              </a:ext>
            </a:extLst>
          </p:cNvPr>
          <p:cNvSpPr/>
          <p:nvPr/>
        </p:nvSpPr>
        <p:spPr>
          <a:xfrm>
            <a:off x="4974957" y="4446900"/>
            <a:ext cx="878407" cy="720275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Left Arrow 403">
            <a:extLst>
              <a:ext uri="{FF2B5EF4-FFF2-40B4-BE49-F238E27FC236}">
                <a16:creationId xmlns:a16="http://schemas.microsoft.com/office/drawing/2014/main" id="{9CAF180F-95B3-2566-73F9-D484F5E8802B}"/>
              </a:ext>
            </a:extLst>
          </p:cNvPr>
          <p:cNvSpPr/>
          <p:nvPr/>
        </p:nvSpPr>
        <p:spPr>
          <a:xfrm rot="5400000" flipH="1">
            <a:off x="8109417" y="2614168"/>
            <a:ext cx="599964" cy="720275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AE3EFEC-CB5E-687B-BC9F-32345A93E4C1}"/>
              </a:ext>
            </a:extLst>
          </p:cNvPr>
          <p:cNvGrpSpPr/>
          <p:nvPr/>
        </p:nvGrpSpPr>
        <p:grpSpPr>
          <a:xfrm>
            <a:off x="6841116" y="3306119"/>
            <a:ext cx="4344335" cy="3563404"/>
            <a:chOff x="6841116" y="3253111"/>
            <a:chExt cx="4344335" cy="3563404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7A46460-1E57-89F9-7F94-E6761E1C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1116" y="3253111"/>
              <a:ext cx="4344335" cy="3563404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40DC07D-DD3F-B8E6-8969-A5BCC6686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24531" y="6087537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0CB8AE3-C80C-A26D-5407-0C8AE7F82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3966" y="6081610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EC54F67-B8D2-282B-411D-35CBBA890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7759" y="6081610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2F74A00-0E08-5F27-6FE7-76DEFB73F2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5879" y="6081610"/>
              <a:ext cx="144000" cy="144000"/>
            </a:xfrm>
            <a:prstGeom prst="ellipse">
              <a:avLst/>
            </a:prstGeom>
            <a:solidFill>
              <a:srgbClr val="D9AAA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60F8234-1AE2-30BC-4575-96190BD59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11941" y="6081610"/>
              <a:ext cx="144000" cy="144000"/>
            </a:xfrm>
            <a:prstGeom prst="ellipse">
              <a:avLst/>
            </a:prstGeom>
            <a:solidFill>
              <a:srgbClr val="D9AAA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59DB51A-1783-823C-7326-AA86D4E11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8479" y="6081610"/>
              <a:ext cx="144000" cy="144000"/>
            </a:xfrm>
            <a:prstGeom prst="ellipse">
              <a:avLst/>
            </a:prstGeom>
            <a:solidFill>
              <a:srgbClr val="D9AAA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27B318DC-ED18-0D18-8E37-5B5368BA4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986472">
              <a:off x="8291747" y="5653107"/>
              <a:ext cx="475556" cy="475556"/>
            </a:xfrm>
            <a:prstGeom prst="rect">
              <a:avLst/>
            </a:prstGeom>
          </p:spPr>
        </p:pic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CDACD377-B06B-8170-50CC-15803A2AA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86472">
              <a:off x="8092300" y="5629879"/>
              <a:ext cx="475556" cy="475556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B67A6D5-747F-2E32-BCF3-5926743E4728}"/>
              </a:ext>
            </a:extLst>
          </p:cNvPr>
          <p:cNvSpPr txBox="1"/>
          <p:nvPr/>
        </p:nvSpPr>
        <p:spPr>
          <a:xfrm>
            <a:off x="8845879" y="2689087"/>
            <a:ext cx="3284272" cy="37457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rnorm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(n = 6, </a:t>
            </a:r>
            <a:r>
              <a:rPr lang="fr-FR" sz="1600" dirty="0" err="1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mean</a:t>
            </a:r>
            <a:r>
              <a:rPr lang="fr-FR" sz="1600" dirty="0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 = b0 + b1 * xi, sigma)</a:t>
            </a:r>
          </a:p>
        </p:txBody>
      </p:sp>
    </p:spTree>
    <p:extLst>
      <p:ext uri="{BB962C8B-B14F-4D97-AF65-F5344CB8AC3E}">
        <p14:creationId xmlns:p14="http://schemas.microsoft.com/office/powerpoint/2010/main" val="31312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C285FD6F-EB1C-4CEC-40C3-D7C28D7DD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24F0A176-B1B4-49A4-B5BD-D0D7559FE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6128"/>
            <a:ext cx="6451600" cy="5291871"/>
          </a:xfrm>
          <a:prstGeom prst="rect">
            <a:avLst/>
          </a:prstGeom>
        </p:spPr>
      </p:pic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2B70C811-7DCB-7FCF-B937-0CFE1D83D0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– Comment ?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Visualisation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766045F-2D77-B2C6-480B-E7420913A4AC}"/>
              </a:ext>
            </a:extLst>
          </p:cNvPr>
          <p:cNvCxnSpPr>
            <a:cxnSpLocks/>
          </p:cNvCxnSpPr>
          <p:nvPr/>
        </p:nvCxnSpPr>
        <p:spPr>
          <a:xfrm flipV="1">
            <a:off x="2289840" y="2891114"/>
            <a:ext cx="2523460" cy="1211582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65ADE04-AFF3-1444-87F1-F39FB150FE4A}"/>
              </a:ext>
            </a:extLst>
          </p:cNvPr>
          <p:cNvCxnSpPr>
            <a:cxnSpLocks/>
          </p:cNvCxnSpPr>
          <p:nvPr/>
        </p:nvCxnSpPr>
        <p:spPr>
          <a:xfrm>
            <a:off x="2832100" y="3895991"/>
            <a:ext cx="11107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A0EB30F-7FEB-F710-4CFE-712EF7008A05}"/>
              </a:ext>
            </a:extLst>
          </p:cNvPr>
          <p:cNvCxnSpPr>
            <a:cxnSpLocks/>
          </p:cNvCxnSpPr>
          <p:nvPr/>
        </p:nvCxnSpPr>
        <p:spPr>
          <a:xfrm flipV="1">
            <a:off x="3864034" y="3331505"/>
            <a:ext cx="0" cy="56448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57FC29B-7220-72A9-81FF-341E77831876}"/>
                  </a:ext>
                </a:extLst>
              </p:cNvPr>
              <p:cNvSpPr txBox="1"/>
              <p:nvPr/>
            </p:nvSpPr>
            <p:spPr>
              <a:xfrm>
                <a:off x="1316810" y="3785737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57FC29B-7220-72A9-81FF-341E77831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10" y="3785737"/>
                <a:ext cx="646459" cy="523220"/>
              </a:xfrm>
              <a:prstGeom prst="rect">
                <a:avLst/>
              </a:prstGeom>
              <a:blipFill>
                <a:blip r:embed="rId4"/>
                <a:stretch>
                  <a:fillRect l="-3846" b="-19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50F41237-AC64-B801-9425-A0F64E4A10E9}"/>
                  </a:ext>
                </a:extLst>
              </p:cNvPr>
              <p:cNvSpPr txBox="1"/>
              <p:nvPr/>
            </p:nvSpPr>
            <p:spPr>
              <a:xfrm>
                <a:off x="3884205" y="3331505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50F41237-AC64-B801-9425-A0F64E4A1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05" y="3331505"/>
                <a:ext cx="646459" cy="523220"/>
              </a:xfrm>
              <a:prstGeom prst="rect">
                <a:avLst/>
              </a:prstGeom>
              <a:blipFill>
                <a:blip r:embed="rId5"/>
                <a:stretch>
                  <a:fillRect l="-1923" b="-19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7A605C1-048E-9837-2309-25A271B17C86}"/>
              </a:ext>
            </a:extLst>
          </p:cNvPr>
          <p:cNvCxnSpPr>
            <a:cxnSpLocks/>
          </p:cNvCxnSpPr>
          <p:nvPr/>
        </p:nvCxnSpPr>
        <p:spPr>
          <a:xfrm>
            <a:off x="1963269" y="4102696"/>
            <a:ext cx="653143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E581482-941C-CA86-A564-5D234CDE209B}"/>
              </a:ext>
            </a:extLst>
          </p:cNvPr>
          <p:cNvSpPr txBox="1"/>
          <p:nvPr/>
        </p:nvSpPr>
        <p:spPr>
          <a:xfrm>
            <a:off x="1253310" y="4480690"/>
            <a:ext cx="7120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31.65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C53314A-5501-36CE-7AF3-D67284B20502}"/>
              </a:ext>
            </a:extLst>
          </p:cNvPr>
          <p:cNvSpPr txBox="1"/>
          <p:nvPr/>
        </p:nvSpPr>
        <p:spPr>
          <a:xfrm>
            <a:off x="3900745" y="4042891"/>
            <a:ext cx="5934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  <a:latin typeface="Avenir Next" panose="020B0503020202020204" pitchFamily="34" charset="0"/>
              </a:rPr>
              <a:t>5.44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3C615C3D-01C6-0D58-DA86-8405DAE4C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02941"/>
              </p:ext>
            </p:extLst>
          </p:nvPr>
        </p:nvGraphicFramePr>
        <p:xfrm>
          <a:off x="6595278" y="2267356"/>
          <a:ext cx="5508943" cy="1102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3897293033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995573516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3760924164"/>
                    </a:ext>
                  </a:extLst>
                </a:gridCol>
                <a:gridCol w="1332230">
                  <a:extLst>
                    <a:ext uri="{9D8B030D-6E8A-4147-A177-3AD203B41FA5}">
                      <a16:colId xmlns:a16="http://schemas.microsoft.com/office/drawing/2014/main" val="3176272737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891968721"/>
                    </a:ext>
                  </a:extLst>
                </a:gridCol>
                <a:gridCol w="638493">
                  <a:extLst>
                    <a:ext uri="{9D8B030D-6E8A-4147-A177-3AD203B41FA5}">
                      <a16:colId xmlns:a16="http://schemas.microsoft.com/office/drawing/2014/main" val="3569547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venir Next" panose="020B0503020202020204" pitchFamily="34" charset="0"/>
                        </a:rPr>
                        <a:t>Moyenne</a:t>
                      </a:r>
                    </a:p>
                    <a:p>
                      <a:pPr algn="ctr"/>
                      <a:r>
                        <a:rPr lang="fr-FR" sz="1400" dirty="0">
                          <a:latin typeface="Avenir Next" panose="020B0503020202020204" pitchFamily="34" charset="0"/>
                        </a:rPr>
                        <a:t>Groupe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venir Next" panose="020B0503020202020204" pitchFamily="34" charset="0"/>
                        </a:rPr>
                        <a:t>Moyenne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venir Next" panose="020B0503020202020204" pitchFamily="34" charset="0"/>
                        </a:rPr>
                        <a:t>Groupe 2</a:t>
                      </a:r>
                    </a:p>
                    <a:p>
                      <a:pPr algn="ctr"/>
                      <a:endParaRPr lang="fr-FR" sz="14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latin typeface="Avenir Next" panose="020B0503020202020204" pitchFamily="34" charset="0"/>
                        </a:rPr>
                        <a:t>Δ</a:t>
                      </a:r>
                      <a:endParaRPr lang="fr-FR" sz="14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venir Next" panose="020B0503020202020204" pitchFamily="34" charset="0"/>
                        </a:rPr>
                        <a:t>[CI]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latin typeface="Avenir Next" panose="020B0503020202020204" pitchFamily="34" charset="0"/>
                        </a:rPr>
                        <a:t>t</a:t>
                      </a:r>
                      <a:endParaRPr lang="fr-FR" sz="14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venir Next" panose="020B0503020202020204" pitchFamily="34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7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venir Next" panose="020B0503020202020204" pitchFamily="34" charset="0"/>
                        </a:rPr>
                        <a:t>31.65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37.10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-5.45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[-34.2, 23.3]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-0.66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368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au 36">
                <a:extLst>
                  <a:ext uri="{FF2B5EF4-FFF2-40B4-BE49-F238E27FC236}">
                    <a16:creationId xmlns:a16="http://schemas.microsoft.com/office/drawing/2014/main" id="{FA34F78A-2290-F42B-50C1-2071DF4184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8730171"/>
                  </p:ext>
                </p:extLst>
              </p:nvPr>
            </p:nvGraphicFramePr>
            <p:xfrm>
              <a:off x="6683057" y="4760813"/>
              <a:ext cx="5313362" cy="1259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24267">
                      <a:extLst>
                        <a:ext uri="{9D8B030D-6E8A-4147-A177-3AD203B41FA5}">
                          <a16:colId xmlns:a16="http://schemas.microsoft.com/office/drawing/2014/main" val="3897293033"/>
                        </a:ext>
                      </a:extLst>
                    </a:gridCol>
                    <a:gridCol w="1176655">
                      <a:extLst>
                        <a:ext uri="{9D8B030D-6E8A-4147-A177-3AD203B41FA5}">
                          <a16:colId xmlns:a16="http://schemas.microsoft.com/office/drawing/2014/main" val="995573516"/>
                        </a:ext>
                      </a:extLst>
                    </a:gridCol>
                    <a:gridCol w="703580">
                      <a:extLst>
                        <a:ext uri="{9D8B030D-6E8A-4147-A177-3AD203B41FA5}">
                          <a16:colId xmlns:a16="http://schemas.microsoft.com/office/drawing/2014/main" val="3760924164"/>
                        </a:ext>
                      </a:extLst>
                    </a:gridCol>
                    <a:gridCol w="1552893">
                      <a:extLst>
                        <a:ext uri="{9D8B030D-6E8A-4147-A177-3AD203B41FA5}">
                          <a16:colId xmlns:a16="http://schemas.microsoft.com/office/drawing/2014/main" val="3176272737"/>
                        </a:ext>
                      </a:extLst>
                    </a:gridCol>
                    <a:gridCol w="755967">
                      <a:extLst>
                        <a:ext uri="{9D8B030D-6E8A-4147-A177-3AD203B41FA5}">
                          <a16:colId xmlns:a16="http://schemas.microsoft.com/office/drawing/2014/main" val="35695475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Paramètre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Coefficient</a:t>
                          </a:r>
                        </a:p>
                        <a:p>
                          <a:pPr algn="ctr"/>
                          <a:endParaRPr lang="fr-FR" sz="1400" dirty="0">
                            <a:latin typeface="Avenir Next" panose="020B0503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[CI]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17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sym typeface="Avenir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venir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sym typeface="Avenir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rgbClr val="4472C4"/>
                              </a:solidFill>
                              <a:latin typeface="Avenir Next" panose="020B0503020202020204" pitchFamily="34" charset="0"/>
                            </a:rPr>
                            <a:t>31.65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5.85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[ 15.4, 47.8]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0.006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0036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Avenir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venir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Avenir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rgbClr val="C00000"/>
                              </a:solidFill>
                              <a:latin typeface="Avenir Next" panose="020B0503020202020204" pitchFamily="34" charset="0"/>
                            </a:rPr>
                            <a:t>5.45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8.27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[-17.50, 28.40]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0.54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249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au 36">
                <a:extLst>
                  <a:ext uri="{FF2B5EF4-FFF2-40B4-BE49-F238E27FC236}">
                    <a16:creationId xmlns:a16="http://schemas.microsoft.com/office/drawing/2014/main" id="{FA34F78A-2290-F42B-50C1-2071DF4184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8730171"/>
                  </p:ext>
                </p:extLst>
              </p:nvPr>
            </p:nvGraphicFramePr>
            <p:xfrm>
              <a:off x="6683057" y="4760813"/>
              <a:ext cx="5313362" cy="1259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24267">
                      <a:extLst>
                        <a:ext uri="{9D8B030D-6E8A-4147-A177-3AD203B41FA5}">
                          <a16:colId xmlns:a16="http://schemas.microsoft.com/office/drawing/2014/main" val="3897293033"/>
                        </a:ext>
                      </a:extLst>
                    </a:gridCol>
                    <a:gridCol w="1176655">
                      <a:extLst>
                        <a:ext uri="{9D8B030D-6E8A-4147-A177-3AD203B41FA5}">
                          <a16:colId xmlns:a16="http://schemas.microsoft.com/office/drawing/2014/main" val="995573516"/>
                        </a:ext>
                      </a:extLst>
                    </a:gridCol>
                    <a:gridCol w="703580">
                      <a:extLst>
                        <a:ext uri="{9D8B030D-6E8A-4147-A177-3AD203B41FA5}">
                          <a16:colId xmlns:a16="http://schemas.microsoft.com/office/drawing/2014/main" val="3760924164"/>
                        </a:ext>
                      </a:extLst>
                    </a:gridCol>
                    <a:gridCol w="1552893">
                      <a:extLst>
                        <a:ext uri="{9D8B030D-6E8A-4147-A177-3AD203B41FA5}">
                          <a16:colId xmlns:a16="http://schemas.microsoft.com/office/drawing/2014/main" val="3176272737"/>
                        </a:ext>
                      </a:extLst>
                    </a:gridCol>
                    <a:gridCol w="755967">
                      <a:extLst>
                        <a:ext uri="{9D8B030D-6E8A-4147-A177-3AD203B41FA5}">
                          <a16:colId xmlns:a16="http://schemas.microsoft.com/office/drawing/2014/main" val="356954757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Paramètre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Coefficient</a:t>
                          </a:r>
                        </a:p>
                        <a:p>
                          <a:pPr algn="ctr"/>
                          <a:endParaRPr lang="fr-FR" sz="1400" dirty="0">
                            <a:latin typeface="Avenir Next" panose="020B0503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[CI]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Avenir Next" panose="020B0503020202020204" pitchFamily="34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17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124" t="-148276" r="-374157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rgbClr val="4472C4"/>
                              </a:solidFill>
                              <a:latin typeface="Avenir Next" panose="020B0503020202020204" pitchFamily="34" charset="0"/>
                            </a:rPr>
                            <a:t>31.65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5.85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[ 15.4, 47.8]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0.006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0036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124" t="-240000" r="-37415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rgbClr val="C00000"/>
                              </a:solidFill>
                              <a:latin typeface="Avenir Next" panose="020B0503020202020204" pitchFamily="34" charset="0"/>
                            </a:rPr>
                            <a:t>5.45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8.27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[-17.50, 28.40]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solidFill>
                                <a:schemeClr val="tx1"/>
                              </a:solidFill>
                              <a:latin typeface="Avenir Next" panose="020B0503020202020204" pitchFamily="34" charset="0"/>
                            </a:rPr>
                            <a:t>0.54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2498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723C51C6-A9D2-39AD-3136-FF7B727786CD}"/>
              </a:ext>
            </a:extLst>
          </p:cNvPr>
          <p:cNvSpPr/>
          <p:nvPr/>
        </p:nvSpPr>
        <p:spPr>
          <a:xfrm>
            <a:off x="11455399" y="2988054"/>
            <a:ext cx="648821" cy="4070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C4D889-51E4-0FB5-B8F9-3182DB4BF70D}"/>
              </a:ext>
            </a:extLst>
          </p:cNvPr>
          <p:cNvSpPr/>
          <p:nvPr/>
        </p:nvSpPr>
        <p:spPr>
          <a:xfrm>
            <a:off x="11252200" y="5613591"/>
            <a:ext cx="732639" cy="4070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D40953-A0F1-6657-42C6-FD8B9C29624D}"/>
              </a:ext>
            </a:extLst>
          </p:cNvPr>
          <p:cNvSpPr/>
          <p:nvPr/>
        </p:nvSpPr>
        <p:spPr>
          <a:xfrm>
            <a:off x="8741440" y="2988054"/>
            <a:ext cx="698395" cy="4070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BD6092-09EA-9D55-8FF2-A3D82B3A8F0C}"/>
              </a:ext>
            </a:extLst>
          </p:cNvPr>
          <p:cNvSpPr/>
          <p:nvPr/>
        </p:nvSpPr>
        <p:spPr>
          <a:xfrm>
            <a:off x="7782627" y="5613591"/>
            <a:ext cx="1221673" cy="4070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Google Shape;145;g30e9b553725_0_1">
            <a:extLst>
              <a:ext uri="{FF2B5EF4-FFF2-40B4-BE49-F238E27FC236}">
                <a16:creationId xmlns:a16="http://schemas.microsoft.com/office/drawing/2014/main" id="{6457A379-671F-B1D4-8694-C1C8864C03BE}"/>
              </a:ext>
            </a:extLst>
          </p:cNvPr>
          <p:cNvSpPr txBox="1">
            <a:spLocks/>
          </p:cNvSpPr>
          <p:nvPr/>
        </p:nvSpPr>
        <p:spPr>
          <a:xfrm>
            <a:off x="8806235" y="1666924"/>
            <a:ext cx="1335687" cy="60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0650" indent="0" algn="ctr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u="sng" dirty="0" err="1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</a:t>
            </a:r>
            <a:r>
              <a:rPr lang="fr-FR" sz="2700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-test</a:t>
            </a:r>
          </a:p>
          <a:p>
            <a:pPr marL="120650" indent="0" algn="ctr">
              <a:lnSpc>
                <a:spcPct val="70000"/>
              </a:lnSpc>
              <a:buSzPts val="1700"/>
              <a:buFont typeface="Arial"/>
              <a:buNone/>
            </a:pPr>
            <a:endParaRPr lang="fr-FR" sz="2700" u="sng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" name="Google Shape;145;g30e9b553725_0_1">
            <a:extLst>
              <a:ext uri="{FF2B5EF4-FFF2-40B4-BE49-F238E27FC236}">
                <a16:creationId xmlns:a16="http://schemas.microsoft.com/office/drawing/2014/main" id="{26E94665-8582-7EBF-A0B8-0371FCF6C469}"/>
              </a:ext>
            </a:extLst>
          </p:cNvPr>
          <p:cNvSpPr txBox="1">
            <a:spLocks/>
          </p:cNvSpPr>
          <p:nvPr/>
        </p:nvSpPr>
        <p:spPr>
          <a:xfrm>
            <a:off x="7688491" y="4193641"/>
            <a:ext cx="3571173" cy="60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0650" indent="0" algn="ctr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Modèle linéaire</a:t>
            </a:r>
          </a:p>
          <a:p>
            <a:pPr marL="120650" indent="0" algn="ctr">
              <a:lnSpc>
                <a:spcPct val="70000"/>
              </a:lnSpc>
              <a:buSzPts val="1700"/>
              <a:buFont typeface="Arial"/>
              <a:buNone/>
            </a:pPr>
            <a:endParaRPr lang="fr-FR" sz="2700" u="sng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70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7EB891FA-6D13-519F-C64C-E7992E399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6CF102F-2B40-4E1F-B33D-3C5D5563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747" y="2330249"/>
            <a:ext cx="4598506" cy="3771885"/>
          </a:xfrm>
          <a:prstGeom prst="rect">
            <a:avLst/>
          </a:prstGeom>
        </p:spPr>
      </p:pic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61B57D94-7E35-0D32-3918-EFB59AC04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– Comment ?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Validation du modèle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95241B0-C6F0-E476-5858-C12041214095}"/>
              </a:ext>
            </a:extLst>
          </p:cNvPr>
          <p:cNvSpPr txBox="1"/>
          <p:nvPr/>
        </p:nvSpPr>
        <p:spPr>
          <a:xfrm>
            <a:off x="2620529" y="1807029"/>
            <a:ext cx="695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venir Next" panose="020B0503020202020204" pitchFamily="34" charset="0"/>
              </a:rPr>
              <a:t>Est-ce que mes données sont normales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69F6030-0083-47CE-43C2-1974F7AEE3E9}"/>
                  </a:ext>
                </a:extLst>
              </p:cNvPr>
              <p:cNvSpPr txBox="1"/>
              <p:nvPr/>
            </p:nvSpPr>
            <p:spPr>
              <a:xfrm>
                <a:off x="5138061" y="3058883"/>
                <a:ext cx="2744149" cy="14495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5400" b="1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OUI !!!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𝑦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  <a:sym typeface="Avenir"/>
                        </a:rPr>
                        <m:t> </m:t>
                      </m:r>
                      <m:r>
                        <a:rPr lang="fr-FR" sz="1800" i="1">
                          <a:latin typeface="Cambria Math" panose="02040503050406030204" pitchFamily="18" charset="0"/>
                          <a:sym typeface="Avenir"/>
                        </a:rPr>
                        <m:t>~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sym typeface="Avenir"/>
                        </a:rPr>
                        <m:t>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sym typeface="Avenir"/>
                        </a:rPr>
                        <m:t>𝑁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sym typeface="Avenir"/>
                        </a:rPr>
                        <m:t>(26+6.5×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𝑥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1800" dirty="0">
                          <a:sym typeface="Avenir"/>
                        </a:rPr>
                        <m:t>	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sym typeface="Avenir"/>
                        </a:rPr>
                        <m:t>,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𝜎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sym typeface="Avenir"/>
                        </a:rPr>
                        <m:t>)</m:t>
                      </m:r>
                    </m:oMath>
                  </m:oMathPara>
                </a14:m>
                <a:endParaRPr lang="fr-FR" sz="1800" dirty="0"/>
              </a:p>
              <a:p>
                <a:endParaRPr lang="fr-FR" b="1" dirty="0">
                  <a:solidFill>
                    <a:srgbClr val="C00000"/>
                  </a:solidFill>
                  <a:latin typeface="Avenir Next" panose="020B0503020202020204" pitchFamily="34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69F6030-0083-47CE-43C2-1974F7AEE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61" y="3058883"/>
                <a:ext cx="2744149" cy="1449564"/>
              </a:xfrm>
              <a:prstGeom prst="rect">
                <a:avLst/>
              </a:prstGeom>
              <a:blipFill>
                <a:blip r:embed="rId4"/>
                <a:stretch>
                  <a:fillRect l="-11521" t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6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FFDD4C1A-B15D-3EF5-B67D-0A1A704B0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98D1C2D-E776-6185-09D2-1D0C9968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89" y="1692870"/>
            <a:ext cx="6297084" cy="5165130"/>
          </a:xfrm>
          <a:prstGeom prst="rect">
            <a:avLst/>
          </a:prstGeom>
        </p:spPr>
      </p:pic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E4C3583D-A964-0451-782D-48A27F9F1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– Comment ?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(meilleure) Validation du modèle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57888E-4B0C-4D4B-E257-719982F1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5" y="2254250"/>
            <a:ext cx="20320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32FC05-CAB2-5A56-FD1A-02E43B54E431}"/>
              </a:ext>
            </a:extLst>
          </p:cNvPr>
          <p:cNvSpPr txBox="1"/>
          <p:nvPr/>
        </p:nvSpPr>
        <p:spPr>
          <a:xfrm>
            <a:off x="128263" y="5419666"/>
            <a:ext cx="3558327" cy="112371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lm.masse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 = lm(masse ~ groupe, </a:t>
            </a:r>
            <a:r>
              <a:rPr lang="fr-FR" sz="2000" dirty="0" err="1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df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)</a:t>
            </a:r>
          </a:p>
          <a:p>
            <a:endParaRPr lang="fr-FR" sz="2000" dirty="0">
              <a:solidFill>
                <a:schemeClr val="accent2">
                  <a:lumMod val="50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fr-FR" sz="2000" dirty="0" err="1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check_model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(</a:t>
            </a:r>
            <a:r>
              <a:rPr lang="fr-FR" sz="2000" dirty="0" err="1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lm.masse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Avenir Next Condensed" panose="020B050602020202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65150-E0BB-2D2B-062C-959E8EDD629E}"/>
              </a:ext>
            </a:extLst>
          </p:cNvPr>
          <p:cNvSpPr/>
          <p:nvPr/>
        </p:nvSpPr>
        <p:spPr>
          <a:xfrm>
            <a:off x="3847603" y="5061858"/>
            <a:ext cx="3685310" cy="16968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E5A94F-C97E-2A50-DAF7-C6E729B95CB2}"/>
                  </a:ext>
                </a:extLst>
              </p:cNvPr>
              <p:cNvSpPr txBox="1"/>
              <p:nvPr/>
            </p:nvSpPr>
            <p:spPr>
              <a:xfrm>
                <a:off x="8555137" y="5456749"/>
                <a:ext cx="3007012" cy="1001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𝑀𝑎𝑠𝑠𝑒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sym typeface="Avenir"/>
                        </a:rPr>
                        <m:t>=</m:t>
                      </m:r>
                      <m:sSub>
                        <m:sSubPr>
                          <m:ctrlPr>
                            <a:rPr lang="fr-FR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0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sym typeface="Avenir"/>
                        </a:rPr>
                        <m:t>+</m:t>
                      </m:r>
                      <m:sSub>
                        <m:sSubPr>
                          <m:ctrlPr>
                            <a:rPr lang="fr-F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×</m:t>
                      </m:r>
                      <m:sSub>
                        <m:sSubPr>
                          <m:ctrlPr>
                            <a:rPr lang="fr-FR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+ 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𝜀</m:t>
                      </m:r>
                    </m:oMath>
                  </m:oMathPara>
                </a14:m>
                <a:endParaRPr lang="fr-FR" sz="2000" b="0" dirty="0">
                  <a:solidFill>
                    <a:schemeClr val="tx1"/>
                  </a:solidFill>
                  <a:ea typeface="Cambria Math" panose="02040503050406030204" pitchFamily="18" charset="0"/>
                  <a:sym typeface="Avenir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𝜀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 ~ 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𝑁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(0, 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𝜎</m:t>
                      </m:r>
                      <m:r>
                        <a:rPr lang="fr-F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)</m:t>
                      </m:r>
                    </m:oMath>
                  </m:oMathPara>
                </a14:m>
                <a:endParaRPr lang="fr-FR" sz="2000" dirty="0">
                  <a:sym typeface="Avenir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E5A94F-C97E-2A50-DAF7-C6E729B9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137" y="5456749"/>
                <a:ext cx="3007012" cy="1001766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403">
            <a:extLst>
              <a:ext uri="{FF2B5EF4-FFF2-40B4-BE49-F238E27FC236}">
                <a16:creationId xmlns:a16="http://schemas.microsoft.com/office/drawing/2014/main" id="{32E99E9C-C7A5-A529-1454-66E4E2C3E5D0}"/>
              </a:ext>
            </a:extLst>
          </p:cNvPr>
          <p:cNvSpPr/>
          <p:nvPr/>
        </p:nvSpPr>
        <p:spPr>
          <a:xfrm flipH="1">
            <a:off x="7677541" y="5609339"/>
            <a:ext cx="878407" cy="720275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F2855-A9B3-18E1-5F89-57C76054E49A}"/>
              </a:ext>
            </a:extLst>
          </p:cNvPr>
          <p:cNvSpPr/>
          <p:nvPr/>
        </p:nvSpPr>
        <p:spPr>
          <a:xfrm>
            <a:off x="9274994" y="6034214"/>
            <a:ext cx="1726335" cy="3610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27064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5D9ED3C3-FD8A-4362-5296-9E203F224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D64A4165-77A1-613D-FE71-F55B9C7465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Analyse de puissance &amp; taille d’effet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145;g30e9b553725_0_1">
            <a:extLst>
              <a:ext uri="{FF2B5EF4-FFF2-40B4-BE49-F238E27FC236}">
                <a16:creationId xmlns:a16="http://schemas.microsoft.com/office/drawing/2014/main" id="{8B02EBA4-C201-139A-0C52-C4A7A8779B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514350">
              <a:lnSpc>
                <a:spcPct val="70000"/>
              </a:lnSpc>
              <a:buSzPct val="100000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Puissance statistique :</a:t>
            </a:r>
          </a:p>
          <a:p>
            <a:pPr marL="1092200" lvl="1" indent="-514350">
              <a:lnSpc>
                <a:spcPct val="70000"/>
              </a:lnSpc>
              <a:buSzPct val="100000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% de détection d’un effet lorsqu’il existe</a:t>
            </a:r>
          </a:p>
          <a:p>
            <a:pPr marL="635000" indent="-514350">
              <a:lnSpc>
                <a:spcPct val="70000"/>
              </a:lnSpc>
              <a:buSzPct val="100000"/>
            </a:pP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indent="-514350">
              <a:lnSpc>
                <a:spcPct val="70000"/>
              </a:lnSpc>
              <a:buSzPct val="100000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Taille d’effet minimum d’intérêt :</a:t>
            </a:r>
          </a:p>
          <a:p>
            <a:pPr marL="1092200" lvl="1" indent="-514350">
              <a:lnSpc>
                <a:spcPct val="70000"/>
              </a:lnSpc>
              <a:buSzPct val="100000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Effet minimum pour être considéré comme biologiquement important</a:t>
            </a:r>
          </a:p>
          <a:p>
            <a:pPr marL="635000" indent="-514350">
              <a:lnSpc>
                <a:spcPct val="70000"/>
              </a:lnSpc>
              <a:buSzPct val="100000"/>
            </a:pP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indent="-514350">
              <a:lnSpc>
                <a:spcPct val="70000"/>
              </a:lnSpc>
              <a:buSzPct val="100000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Permet d’ajuster le plan d’échantillonnage </a:t>
            </a:r>
            <a:r>
              <a:rPr lang="fr-FR" i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à priori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6B52FA-9ADC-A4E4-BBEC-3C3232682E56}"/>
              </a:ext>
            </a:extLst>
          </p:cNvPr>
          <p:cNvSpPr txBox="1"/>
          <p:nvPr/>
        </p:nvSpPr>
        <p:spPr>
          <a:xfrm>
            <a:off x="9961613" y="6607505"/>
            <a:ext cx="2244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latin typeface="Avenir Next" panose="020B0503020202020204" pitchFamily="34" charset="0"/>
                <a:hlinkClick r:id="rId3"/>
              </a:rPr>
              <a:t>Anvari</a:t>
            </a:r>
            <a:r>
              <a:rPr lang="fr-FR" sz="1100" dirty="0">
                <a:latin typeface="Avenir Next" panose="020B0503020202020204" pitchFamily="34" charset="0"/>
                <a:hlinkClick r:id="rId3"/>
              </a:rPr>
              <a:t>, F., and </a:t>
            </a:r>
            <a:r>
              <a:rPr lang="fr-FR" sz="1100" dirty="0" err="1">
                <a:latin typeface="Avenir Next" panose="020B0503020202020204" pitchFamily="34" charset="0"/>
                <a:hlinkClick r:id="rId3"/>
              </a:rPr>
              <a:t>Lakens</a:t>
            </a:r>
            <a:r>
              <a:rPr lang="fr-FR" sz="1100" dirty="0">
                <a:latin typeface="Avenir Next" panose="020B0503020202020204" pitchFamily="34" charset="0"/>
                <a:hlinkClick r:id="rId3"/>
              </a:rPr>
              <a:t>, D. (2021)</a:t>
            </a:r>
            <a:endParaRPr lang="fr-FR" sz="11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5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71EC9A40-8757-B8D5-4FD5-CFB80830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AA4C4980-572D-9C32-7FE5-72A53DD04D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Analyse de puissance &amp; taille d’effet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145;g30e9b553725_0_1">
            <a:extLst>
              <a:ext uri="{FF2B5EF4-FFF2-40B4-BE49-F238E27FC236}">
                <a16:creationId xmlns:a16="http://schemas.microsoft.com/office/drawing/2014/main" id="{87A39E3B-B8DE-7316-B8F2-00EC5926A1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75014" y="1825625"/>
            <a:ext cx="9241971" cy="1603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0650" indent="0" algn="ctr">
              <a:lnSpc>
                <a:spcPct val="70000"/>
              </a:lnSpc>
              <a:buSzPct val="100000"/>
              <a:buNone/>
            </a:pPr>
            <a:r>
              <a:rPr lang="fr-FR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Puissance statistique</a:t>
            </a:r>
          </a:p>
          <a:p>
            <a:pPr marL="120650" indent="0">
              <a:lnSpc>
                <a:spcPct val="70000"/>
              </a:lnSpc>
              <a:buSzPct val="100000"/>
              <a:buNone/>
            </a:pPr>
            <a:r>
              <a:rPr lang="fr-FR" sz="20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Quel échantillonnage pour puissance &gt; 80 % pour une taille d’effet donnée?</a:t>
            </a:r>
          </a:p>
          <a:p>
            <a:pPr marL="120650" indent="0" algn="ctr">
              <a:lnSpc>
                <a:spcPct val="70000"/>
              </a:lnSpc>
              <a:buSzPct val="100000"/>
              <a:buNone/>
            </a:pPr>
            <a:r>
              <a:rPr lang="fr-FR" sz="20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Taille d’effet = (</a:t>
            </a:r>
            <a:r>
              <a:rPr lang="fr-FR" sz="2000" dirty="0">
                <a:solidFill>
                  <a:srgbClr val="C00000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33</a:t>
            </a:r>
            <a:r>
              <a:rPr lang="fr-FR" sz="20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–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26</a:t>
            </a:r>
            <a:r>
              <a:rPr lang="fr-FR" sz="20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) /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26</a:t>
            </a:r>
            <a:r>
              <a:rPr lang="fr-FR" sz="20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x 100 = 27 %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40AFF5-1856-BD43-208C-C0772709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29" y="3086101"/>
            <a:ext cx="5105610" cy="3771900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5BB1B51-D1E9-0418-D6E0-99E5C1F4E18A}"/>
              </a:ext>
            </a:extLst>
          </p:cNvPr>
          <p:cNvCxnSpPr>
            <a:cxnSpLocks/>
          </p:cNvCxnSpPr>
          <p:nvPr/>
        </p:nvCxnSpPr>
        <p:spPr>
          <a:xfrm flipV="1">
            <a:off x="9857548" y="3730893"/>
            <a:ext cx="0" cy="2581007"/>
          </a:xfrm>
          <a:prstGeom prst="straightConnector1">
            <a:avLst/>
          </a:prstGeom>
          <a:ln w="76200">
            <a:solidFill>
              <a:srgbClr val="7A467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79F5740-4E7D-CED2-142E-022F5303A598}"/>
              </a:ext>
            </a:extLst>
          </p:cNvPr>
          <p:cNvSpPr txBox="1"/>
          <p:nvPr/>
        </p:nvSpPr>
        <p:spPr>
          <a:xfrm>
            <a:off x="9398533" y="4821341"/>
            <a:ext cx="9316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A4679"/>
                </a:solidFill>
                <a:latin typeface="Avenir Next" panose="020B0503020202020204" pitchFamily="34" charset="0"/>
              </a:rPr>
              <a:t>n ~ 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0FB5B75-C22A-96DF-4B3F-FD348BCB256F}"/>
                  </a:ext>
                </a:extLst>
              </p:cNvPr>
              <p:cNvSpPr txBox="1"/>
              <p:nvPr/>
            </p:nvSpPr>
            <p:spPr>
              <a:xfrm>
                <a:off x="65314" y="3927688"/>
                <a:ext cx="2614386" cy="126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0650" indent="0">
                  <a:lnSpc>
                    <a:spcPct val="10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𝑦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sym typeface="Avenir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sym typeface="Avenir"/>
                        </a:rPr>
                        <m:t>~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sym typeface="Avenir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sym typeface="Avenir"/>
                        </a:rPr>
                        <m:t>𝑁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sym typeface="Avenir"/>
                        </a:rPr>
                        <m:t>(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𝜇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sym typeface="Avenir"/>
                        </a:rPr>
                        <m:t>,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𝜎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sym typeface="Avenir"/>
                        </a:rPr>
                        <m:t>)</m:t>
                      </m:r>
                      <m:r>
                        <a:rPr lang="fr-FR" sz="2400" i="1">
                          <a:latin typeface="Cambria Math" panose="02040503050406030204" pitchFamily="18" charset="0"/>
                          <a:sym typeface="Avenir"/>
                        </a:rPr>
                        <m:t> </m:t>
                      </m:r>
                    </m:oMath>
                  </m:oMathPara>
                </a14:m>
                <a:endParaRPr lang="fr-FR" sz="2400" dirty="0">
                  <a:sym typeface="Avenir"/>
                </a:endParaRPr>
              </a:p>
              <a:p>
                <a:pPr marL="120650" indent="0">
                  <a:lnSpc>
                    <a:spcPct val="10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𝜇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=</m:t>
                    </m:r>
                    <m:r>
                      <a:rPr lang="fr-FR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Avenir"/>
                      </a:rPr>
                      <m:t>25</m:t>
                    </m:r>
                    <m:r>
                      <a:rPr lang="fr-FR" sz="2400" i="1">
                        <a:latin typeface="Cambria Math" panose="02040503050406030204" pitchFamily="18" charset="0"/>
                        <a:sym typeface="Avenir"/>
                      </a:rPr>
                      <m:t>+</m:t>
                    </m:r>
                    <m:r>
                      <a:rPr lang="fr-FR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Avenir"/>
                      </a:rPr>
                      <m:t>6.5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×</m:t>
                    </m:r>
                    <m:sSub>
                      <m:sSubPr>
                        <m:ctrlPr>
                          <a:rPr lang="fr-F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>
                    <a:sym typeface="Avenir"/>
                  </a:rPr>
                  <a:t>	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0FB5B75-C22A-96DF-4B3F-FD348BCB2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3927688"/>
                <a:ext cx="2614386" cy="1268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0B489A6-C43B-4BD7-84BA-F3B95D2BC980}"/>
                  </a:ext>
                </a:extLst>
              </p:cNvPr>
              <p:cNvSpPr txBox="1"/>
              <p:nvPr/>
            </p:nvSpPr>
            <p:spPr>
              <a:xfrm>
                <a:off x="2758354" y="3652837"/>
                <a:ext cx="1802865" cy="1529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0650" indent="0">
                  <a:lnSpc>
                    <a:spcPct val="10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venir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𝒏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=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𝒏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=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𝟏𝟎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𝒏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=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venir"/>
                                  </a:rPr>
                                  <m:t>𝟏𝟎𝟎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b="1" dirty="0">
                  <a:sym typeface="Avenir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0B489A6-C43B-4BD7-84BA-F3B95D2BC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354" y="3652837"/>
                <a:ext cx="1802865" cy="1529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>
            <a:extLst>
              <a:ext uri="{FF2B5EF4-FFF2-40B4-BE49-F238E27FC236}">
                <a16:creationId xmlns:a16="http://schemas.microsoft.com/office/drawing/2014/main" id="{D2D4CB19-90F3-885A-2C6D-67C2792FC23A}"/>
              </a:ext>
            </a:extLst>
          </p:cNvPr>
          <p:cNvGrpSpPr/>
          <p:nvPr/>
        </p:nvGrpSpPr>
        <p:grpSpPr>
          <a:xfrm>
            <a:off x="4406112" y="3412345"/>
            <a:ext cx="1770398" cy="1770398"/>
            <a:chOff x="2292913" y="3507635"/>
            <a:chExt cx="1770398" cy="1770398"/>
          </a:xfrm>
        </p:grpSpPr>
        <p:pic>
          <p:nvPicPr>
            <p:cNvPr id="11" name="Graphique 10" descr="Flèche en cercle avec un remplissage uni">
              <a:extLst>
                <a:ext uri="{FF2B5EF4-FFF2-40B4-BE49-F238E27FC236}">
                  <a16:creationId xmlns:a16="http://schemas.microsoft.com/office/drawing/2014/main" id="{543592C7-E465-FDBF-97A0-5CB328396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92913" y="3507635"/>
              <a:ext cx="1770398" cy="17703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612DA422-87D4-E94D-D33C-7119195A0543}"/>
                    </a:ext>
                  </a:extLst>
                </p:cNvPr>
                <p:cNvSpPr txBox="1"/>
                <p:nvPr/>
              </p:nvSpPr>
              <p:spPr>
                <a:xfrm>
                  <a:off x="2778783" y="4191796"/>
                  <a:ext cx="9781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1000</m:t>
                        </m:r>
                      </m:oMath>
                    </m:oMathPara>
                  </a14:m>
                  <a:endParaRPr lang="fr-FR" sz="1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612DA422-87D4-E94D-D33C-7119195A0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8783" y="4191796"/>
                  <a:ext cx="97815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A846162-7D55-916F-DA64-3E5255644C00}"/>
                  </a:ext>
                </a:extLst>
              </p:cNvPr>
              <p:cNvSpPr txBox="1"/>
              <p:nvPr/>
            </p:nvSpPr>
            <p:spPr>
              <a:xfrm>
                <a:off x="2433446" y="4126808"/>
                <a:ext cx="5405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18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A846162-7D55-916F-DA64-3E5255644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46" y="4126808"/>
                <a:ext cx="54053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4C5092E0-F962-C73B-3750-54E31128A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1BA25A1-EBFB-4657-E41F-57059726E1C6}"/>
              </a:ext>
            </a:extLst>
          </p:cNvPr>
          <p:cNvGrpSpPr/>
          <p:nvPr/>
        </p:nvGrpSpPr>
        <p:grpSpPr>
          <a:xfrm>
            <a:off x="3343165" y="2852057"/>
            <a:ext cx="5852434" cy="3858134"/>
            <a:chOff x="3682975" y="2957226"/>
            <a:chExt cx="4826049" cy="318150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014A5C6-2FB5-7F4D-6F8B-92F20AD33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2975" y="2957226"/>
              <a:ext cx="4826049" cy="318150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22E30D-8FAA-A6EC-2F27-62DC32F22CF8}"/>
                </a:ext>
              </a:extLst>
            </p:cNvPr>
            <p:cNvSpPr/>
            <p:nvPr/>
          </p:nvSpPr>
          <p:spPr>
            <a:xfrm>
              <a:off x="7219784" y="2957226"/>
              <a:ext cx="667910" cy="471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61BABA45-BACF-4A67-DF35-C92CC3825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Analyse de puissance &amp; taille d’effet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45;g30e9b553725_0_1">
                <a:extLst>
                  <a:ext uri="{FF2B5EF4-FFF2-40B4-BE49-F238E27FC236}">
                    <a16:creationId xmlns:a16="http://schemas.microsoft.com/office/drawing/2014/main" id="{C30908C7-8FFA-C63D-DC6A-A8A7CBF3C7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83" y="1631663"/>
                <a:ext cx="11188566" cy="1603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 algn="ctr">
                  <a:lnSpc>
                    <a:spcPct val="70000"/>
                  </a:lnSpc>
                  <a:buNone/>
                </a:pPr>
                <a:r>
                  <a:rPr lang="fr-FR" u="sng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Taille d’effet minimum d’intérêt</a:t>
                </a:r>
              </a:p>
              <a:p>
                <a:pPr marL="114300" indent="0" algn="ctr">
                  <a:lnSpc>
                    <a:spcPct val="70000"/>
                  </a:lnSpc>
                  <a:buNone/>
                </a:pPr>
                <a:r>
                  <a:rPr lang="fr-FR" sz="20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Quel échantillonnage pour détecter au minimum 10 % de différence entre groupes ?</a:t>
                </a:r>
              </a:p>
              <a:p>
                <a:pPr marL="114300" indent="0" algn="ctr">
                  <a:lnSpc>
                    <a:spcPct val="70000"/>
                  </a:lnSpc>
                  <a:buNone/>
                </a:pPr>
                <a:r>
                  <a:rPr lang="fr-FR" sz="20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Taille d’effet = 10 %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"/>
                        <a:sym typeface="Avenir"/>
                      </a:rPr>
                      <m:t>×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"/>
                        <a:sym typeface="Avenir"/>
                      </a:rPr>
                      <m:t>26</m:t>
                    </m:r>
                  </m:oMath>
                </a14:m>
                <a:r>
                  <a:rPr lang="fr-FR" sz="20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"/>
                        <a:sym typeface="Avenir"/>
                      </a:rPr>
                      <m:t>⇒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𝛽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=2.6 </m:t>
                    </m:r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𝑚𝑔</m:t>
                    </m:r>
                  </m:oMath>
                </a14:m>
                <a:r>
                  <a:rPr lang="fr-FR" sz="20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 </a:t>
                </a:r>
              </a:p>
            </p:txBody>
          </p:sp>
        </mc:Choice>
        <mc:Fallback xmlns="">
          <p:sp>
            <p:nvSpPr>
              <p:cNvPr id="6" name="Google Shape;145;g30e9b553725_0_1">
                <a:extLst>
                  <a:ext uri="{FF2B5EF4-FFF2-40B4-BE49-F238E27FC236}">
                    <a16:creationId xmlns:a16="http://schemas.microsoft.com/office/drawing/2014/main" id="{C30908C7-8FFA-C63D-DC6A-A8A7CBF3C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3" y="1631663"/>
                <a:ext cx="11188566" cy="1603375"/>
              </a:xfrm>
              <a:prstGeom prst="rect">
                <a:avLst/>
              </a:prstGeom>
              <a:blipFill>
                <a:blip r:embed="rId4"/>
                <a:stretch>
                  <a:fillRect t="-23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58CBC7B7-79D4-D356-A904-00B92473CCF4}"/>
              </a:ext>
            </a:extLst>
          </p:cNvPr>
          <p:cNvSpPr txBox="1"/>
          <p:nvPr/>
        </p:nvSpPr>
        <p:spPr>
          <a:xfrm>
            <a:off x="6500118" y="5160541"/>
            <a:ext cx="8451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venir Next" panose="020B0503020202020204" pitchFamily="34" charset="0"/>
              </a:rPr>
              <a:t>N = 435</a:t>
            </a:r>
          </a:p>
        </p:txBody>
      </p:sp>
    </p:spTree>
    <p:extLst>
      <p:ext uri="{BB962C8B-B14F-4D97-AF65-F5344CB8AC3E}">
        <p14:creationId xmlns:p14="http://schemas.microsoft.com/office/powerpoint/2010/main" val="401482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24302A3E-0506-2844-F1BA-90A4A3959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C3A94C-598C-0D14-A407-B7AE179236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806"/>
          <a:stretch/>
        </p:blipFill>
        <p:spPr>
          <a:xfrm>
            <a:off x="2113113" y="3078480"/>
            <a:ext cx="7772400" cy="3704126"/>
          </a:xfrm>
          <a:prstGeom prst="rect">
            <a:avLst/>
          </a:prstGeom>
        </p:spPr>
      </p:pic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92832870-D598-3BEA-6D32-4B541C1FD9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Analyse de puissance &amp; taille d’effet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45;g30e9b553725_0_1">
                <a:extLst>
                  <a:ext uri="{FF2B5EF4-FFF2-40B4-BE49-F238E27FC236}">
                    <a16:creationId xmlns:a16="http://schemas.microsoft.com/office/drawing/2014/main" id="{5AAF32F7-930F-81AB-0F72-A789458939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983" y="1631663"/>
                <a:ext cx="11188566" cy="1603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 algn="ctr">
                  <a:lnSpc>
                    <a:spcPct val="70000"/>
                  </a:lnSpc>
                  <a:buNone/>
                </a:pPr>
                <a:r>
                  <a:rPr lang="fr-FR" u="sng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Taille d’effet minimum d’intérêt</a:t>
                </a:r>
              </a:p>
              <a:p>
                <a:pPr marL="114300" indent="0" algn="ctr">
                  <a:lnSpc>
                    <a:spcPct val="70000"/>
                  </a:lnSpc>
                  <a:buNone/>
                </a:pPr>
                <a:r>
                  <a:rPr lang="fr-FR" sz="20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Taille d’effet = 10 %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"/>
                        <a:sym typeface="Avenir"/>
                      </a:rPr>
                      <m:t>⇒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𝛽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=2</m:t>
                    </m:r>
                    <m:r>
                      <a:rPr lang="fr-FR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venir"/>
                      </a:rPr>
                      <m:t>.6</m:t>
                    </m:r>
                  </m:oMath>
                </a14:m>
                <a:r>
                  <a:rPr lang="fr-FR" sz="20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114300" indent="0" algn="ctr">
                  <a:lnSpc>
                    <a:spcPct val="70000"/>
                  </a:lnSpc>
                  <a:buNone/>
                </a:pPr>
                <a:r>
                  <a:rPr lang="fr-FR" sz="2000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Définition d’une région d’équivalence</a:t>
                </a:r>
              </a:p>
            </p:txBody>
          </p:sp>
        </mc:Choice>
        <mc:Fallback xmlns="">
          <p:sp>
            <p:nvSpPr>
              <p:cNvPr id="6" name="Google Shape;145;g30e9b553725_0_1">
                <a:extLst>
                  <a:ext uri="{FF2B5EF4-FFF2-40B4-BE49-F238E27FC236}">
                    <a16:creationId xmlns:a16="http://schemas.microsoft.com/office/drawing/2014/main" id="{5AAF32F7-930F-81AB-0F72-A78945893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3" y="1631663"/>
                <a:ext cx="11188566" cy="1603375"/>
              </a:xfrm>
              <a:prstGeom prst="rect">
                <a:avLst/>
              </a:prstGeom>
              <a:blipFill>
                <a:blip r:embed="rId4"/>
                <a:stretch>
                  <a:fillRect t="-23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229070A3-08D6-43A0-9D04-B59D34F269BE}"/>
              </a:ext>
            </a:extLst>
          </p:cNvPr>
          <p:cNvSpPr txBox="1"/>
          <p:nvPr/>
        </p:nvSpPr>
        <p:spPr>
          <a:xfrm>
            <a:off x="9961613" y="6607505"/>
            <a:ext cx="2244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latin typeface="Avenir Next" panose="020B0503020202020204" pitchFamily="34" charset="0"/>
                <a:hlinkClick r:id="rId5"/>
              </a:rPr>
              <a:t>Anvari</a:t>
            </a:r>
            <a:r>
              <a:rPr lang="fr-FR" sz="1100" dirty="0">
                <a:latin typeface="Avenir Next" panose="020B0503020202020204" pitchFamily="34" charset="0"/>
                <a:hlinkClick r:id="rId5"/>
              </a:rPr>
              <a:t>, F., and </a:t>
            </a:r>
            <a:r>
              <a:rPr lang="fr-FR" sz="1100" dirty="0" err="1">
                <a:latin typeface="Avenir Next" panose="020B0503020202020204" pitchFamily="34" charset="0"/>
                <a:hlinkClick r:id="rId5"/>
              </a:rPr>
              <a:t>Lakens</a:t>
            </a:r>
            <a:r>
              <a:rPr lang="fr-FR" sz="1100" dirty="0">
                <a:latin typeface="Avenir Next" panose="020B0503020202020204" pitchFamily="34" charset="0"/>
                <a:hlinkClick r:id="rId5"/>
              </a:rPr>
              <a:t>, D. (2021)</a:t>
            </a:r>
            <a:endParaRPr lang="fr-FR" sz="1100" dirty="0">
              <a:latin typeface="Avenir Next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90BA4A-284B-A7BA-8B57-3483D0585E30}"/>
              </a:ext>
            </a:extLst>
          </p:cNvPr>
          <p:cNvSpPr/>
          <p:nvPr/>
        </p:nvSpPr>
        <p:spPr>
          <a:xfrm>
            <a:off x="5971852" y="3109217"/>
            <a:ext cx="843321" cy="2897874"/>
          </a:xfrm>
          <a:prstGeom prst="rect">
            <a:avLst/>
          </a:prstGeom>
          <a:solidFill>
            <a:srgbClr val="C00000">
              <a:alpha val="26275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78D633-3C16-EFAF-2548-78B8057D2F8B}"/>
              </a:ext>
            </a:extLst>
          </p:cNvPr>
          <p:cNvSpPr txBox="1"/>
          <p:nvPr/>
        </p:nvSpPr>
        <p:spPr>
          <a:xfrm>
            <a:off x="5651151" y="6073043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" panose="020B0503020202020204" pitchFamily="34" charset="0"/>
              </a:rPr>
              <a:t>-10%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21E68F-ACB9-D7B2-1FD6-68CA4613825E}"/>
              </a:ext>
            </a:extLst>
          </p:cNvPr>
          <p:cNvSpPr txBox="1"/>
          <p:nvPr/>
        </p:nvSpPr>
        <p:spPr>
          <a:xfrm>
            <a:off x="6526218" y="6073043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venir Next" panose="020B0503020202020204" pitchFamily="34" charset="0"/>
              </a:rPr>
              <a:t>+10%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50B3B2E-0E86-5850-DF31-D32C2EE59455}"/>
              </a:ext>
            </a:extLst>
          </p:cNvPr>
          <p:cNvGrpSpPr/>
          <p:nvPr/>
        </p:nvGrpSpPr>
        <p:grpSpPr>
          <a:xfrm>
            <a:off x="6614976" y="5396913"/>
            <a:ext cx="1001805" cy="144000"/>
            <a:chOff x="6568872" y="4444326"/>
            <a:chExt cx="1001805" cy="144000"/>
          </a:xfrm>
        </p:grpSpPr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17F514E5-994C-C217-E5FA-986ECC61E35E}"/>
                </a:ext>
              </a:extLst>
            </p:cNvPr>
            <p:cNvCxnSpPr>
              <a:cxnSpLocks/>
            </p:cNvCxnSpPr>
            <p:nvPr/>
          </p:nvCxnSpPr>
          <p:spPr>
            <a:xfrm>
              <a:off x="6568872" y="4513601"/>
              <a:ext cx="100180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2817C2B-71B9-446D-CD28-71F190C78C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4355" y="4444326"/>
              <a:ext cx="144000" cy="144000"/>
            </a:xfrm>
            <a:prstGeom prst="ellipse">
              <a:avLst/>
            </a:prstGeom>
            <a:solidFill>
              <a:srgbClr val="D9AAA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BC36E38-AE43-4A8F-F762-01BA71FC4A8E}"/>
              </a:ext>
            </a:extLst>
          </p:cNvPr>
          <p:cNvGrpSpPr/>
          <p:nvPr/>
        </p:nvGrpSpPr>
        <p:grpSpPr>
          <a:xfrm>
            <a:off x="6863319" y="4906007"/>
            <a:ext cx="514085" cy="144000"/>
            <a:chOff x="6812732" y="4444326"/>
            <a:chExt cx="514085" cy="144000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8846D431-09EF-1D36-A5CF-F6AA5DB3792C}"/>
                </a:ext>
              </a:extLst>
            </p:cNvPr>
            <p:cNvCxnSpPr>
              <a:cxnSpLocks/>
            </p:cNvCxnSpPr>
            <p:nvPr/>
          </p:nvCxnSpPr>
          <p:spPr>
            <a:xfrm>
              <a:off x="6812732" y="4513601"/>
              <a:ext cx="51408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A172518-F536-01C8-9DA4-F84CDF693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4355" y="4444326"/>
              <a:ext cx="144000" cy="144000"/>
            </a:xfrm>
            <a:prstGeom prst="ellipse">
              <a:avLst/>
            </a:prstGeom>
            <a:solidFill>
              <a:srgbClr val="D9AAA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56D8624-104F-4CEB-10F9-E7168B1DB124}"/>
                  </a:ext>
                </a:extLst>
              </p:cNvPr>
              <p:cNvSpPr txBox="1"/>
              <p:nvPr/>
            </p:nvSpPr>
            <p:spPr>
              <a:xfrm>
                <a:off x="7703084" y="4747980"/>
                <a:ext cx="1181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≠2.6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56D8624-104F-4CEB-10F9-E7168B1DB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84" y="4747980"/>
                <a:ext cx="1181157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147B015-80C2-D864-2DC0-B623C908A9D0}"/>
                  </a:ext>
                </a:extLst>
              </p:cNvPr>
              <p:cNvSpPr txBox="1"/>
              <p:nvPr/>
            </p:nvSpPr>
            <p:spPr>
              <a:xfrm>
                <a:off x="7697292" y="5235215"/>
                <a:ext cx="1181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=2.6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147B015-80C2-D864-2DC0-B623C908A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292" y="5235215"/>
                <a:ext cx="1181157" cy="400110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8F0B6DC4-2844-92CB-3ECD-28EC5FC79A7B}"/>
              </a:ext>
            </a:extLst>
          </p:cNvPr>
          <p:cNvSpPr txBox="1"/>
          <p:nvPr/>
        </p:nvSpPr>
        <p:spPr>
          <a:xfrm>
            <a:off x="5457189" y="3935641"/>
            <a:ext cx="1959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venir Next" panose="020B0503020202020204" pitchFamily="34" charset="0"/>
              </a:rPr>
              <a:t>Région d’équivalence</a:t>
            </a:r>
          </a:p>
        </p:txBody>
      </p:sp>
    </p:spTree>
    <p:extLst>
      <p:ext uri="{BB962C8B-B14F-4D97-AF65-F5344CB8AC3E}">
        <p14:creationId xmlns:p14="http://schemas.microsoft.com/office/powerpoint/2010/main" val="301246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E8422D46-1EE5-EB56-83E6-9CE0CC0B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C33E6568-8EEC-8042-E6DB-CD267B96A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Limites des tests statistiques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4418DA-6A4D-D69C-1310-F8EA6007D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72" y="1519419"/>
            <a:ext cx="6393234" cy="532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6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BE650648-D45F-04C0-4EEE-DC53F857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2BE0CBFD-A222-A7D0-AEF3-C420C5AE79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Limites des modèles linéaires</a:t>
            </a:r>
          </a:p>
        </p:txBody>
      </p:sp>
      <p:pic>
        <p:nvPicPr>
          <p:cNvPr id="1026" name="Picture 2" descr="OBJECTION! | Smashtopia Wiki | Fandom">
            <a:extLst>
              <a:ext uri="{FF2B5EF4-FFF2-40B4-BE49-F238E27FC236}">
                <a16:creationId xmlns:a16="http://schemas.microsoft.com/office/drawing/2014/main" id="{852E55DA-C91D-D63E-90F6-DF721789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879537"/>
            <a:ext cx="7683500" cy="431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8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ED1EF7CD-1580-B6E3-C198-7DD8EA84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115B6EBA-9AED-DF89-ED14-7E5C7EE3E2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Limites des modèles linéaires</a:t>
            </a:r>
          </a:p>
        </p:txBody>
      </p:sp>
      <p:sp>
        <p:nvSpPr>
          <p:cNvPr id="145" name="Google Shape;145;g30e9b553725_0_1">
            <a:extLst>
              <a:ext uri="{FF2B5EF4-FFF2-40B4-BE49-F238E27FC236}">
                <a16:creationId xmlns:a16="http://schemas.microsoft.com/office/drawing/2014/main" id="{050DE07C-3C27-C978-1DEF-4F0333DEDD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544411"/>
            <a:ext cx="4191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065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fr-FR" sz="2700" b="1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Non-linéarité</a:t>
            </a:r>
          </a:p>
          <a:p>
            <a:pPr marL="577850" lvl="0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Wingdings" pitchFamily="2" charset="2"/>
              <a:buChar char="à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Modèle mécaniste</a:t>
            </a:r>
          </a:p>
          <a:p>
            <a:pPr marL="577850" lvl="0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Wingdings" pitchFamily="2" charset="2"/>
              <a:buChar char="à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577850" lvl="0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Wingdings" pitchFamily="2" charset="2"/>
              <a:buChar char="à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577850" lvl="0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Wingdings" pitchFamily="2" charset="2"/>
              <a:buChar char="à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12065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12065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12065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lang="fr-FR" sz="11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577850" lvl="0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Wingdings" pitchFamily="2" charset="2"/>
              <a:buChar char="à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Modèle additif (GAM)</a:t>
            </a: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145;g30e9b553725_0_1">
            <a:extLst>
              <a:ext uri="{FF2B5EF4-FFF2-40B4-BE49-F238E27FC236}">
                <a16:creationId xmlns:a16="http://schemas.microsoft.com/office/drawing/2014/main" id="{6F23586D-1F4D-DA5E-0809-BCB581DF02B7}"/>
              </a:ext>
            </a:extLst>
          </p:cNvPr>
          <p:cNvSpPr txBox="1">
            <a:spLocks/>
          </p:cNvSpPr>
          <p:nvPr/>
        </p:nvSpPr>
        <p:spPr>
          <a:xfrm>
            <a:off x="4191000" y="1544411"/>
            <a:ext cx="419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b="1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Données non-normales</a:t>
            </a:r>
          </a:p>
          <a:p>
            <a:pPr marL="577850" indent="-457200">
              <a:lnSpc>
                <a:spcPct val="70000"/>
              </a:lnSpc>
              <a:buSzPts val="1700"/>
              <a:buFont typeface="Wingdings" pitchFamily="2" charset="2"/>
              <a:buChar char="à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GLM</a:t>
            </a:r>
          </a:p>
          <a:p>
            <a:pPr marL="577850" indent="-457200">
              <a:lnSpc>
                <a:spcPct val="70000"/>
              </a:lnSpc>
              <a:buSzPts val="1700"/>
              <a:buFont typeface="Wingdings" pitchFamily="2" charset="2"/>
              <a:buChar char="à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577850" indent="-457200">
              <a:lnSpc>
                <a:spcPct val="70000"/>
              </a:lnSpc>
              <a:buSzPts val="1700"/>
              <a:buFont typeface="Wingdings" pitchFamily="2" charset="2"/>
              <a:buChar char="à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</p:txBody>
      </p:sp>
      <p:sp>
        <p:nvSpPr>
          <p:cNvPr id="3" name="Google Shape;145;g30e9b553725_0_1">
            <a:extLst>
              <a:ext uri="{FF2B5EF4-FFF2-40B4-BE49-F238E27FC236}">
                <a16:creationId xmlns:a16="http://schemas.microsoft.com/office/drawing/2014/main" id="{20C0562D-8368-EE8B-C19D-06F0F6FBB647}"/>
              </a:ext>
            </a:extLst>
          </p:cNvPr>
          <p:cNvSpPr txBox="1">
            <a:spLocks/>
          </p:cNvSpPr>
          <p:nvPr/>
        </p:nvSpPr>
        <p:spPr>
          <a:xfrm>
            <a:off x="8414657" y="1544411"/>
            <a:ext cx="377734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b="1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Non-indépendance</a:t>
            </a:r>
          </a:p>
          <a:p>
            <a:pPr marL="577850" indent="-457200">
              <a:lnSpc>
                <a:spcPct val="70000"/>
              </a:lnSpc>
              <a:buSzPts val="1700"/>
              <a:buFont typeface="Wingdings" pitchFamily="2" charset="2"/>
              <a:buChar char="à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GLMM</a:t>
            </a:r>
          </a:p>
          <a:p>
            <a:pPr marL="577850" indent="-457200">
              <a:lnSpc>
                <a:spcPct val="70000"/>
              </a:lnSpc>
              <a:buSzPts val="1700"/>
              <a:buFont typeface="Wingdings" pitchFamily="2" charset="2"/>
              <a:buChar char="à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577850" indent="-457200">
              <a:lnSpc>
                <a:spcPct val="70000"/>
              </a:lnSpc>
              <a:buSzPts val="1700"/>
              <a:buFont typeface="Wingdings" pitchFamily="2" charset="2"/>
              <a:buChar char="à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B609C30-F9BE-1540-F099-97741D0DDDF2}"/>
              </a:ext>
            </a:extLst>
          </p:cNvPr>
          <p:cNvGrpSpPr/>
          <p:nvPr/>
        </p:nvGrpSpPr>
        <p:grpSpPr>
          <a:xfrm>
            <a:off x="514096" y="2536836"/>
            <a:ext cx="3003152" cy="2145109"/>
            <a:chOff x="514096" y="2536836"/>
            <a:chExt cx="3003152" cy="2145109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CA923E7A-1C47-F58D-262C-DBDCFCB1E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96" y="2536836"/>
              <a:ext cx="3003152" cy="2145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8AE0974-B0A3-4751-30E4-AB585D8E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3203" y="2623571"/>
              <a:ext cx="1636568" cy="464705"/>
            </a:xfrm>
            <a:prstGeom prst="rect">
              <a:avLst/>
            </a:prstGeom>
          </p:spPr>
        </p:pic>
      </p:grpSp>
      <p:pic>
        <p:nvPicPr>
          <p:cNvPr id="4100" name="Picture 4" descr="Effect of different choices of smoothing parameter (λ) on the shape of the resulting smoother (red lines).">
            <a:extLst>
              <a:ext uri="{FF2B5EF4-FFF2-40B4-BE49-F238E27FC236}">
                <a16:creationId xmlns:a16="http://schemas.microsoft.com/office/drawing/2014/main" id="{63B20088-2ECA-C886-230C-5FBDEEC29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41"/>
          <a:stretch/>
        </p:blipFill>
        <p:spPr bwMode="auto">
          <a:xfrm>
            <a:off x="1062643" y="5112095"/>
            <a:ext cx="1907184" cy="17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11B9888-8BD3-E410-96F8-9E608DFE5E46}"/>
              </a:ext>
            </a:extLst>
          </p:cNvPr>
          <p:cNvSpPr txBox="1"/>
          <p:nvPr/>
        </p:nvSpPr>
        <p:spPr>
          <a:xfrm>
            <a:off x="47759" y="6610212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venir Next" panose="020B0503020202020204" pitchFamily="34" charset="0"/>
                <a:hlinkClick r:id="rId6"/>
              </a:rPr>
              <a:t>Pedersen et al. (2019)</a:t>
            </a:r>
            <a:endParaRPr lang="fr-FR" sz="1100" dirty="0">
              <a:latin typeface="Avenir Next" panose="020B0503020202020204" pitchFamily="34" charset="0"/>
            </a:endParaRPr>
          </a:p>
        </p:txBody>
      </p:sp>
      <p:pic>
        <p:nvPicPr>
          <p:cNvPr id="4102" name="Picture 6" descr="Differences between Random Intercept vs Random Slope Models.">
            <a:extLst>
              <a:ext uri="{FF2B5EF4-FFF2-40B4-BE49-F238E27FC236}">
                <a16:creationId xmlns:a16="http://schemas.microsoft.com/office/drawing/2014/main" id="{C1F0976B-7EA4-D63A-BA8B-C0E7AEFD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9"/>
          <a:stretch/>
        </p:blipFill>
        <p:spPr bwMode="auto">
          <a:xfrm>
            <a:off x="8668772" y="3071856"/>
            <a:ext cx="3433949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E5F5DA-09D6-539F-80C1-7B88EBCBA020}"/>
              </a:ext>
            </a:extLst>
          </p:cNvPr>
          <p:cNvSpPr txBox="1"/>
          <p:nvPr/>
        </p:nvSpPr>
        <p:spPr>
          <a:xfrm>
            <a:off x="10611118" y="6610212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venir Next" panose="020B0503020202020204" pitchFamily="34" charset="0"/>
                <a:hlinkClick r:id="rId8"/>
              </a:rPr>
              <a:t>Harrison et al. (2018)</a:t>
            </a:r>
            <a:endParaRPr lang="fr-FR" sz="1100" dirty="0">
              <a:latin typeface="Avenir Next" panose="020B0503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8CB1AC-AB27-432D-969A-84D9EE918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778" y="2647013"/>
            <a:ext cx="4387317" cy="35042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9E4E169-7F1A-4AFC-0B01-25646FAF88C6}"/>
              </a:ext>
            </a:extLst>
          </p:cNvPr>
          <p:cNvSpPr txBox="1"/>
          <p:nvPr/>
        </p:nvSpPr>
        <p:spPr>
          <a:xfrm>
            <a:off x="4966267" y="6408190"/>
            <a:ext cx="2675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Avenir Next" panose="020B0503020202020204" pitchFamily="34" charset="0"/>
                <a:hlinkClick r:id="rId10"/>
              </a:rPr>
              <a:t>Statistical Rethinking (McElreath 2020)</a:t>
            </a:r>
            <a:r>
              <a:rPr lang="fr-FR" sz="1100" dirty="0"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fr-FR" sz="1100" dirty="0" err="1">
                <a:latin typeface="Avenir Next" panose="020B0503020202020204" pitchFamily="34" charset="0"/>
              </a:rPr>
              <a:t>Fig</a:t>
            </a:r>
            <a:r>
              <a:rPr lang="fr-FR" sz="1100" dirty="0">
                <a:latin typeface="Avenir Next" panose="020B0503020202020204" pitchFamily="34" charset="0"/>
              </a:rPr>
              <a:t> 10.6</a:t>
            </a:r>
          </a:p>
        </p:txBody>
      </p:sp>
    </p:spTree>
    <p:extLst>
      <p:ext uri="{BB962C8B-B14F-4D97-AF65-F5344CB8AC3E}">
        <p14:creationId xmlns:p14="http://schemas.microsoft.com/office/powerpoint/2010/main" val="36507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04F407BB-BFC3-66EB-33C1-F12ED65F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C4DC5056-F9C9-0EFE-4422-2AD5C96858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Limites des modèles linéaires</a:t>
            </a:r>
          </a:p>
        </p:txBody>
      </p:sp>
      <p:sp>
        <p:nvSpPr>
          <p:cNvPr id="145" name="Google Shape;145;g30e9b553725_0_1">
            <a:extLst>
              <a:ext uri="{FF2B5EF4-FFF2-40B4-BE49-F238E27FC236}">
                <a16:creationId xmlns:a16="http://schemas.microsoft.com/office/drawing/2014/main" id="{F6E89A73-7C2A-0598-386C-E9F02E9A9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2143" y="1520473"/>
            <a:ext cx="11745686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065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fr-FR" sz="2700" b="1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Données multivariées</a:t>
            </a:r>
          </a:p>
          <a:p>
            <a:pPr marL="577850" lvl="0" indent="-4572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Wingdings" pitchFamily="2" charset="2"/>
              <a:buChar char="à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Analyses de pistes / SEM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E8B9F9A-79FF-6AE0-1A63-78B793B5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30" y="2671509"/>
            <a:ext cx="4286127" cy="38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709210-B0B5-1C3B-07B5-BCE56C173B06}"/>
              </a:ext>
            </a:extLst>
          </p:cNvPr>
          <p:cNvSpPr txBox="1"/>
          <p:nvPr/>
        </p:nvSpPr>
        <p:spPr>
          <a:xfrm>
            <a:off x="10696078" y="6610212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venir Next" panose="020B0503020202020204" pitchFamily="34" charset="0"/>
                <a:hlinkClick r:id="rId4"/>
              </a:rPr>
              <a:t>Royauté et al. (2015)</a:t>
            </a:r>
            <a:endParaRPr lang="fr-FR" sz="1100" dirty="0">
              <a:latin typeface="Avenir Next" panose="020B0503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9734FC-A739-B5DB-65EC-4BD133B58197}"/>
              </a:ext>
            </a:extLst>
          </p:cNvPr>
          <p:cNvSpPr txBox="1"/>
          <p:nvPr/>
        </p:nvSpPr>
        <p:spPr>
          <a:xfrm>
            <a:off x="0" y="6610212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venir Next" panose="020B0503020202020204" pitchFamily="34" charset="0"/>
                <a:hlinkClick r:id="rId4"/>
              </a:rPr>
              <a:t>Arif &amp; MacNeil (2022)</a:t>
            </a:r>
            <a:endParaRPr lang="fr-FR" sz="1100" dirty="0">
              <a:latin typeface="Avenir Next" panose="020B0503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7BFD58-C1BA-5146-E4A1-E83A73E2A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1510"/>
            <a:ext cx="5693752" cy="38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814B6ABF-EA19-42B2-A02C-A4DA34509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930FB9A0-DD71-F991-A210-21906AF3D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En conclusion</a:t>
            </a:r>
          </a:p>
        </p:txBody>
      </p:sp>
      <p:sp>
        <p:nvSpPr>
          <p:cNvPr id="145" name="Google Shape;145;g30e9b553725_0_1">
            <a:extLst>
              <a:ext uri="{FF2B5EF4-FFF2-40B4-BE49-F238E27FC236}">
                <a16:creationId xmlns:a16="http://schemas.microsoft.com/office/drawing/2014/main" id="{8A490E41-5310-AA8B-1A04-4F71CE15EB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147852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Définir un modèle générateur de données (Data </a:t>
            </a:r>
            <a:r>
              <a:rPr lang="fr-FR" sz="2700" dirty="0" err="1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Generating</a:t>
            </a: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Process, DGP)</a:t>
            </a: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à partir du DGP et du plan d’échantillonnage</a:t>
            </a: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Analyser les données simulées et évaluer la performance du modèle</a:t>
            </a: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Réviser le plan d’</a:t>
            </a:r>
            <a:r>
              <a:rPr lang="fr-FR" sz="2700" dirty="0" err="1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échantillonage</a:t>
            </a: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en fonction de la taille d’effet minimum d’intérêt</a:t>
            </a: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endParaRPr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5553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5322ED4B-B325-15C9-59AE-19318771E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A3FA52B2-8FD3-112D-147A-701B6E476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Pour aller (un peu) plus loin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C68831-9088-D129-BF74-721A4523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65" y="1690825"/>
            <a:ext cx="3988470" cy="1429059"/>
          </a:xfrm>
          <a:prstGeom prst="rect">
            <a:avLst/>
          </a:prstGeom>
        </p:spPr>
      </p:pic>
      <p:sp>
        <p:nvSpPr>
          <p:cNvPr id="3" name="Google Shape;145;g30e9b553725_0_1">
            <a:extLst>
              <a:ext uri="{FF2B5EF4-FFF2-40B4-BE49-F238E27FC236}">
                <a16:creationId xmlns:a16="http://schemas.microsoft.com/office/drawing/2014/main" id="{2D9920F5-EE13-B0D9-0E53-3D0E99790756}"/>
              </a:ext>
            </a:extLst>
          </p:cNvPr>
          <p:cNvSpPr txBox="1">
            <a:spLocks/>
          </p:cNvSpPr>
          <p:nvPr/>
        </p:nvSpPr>
        <p:spPr>
          <a:xfrm>
            <a:off x="119380" y="3529305"/>
            <a:ext cx="6713220" cy="296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Atelier R 03</a:t>
            </a:r>
          </a:p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Introduction à la modélisation statistique et aux simulations de données</a:t>
            </a:r>
          </a:p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12065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Jeudi 06 décembre</a:t>
            </a:r>
          </a:p>
          <a:p>
            <a:pPr marL="12065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Salle F2.511</a:t>
            </a:r>
          </a:p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17D690-6FB0-62F2-1F33-8F485446A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785" y="3184258"/>
            <a:ext cx="4265032" cy="2934437"/>
          </a:xfrm>
          <a:prstGeom prst="rect">
            <a:avLst/>
          </a:prstGeom>
        </p:spPr>
      </p:pic>
      <p:pic>
        <p:nvPicPr>
          <p:cNvPr id="1026" name="Picture 2" descr="GitLab Logos and Brand Assets | GitLab">
            <a:extLst>
              <a:ext uri="{FF2B5EF4-FFF2-40B4-BE49-F238E27FC236}">
                <a16:creationId xmlns:a16="http://schemas.microsoft.com/office/drawing/2014/main" id="{FB7ACEC2-E353-B08B-DCFD-3F4931D61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28" y="6054321"/>
            <a:ext cx="682238" cy="6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D62938-67DD-7A5E-919D-ED74619750CE}"/>
              </a:ext>
            </a:extLst>
          </p:cNvPr>
          <p:cNvSpPr txBox="1"/>
          <p:nvPr/>
        </p:nvSpPr>
        <p:spPr>
          <a:xfrm>
            <a:off x="6832601" y="6183070"/>
            <a:ext cx="535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venir Next" panose="020B0503020202020204" pitchFamily="34" charset="0"/>
              </a:rPr>
              <a:t>Gitlab</a:t>
            </a:r>
            <a:r>
              <a:rPr lang="fr-FR" dirty="0">
                <a:latin typeface="Avenir Next" panose="020B0503020202020204" pitchFamily="34" charset="0"/>
              </a:rPr>
              <a:t> : </a:t>
            </a:r>
            <a:r>
              <a:rPr lang="fr-FR" dirty="0">
                <a:latin typeface="Avenir Next" panose="020B0503020202020204" pitchFamily="34" charset="0"/>
                <a:hlinkClick r:id="rId6"/>
              </a:rPr>
              <a:t>https://</a:t>
            </a:r>
            <a:r>
              <a:rPr lang="fr-FR" dirty="0" err="1">
                <a:latin typeface="Avenir Next" panose="020B0503020202020204" pitchFamily="34" charset="0"/>
                <a:hlinkClick r:id="rId6"/>
              </a:rPr>
              <a:t>forgemia.inra.fr</a:t>
            </a:r>
            <a:r>
              <a:rPr lang="fr-FR" dirty="0">
                <a:latin typeface="Avenir Next" panose="020B0503020202020204" pitchFamily="34" charset="0"/>
                <a:hlinkClick r:id="rId6"/>
              </a:rPr>
              <a:t>/</a:t>
            </a:r>
            <a:r>
              <a:rPr lang="fr-FR" dirty="0" err="1">
                <a:latin typeface="Avenir Next" panose="020B0503020202020204" pitchFamily="34" charset="0"/>
                <a:hlinkClick r:id="rId6"/>
              </a:rPr>
              <a:t>ecosys-rtt</a:t>
            </a:r>
            <a:r>
              <a:rPr lang="fr-FR" dirty="0">
                <a:latin typeface="Avenir Next" panose="020B0503020202020204" pitchFamily="34" charset="0"/>
                <a:hlinkClick r:id="rId6"/>
              </a:rPr>
              <a:t>/rtt-2024/atelier-rtt-03 </a:t>
            </a:r>
            <a:endParaRPr lang="fr-FR" dirty="0">
              <a:latin typeface="Avenir Next" panose="020B0503020202020204" pitchFamily="34" charset="0"/>
            </a:endParaRPr>
          </a:p>
          <a:p>
            <a:r>
              <a:rPr lang="fr-FR" dirty="0">
                <a:latin typeface="Avenir Next" panose="020B0503020202020204" pitchFamily="34" charset="0"/>
              </a:rPr>
              <a:t>Code : </a:t>
            </a:r>
            <a:r>
              <a:rPr lang="fr-FR" dirty="0">
                <a:latin typeface="Avenir Next" panose="020B0503020202020204" pitchFamily="34" charset="0"/>
                <a:hlinkClick r:id="rId7"/>
              </a:rPr>
              <a:t>R/</a:t>
            </a:r>
            <a:r>
              <a:rPr lang="fr-FR" dirty="0" err="1">
                <a:latin typeface="Avenir Next" panose="020B0503020202020204" pitchFamily="34" charset="0"/>
                <a:hlinkClick r:id="rId7"/>
              </a:rPr>
              <a:t>script_ecoscience.R</a:t>
            </a:r>
            <a:endParaRPr lang="fr-FR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9C8E6E8A-1E94-1A00-D94C-2606411D6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437C0704-53AD-4682-A473-1FC8727FC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Pour aller (un peu) plus loin</a:t>
            </a:r>
          </a:p>
        </p:txBody>
      </p:sp>
      <p:sp>
        <p:nvSpPr>
          <p:cNvPr id="3" name="Google Shape;145;g30e9b553725_0_1">
            <a:extLst>
              <a:ext uri="{FF2B5EF4-FFF2-40B4-BE49-F238E27FC236}">
                <a16:creationId xmlns:a16="http://schemas.microsoft.com/office/drawing/2014/main" id="{1B259338-5F5D-B54C-1A56-BA9A405B5ED7}"/>
              </a:ext>
            </a:extLst>
          </p:cNvPr>
          <p:cNvSpPr txBox="1">
            <a:spLocks/>
          </p:cNvSpPr>
          <p:nvPr/>
        </p:nvSpPr>
        <p:spPr>
          <a:xfrm>
            <a:off x="0" y="1947215"/>
            <a:ext cx="4278086" cy="296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0650" indent="0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u="sng" dirty="0">
                <a:latin typeface="Avenir Next" panose="020B0503020202020204" pitchFamily="34" charset="0"/>
                <a:ea typeface="Avenir"/>
                <a:cs typeface="Avenir"/>
                <a:sym typeface="Avenir"/>
                <a:hlinkClick r:id="rId3"/>
              </a:rPr>
              <a:t>Blog</a:t>
            </a:r>
            <a:endParaRPr lang="fr-FR" sz="2700" u="sng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EC332C-9287-034B-1B75-003A13F9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6" y="1576352"/>
            <a:ext cx="7913914" cy="5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6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7AF41AD5-99AB-388E-80B2-2FDBD04D8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5B6EB751-4689-36E4-8201-29B674727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Pour aller (un peu) plus loin</a:t>
            </a:r>
          </a:p>
        </p:txBody>
      </p:sp>
      <p:pic>
        <p:nvPicPr>
          <p:cNvPr id="5" name="Picture 2" descr="Graphical illustration of steps for each type of simulation study (6 total)">
            <a:extLst>
              <a:ext uri="{FF2B5EF4-FFF2-40B4-BE49-F238E27FC236}">
                <a16:creationId xmlns:a16="http://schemas.microsoft.com/office/drawing/2014/main" id="{C00A0D3D-9964-D259-EEA3-D16B3BC5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1016"/>
            <a:ext cx="4974771" cy="27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tails are in the caption following the image">
            <a:extLst>
              <a:ext uri="{FF2B5EF4-FFF2-40B4-BE49-F238E27FC236}">
                <a16:creationId xmlns:a16="http://schemas.microsoft.com/office/drawing/2014/main" id="{CD1005D2-5AB0-D5E6-761A-C700B487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91" y="3891016"/>
            <a:ext cx="5170598" cy="20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F2FA79-8D9C-4D2C-6E34-47A9DC754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672" y="1635407"/>
            <a:ext cx="5308654" cy="21067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1C3DB9-1C5F-F0EF-0B55-0B90A7FA464E}"/>
              </a:ext>
            </a:extLst>
          </p:cNvPr>
          <p:cNvSpPr txBox="1"/>
          <p:nvPr/>
        </p:nvSpPr>
        <p:spPr>
          <a:xfrm>
            <a:off x="10428514" y="6610212"/>
            <a:ext cx="1633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venir Next" panose="020B0503020202020204" pitchFamily="34" charset="0"/>
                <a:hlinkClick r:id="rId6"/>
              </a:rPr>
              <a:t>DiRenzo et al. (2023)</a:t>
            </a:r>
            <a:endParaRPr lang="fr-FR" sz="11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BE6C623E-3021-DEF8-3866-7D335B77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B8FF489D-6568-9C17-FFF8-B42747EFE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Pour aller (encore) plus loin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0506C4-D35E-924B-B319-F6E25738F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44" y="1690825"/>
            <a:ext cx="7891456" cy="43878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867563-795E-C499-9A3C-866BBACF7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690825"/>
            <a:ext cx="2305050" cy="37178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05F1670-08DD-18D8-C3C2-D274C3F479E2}"/>
              </a:ext>
            </a:extLst>
          </p:cNvPr>
          <p:cNvSpPr txBox="1"/>
          <p:nvPr/>
        </p:nvSpPr>
        <p:spPr>
          <a:xfrm>
            <a:off x="254000" y="5678565"/>
            <a:ext cx="1893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venir Next" panose="020B0503020202020204" pitchFamily="34" charset="0"/>
                <a:hlinkClick r:id="rId5"/>
              </a:rPr>
              <a:t>Livre</a:t>
            </a:r>
            <a:endParaRPr lang="fr-FR" sz="2000" dirty="0">
              <a:latin typeface="Avenir Next" panose="020B0503020202020204" pitchFamily="34" charset="0"/>
            </a:endParaRPr>
          </a:p>
          <a:p>
            <a:endParaRPr lang="fr-FR" sz="2000" dirty="0">
              <a:latin typeface="Avenir Next" panose="020B0503020202020204" pitchFamily="34" charset="0"/>
            </a:endParaRPr>
          </a:p>
          <a:p>
            <a:r>
              <a:rPr lang="fr-FR" sz="2000" dirty="0">
                <a:latin typeface="Avenir Next" panose="020B0503020202020204" pitchFamily="34" charset="0"/>
                <a:hlinkClick r:id="rId6"/>
              </a:rPr>
              <a:t>Cours en ligne</a:t>
            </a:r>
            <a:endParaRPr lang="fr-FR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1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6B55B7D7-E614-300F-8441-5D83C725E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C735AB16-E9D9-229E-7054-F333DA5A8E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Limites des tests statistiques</a:t>
            </a:r>
          </a:p>
        </p:txBody>
      </p:sp>
      <p:sp>
        <p:nvSpPr>
          <p:cNvPr id="145" name="Google Shape;145;g30e9b553725_0_1">
            <a:extLst>
              <a:ext uri="{FF2B5EF4-FFF2-40B4-BE49-F238E27FC236}">
                <a16:creationId xmlns:a16="http://schemas.microsoft.com/office/drawing/2014/main" id="{D47C9D42-1FC1-BFC3-F70F-01ABADA8F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11486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Incompréhensible</a:t>
            </a: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Focus sur hypothèse nulle et p-value</a:t>
            </a: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Déconnecté des pratiques scientifiques</a:t>
            </a: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BAD865-DAD7-2991-0CB6-6D12F796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561" y="1690824"/>
            <a:ext cx="5972010" cy="49766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C8D773E-459E-EF17-9227-777BDFB7C0A6}"/>
              </a:ext>
            </a:extLst>
          </p:cNvPr>
          <p:cNvSpPr txBox="1"/>
          <p:nvPr/>
        </p:nvSpPr>
        <p:spPr>
          <a:xfrm>
            <a:off x="8957996" y="6607505"/>
            <a:ext cx="3243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venir Next" panose="020B0503020202020204" pitchFamily="34" charset="0"/>
                <a:hlinkClick r:id="rId4"/>
              </a:rPr>
              <a:t>Statistical Rethinking (McElreath 2020)</a:t>
            </a:r>
            <a:r>
              <a:rPr lang="fr-FR" sz="1100" dirty="0">
                <a:latin typeface="Avenir Next" panose="020B0503020202020204" pitchFamily="34" charset="0"/>
              </a:rPr>
              <a:t> – Fig. 1.1</a:t>
            </a:r>
          </a:p>
        </p:txBody>
      </p:sp>
    </p:spTree>
    <p:extLst>
      <p:ext uri="{BB962C8B-B14F-4D97-AF65-F5344CB8AC3E}">
        <p14:creationId xmlns:p14="http://schemas.microsoft.com/office/powerpoint/2010/main" val="36072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17B132B8-4E9F-9EE3-1168-EEB7537B4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47B59387-E421-A1E0-BBE1-522A3D96F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Test statistique </a:t>
            </a: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</a:t>
            </a: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modèles linéaires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Ou la technologie unifiée de la droite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g30e9b553725_0_1">
            <a:extLst>
              <a:ext uri="{FF2B5EF4-FFF2-40B4-BE49-F238E27FC236}">
                <a16:creationId xmlns:a16="http://schemas.microsoft.com/office/drawing/2014/main" id="{0F4E0420-F8E1-C2EF-5180-C35CF5FAE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77808" y="2090201"/>
            <a:ext cx="3909391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sz="2700" b="1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sz="2700" b="1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sz="2700" b="1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700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y = </a:t>
            </a:r>
            <a:r>
              <a:rPr lang="fr-FR" sz="2700" b="1" dirty="0" err="1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ax</a:t>
            </a:r>
            <a:r>
              <a:rPr lang="fr-FR" sz="2700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+ b</a:t>
            </a:r>
            <a:endParaRPr sz="2700" b="1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6FD0A4-5E7E-435F-FA12-5755AB0A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0" y="1777464"/>
            <a:ext cx="5972010" cy="4976675"/>
          </a:xfrm>
          <a:prstGeom prst="rect">
            <a:avLst/>
          </a:prstGeom>
        </p:spPr>
      </p:pic>
      <p:pic>
        <p:nvPicPr>
          <p:cNvPr id="6" name="Graphique 5" descr="Fermer avec un remplissage uni">
            <a:extLst>
              <a:ext uri="{FF2B5EF4-FFF2-40B4-BE49-F238E27FC236}">
                <a16:creationId xmlns:a16="http://schemas.microsoft.com/office/drawing/2014/main" id="{1B9A7D0D-AB46-1C21-47AE-836119CC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089" y="1954895"/>
            <a:ext cx="4621810" cy="4621810"/>
          </a:xfrm>
          <a:prstGeom prst="rect">
            <a:avLst/>
          </a:prstGeom>
        </p:spPr>
      </p:pic>
      <p:sp>
        <p:nvSpPr>
          <p:cNvPr id="7" name="Left Arrow 403">
            <a:extLst>
              <a:ext uri="{FF2B5EF4-FFF2-40B4-BE49-F238E27FC236}">
                <a16:creationId xmlns:a16="http://schemas.microsoft.com/office/drawing/2014/main" id="{1E2826C6-8951-E75C-0735-445550206B09}"/>
              </a:ext>
            </a:extLst>
          </p:cNvPr>
          <p:cNvSpPr/>
          <p:nvPr/>
        </p:nvSpPr>
        <p:spPr>
          <a:xfrm flipH="1">
            <a:off x="6771099" y="3271562"/>
            <a:ext cx="878407" cy="720275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FFA63314-D11C-F2E9-0EC9-4BC838C4D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03EF1C-AEC3-2520-2176-F9CCB757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1094"/>
            <a:ext cx="5157383" cy="37524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EFDDB3-7B7A-26D5-CED0-7EE390C6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96" y="3101094"/>
            <a:ext cx="5157383" cy="3752472"/>
          </a:xfrm>
          <a:prstGeom prst="rect">
            <a:avLst/>
          </a:prstGeom>
        </p:spPr>
      </p:pic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36FC60BA-E71A-D9BA-521A-C43E145FEE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Test statistique </a:t>
            </a: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</a:t>
            </a: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modèles linéaires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Exemple: </a:t>
            </a:r>
            <a:r>
              <a:rPr lang="fr-FR" sz="3600" dirty="0" err="1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</a:t>
            </a: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-test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145;g30e9b553725_0_1">
            <a:extLst>
              <a:ext uri="{FF2B5EF4-FFF2-40B4-BE49-F238E27FC236}">
                <a16:creationId xmlns:a16="http://schemas.microsoft.com/office/drawing/2014/main" id="{6CDED24A-3229-628D-4874-54C95707C1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22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065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Comparaison de deux groupes</a:t>
            </a:r>
          </a:p>
          <a:p>
            <a:pPr marL="12065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0" name="Google Shape;145;g30e9b553725_0_1">
            <a:extLst>
              <a:ext uri="{FF2B5EF4-FFF2-40B4-BE49-F238E27FC236}">
                <a16:creationId xmlns:a16="http://schemas.microsoft.com/office/drawing/2014/main" id="{FD5AF2D0-DD6E-D3E8-BC7D-8559093D67A3}"/>
              </a:ext>
            </a:extLst>
          </p:cNvPr>
          <p:cNvSpPr txBox="1">
            <a:spLocks/>
          </p:cNvSpPr>
          <p:nvPr/>
        </p:nvSpPr>
        <p:spPr>
          <a:xfrm>
            <a:off x="278297" y="2584174"/>
            <a:ext cx="5072270" cy="57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0650" indent="0" algn="ctr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u="sng" dirty="0" err="1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</a:t>
            </a:r>
            <a:r>
              <a:rPr lang="fr-FR" sz="2700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-test</a:t>
            </a:r>
          </a:p>
          <a:p>
            <a:pPr marL="120650" indent="0" algn="ctr">
              <a:lnSpc>
                <a:spcPct val="70000"/>
              </a:lnSpc>
              <a:buSzPts val="1700"/>
              <a:buFont typeface="Arial"/>
              <a:buNone/>
            </a:pPr>
            <a:endParaRPr lang="fr-FR" sz="2700" u="sng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45;g30e9b553725_0_1">
            <a:extLst>
              <a:ext uri="{FF2B5EF4-FFF2-40B4-BE49-F238E27FC236}">
                <a16:creationId xmlns:a16="http://schemas.microsoft.com/office/drawing/2014/main" id="{37985FD5-B670-258C-45FF-D03F58456380}"/>
              </a:ext>
            </a:extLst>
          </p:cNvPr>
          <p:cNvSpPr txBox="1">
            <a:spLocks/>
          </p:cNvSpPr>
          <p:nvPr/>
        </p:nvSpPr>
        <p:spPr>
          <a:xfrm>
            <a:off x="6841434" y="2584174"/>
            <a:ext cx="5072270" cy="57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0650" indent="0" algn="ctr">
              <a:lnSpc>
                <a:spcPct val="70000"/>
              </a:lnSpc>
              <a:buSzPts val="1700"/>
              <a:buFont typeface="Arial"/>
              <a:buNone/>
            </a:pPr>
            <a:r>
              <a:rPr lang="fr-FR" sz="2700" u="sng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Modèle linéaire</a:t>
            </a:r>
          </a:p>
          <a:p>
            <a:pPr marL="120650" indent="0" algn="ctr">
              <a:lnSpc>
                <a:spcPct val="70000"/>
              </a:lnSpc>
              <a:buSzPts val="1700"/>
              <a:buFont typeface="Arial"/>
              <a:buNone/>
            </a:pPr>
            <a:endParaRPr lang="fr-FR" sz="2700" u="sng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4" name="Étoile à 5 branches 13">
            <a:extLst>
              <a:ext uri="{FF2B5EF4-FFF2-40B4-BE49-F238E27FC236}">
                <a16:creationId xmlns:a16="http://schemas.microsoft.com/office/drawing/2014/main" id="{02C38670-D19C-0736-40AD-55A48680FA71}"/>
              </a:ext>
            </a:extLst>
          </p:cNvPr>
          <p:cNvSpPr>
            <a:spLocks noChangeAspect="1"/>
          </p:cNvSpPr>
          <p:nvPr/>
        </p:nvSpPr>
        <p:spPr>
          <a:xfrm>
            <a:off x="1853725" y="5500440"/>
            <a:ext cx="295062" cy="295062"/>
          </a:xfrm>
          <a:prstGeom prst="star5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>
            <a:extLst>
              <a:ext uri="{FF2B5EF4-FFF2-40B4-BE49-F238E27FC236}">
                <a16:creationId xmlns:a16="http://schemas.microsoft.com/office/drawing/2014/main" id="{1BB02326-44D0-7155-B543-DC20DBF7BC48}"/>
              </a:ext>
            </a:extLst>
          </p:cNvPr>
          <p:cNvSpPr>
            <a:spLocks noChangeAspect="1"/>
          </p:cNvSpPr>
          <p:nvPr/>
        </p:nvSpPr>
        <p:spPr>
          <a:xfrm>
            <a:off x="3758726" y="3880906"/>
            <a:ext cx="295062" cy="295062"/>
          </a:xfrm>
          <a:prstGeom prst="star5">
            <a:avLst/>
          </a:prstGeom>
          <a:solidFill>
            <a:srgbClr val="D9AAAA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8DE4CB4-E4FD-5BAB-393A-6B9574D190C9}"/>
              </a:ext>
            </a:extLst>
          </p:cNvPr>
          <p:cNvCxnSpPr>
            <a:cxnSpLocks/>
          </p:cNvCxnSpPr>
          <p:nvPr/>
        </p:nvCxnSpPr>
        <p:spPr>
          <a:xfrm flipV="1">
            <a:off x="3023626" y="3984893"/>
            <a:ext cx="0" cy="1652192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03EB64A-50C0-C423-00C3-9950607BB5D2}"/>
                  </a:ext>
                </a:extLst>
              </p:cNvPr>
              <p:cNvSpPr txBox="1"/>
              <p:nvPr/>
            </p:nvSpPr>
            <p:spPr>
              <a:xfrm>
                <a:off x="1287893" y="5386361"/>
                <a:ext cx="600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03EB64A-50C0-C423-00C3-9950607BB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93" y="5386361"/>
                <a:ext cx="600421" cy="523220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32099AE-98BA-FD1F-F288-EDE5C37F8F7B}"/>
                  </a:ext>
                </a:extLst>
              </p:cNvPr>
              <p:cNvSpPr txBox="1"/>
              <p:nvPr/>
            </p:nvSpPr>
            <p:spPr>
              <a:xfrm>
                <a:off x="4229003" y="3766827"/>
                <a:ext cx="6086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32099AE-98BA-FD1F-F288-EDE5C37F8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03" y="3766827"/>
                <a:ext cx="608693" cy="523220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6D3E169-ED78-2AA9-B93E-33564A29EB35}"/>
                  </a:ext>
                </a:extLst>
              </p:cNvPr>
              <p:cNvSpPr txBox="1"/>
              <p:nvPr/>
            </p:nvSpPr>
            <p:spPr>
              <a:xfrm>
                <a:off x="1592385" y="4392063"/>
                <a:ext cx="1352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venir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Avenir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6D3E169-ED78-2AA9-B93E-33564A29E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85" y="4392063"/>
                <a:ext cx="1352293" cy="523220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D812301-2CB7-1BD2-3E23-EBA3C9CB7461}"/>
              </a:ext>
            </a:extLst>
          </p:cNvPr>
          <p:cNvCxnSpPr>
            <a:cxnSpLocks/>
          </p:cNvCxnSpPr>
          <p:nvPr/>
        </p:nvCxnSpPr>
        <p:spPr>
          <a:xfrm flipV="1">
            <a:off x="8904516" y="4044078"/>
            <a:ext cx="1999591" cy="15930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9E343DF-DD4B-E9C3-2C12-B79463099AB6}"/>
              </a:ext>
            </a:extLst>
          </p:cNvPr>
          <p:cNvCxnSpPr>
            <a:cxnSpLocks/>
          </p:cNvCxnSpPr>
          <p:nvPr/>
        </p:nvCxnSpPr>
        <p:spPr>
          <a:xfrm>
            <a:off x="10003971" y="4810989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2DC1767-C90C-2E89-6194-B52E02C977EA}"/>
              </a:ext>
            </a:extLst>
          </p:cNvPr>
          <p:cNvCxnSpPr>
            <a:cxnSpLocks/>
          </p:cNvCxnSpPr>
          <p:nvPr/>
        </p:nvCxnSpPr>
        <p:spPr>
          <a:xfrm flipV="1">
            <a:off x="10687169" y="4246503"/>
            <a:ext cx="0" cy="56448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A7906436-8C79-7B6E-31EC-8DE889CF325D}"/>
                  </a:ext>
                </a:extLst>
              </p:cNvPr>
              <p:cNvSpPr txBox="1"/>
              <p:nvPr/>
            </p:nvSpPr>
            <p:spPr>
              <a:xfrm>
                <a:off x="8040340" y="5331012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A7906436-8C79-7B6E-31EC-8DE889CF3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340" y="5331012"/>
                <a:ext cx="646459" cy="523220"/>
              </a:xfrm>
              <a:prstGeom prst="rect">
                <a:avLst/>
              </a:prstGeom>
              <a:blipFill>
                <a:blip r:embed="rId7"/>
                <a:stretch>
                  <a:fillRect l="-3922" b="-21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7606B97-1E76-2E59-BBCE-57FEAA103F19}"/>
                  </a:ext>
                </a:extLst>
              </p:cNvPr>
              <p:cNvSpPr txBox="1"/>
              <p:nvPr/>
            </p:nvSpPr>
            <p:spPr>
              <a:xfrm>
                <a:off x="10707340" y="4246503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7606B97-1E76-2E59-BBCE-57FEAA10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340" y="4246503"/>
                <a:ext cx="646459" cy="523220"/>
              </a:xfrm>
              <a:prstGeom prst="rect">
                <a:avLst/>
              </a:prstGeom>
              <a:blipFill>
                <a:blip r:embed="rId8"/>
                <a:stretch>
                  <a:fillRect l="-1923" b="-19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E5AADF1-9CDD-9061-482C-CD98040FE744}"/>
              </a:ext>
            </a:extLst>
          </p:cNvPr>
          <p:cNvCxnSpPr>
            <a:cxnSpLocks/>
          </p:cNvCxnSpPr>
          <p:nvPr/>
        </p:nvCxnSpPr>
        <p:spPr>
          <a:xfrm>
            <a:off x="8686799" y="5647971"/>
            <a:ext cx="653143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22" grpId="0"/>
      <p:bldP spid="23" grpId="0"/>
      <p:bldP spid="24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949632E9-8267-B6A5-CD93-693DEBE9C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18E1439D-4059-3C40-06E0-4BB97F2F8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Test statistique </a:t>
            </a: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</a:t>
            </a: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modèles linéaires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Exemple: </a:t>
            </a:r>
            <a:r>
              <a:rPr lang="fr-FR" sz="3600" dirty="0" err="1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</a:t>
            </a: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-test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145;g30e9b553725_0_1">
            <a:extLst>
              <a:ext uri="{FF2B5EF4-FFF2-40B4-BE49-F238E27FC236}">
                <a16:creationId xmlns:a16="http://schemas.microsoft.com/office/drawing/2014/main" id="{E8A9A176-8C04-F8C0-C31D-1888A0FEB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22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065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Comparaison de deux groupes</a:t>
            </a:r>
          </a:p>
          <a:p>
            <a:pPr marL="12065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45;g30e9b553725_0_1">
                <a:extLst>
                  <a:ext uri="{FF2B5EF4-FFF2-40B4-BE49-F238E27FC236}">
                    <a16:creationId xmlns:a16="http://schemas.microsoft.com/office/drawing/2014/main" id="{5B7A1CF3-AE4A-173F-FC6A-CADD218109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7" y="2584174"/>
                <a:ext cx="5072270" cy="410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20650" indent="0" algn="ctr">
                  <a:lnSpc>
                    <a:spcPct val="70000"/>
                  </a:lnSpc>
                  <a:buSzPts val="1700"/>
                  <a:buFont typeface="Arial"/>
                  <a:buNone/>
                </a:pPr>
                <a:r>
                  <a:rPr lang="fr-FR" sz="2700" u="sng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t-test</a:t>
                </a:r>
              </a:p>
              <a:p>
                <a:pPr marL="120650" indent="0" algn="ctr">
                  <a:lnSpc>
                    <a:spcPct val="70000"/>
                  </a:lnSpc>
                  <a:buSzPts val="1700"/>
                  <a:buFont typeface="Arial"/>
                  <a:buNone/>
                </a:pPr>
                <a:r>
                  <a:rPr lang="fr-FR" sz="2700" u="sng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 </a:t>
                </a:r>
              </a:p>
              <a:p>
                <a:pPr marL="120650" indent="0" algn="ctr">
                  <a:lnSpc>
                    <a:spcPct val="70000"/>
                  </a:lnSpc>
                  <a:buSzPts val="1700"/>
                  <a:buFont typeface="Arial"/>
                  <a:buNone/>
                </a:pPr>
                <a:endParaRPr lang="fr-FR" sz="2700" u="sng" dirty="0">
                  <a:latin typeface="Avenir Next" panose="020B0503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120650" indent="0" algn="ctr">
                  <a:lnSpc>
                    <a:spcPct val="70000"/>
                  </a:lnSpc>
                  <a:buSzPts val="17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700" b="0" i="1" smtClean="0">
                          <a:latin typeface="Cambria Math" panose="02040503050406030204" pitchFamily="18" charset="0"/>
                          <a:sym typeface="Avenir"/>
                        </a:rPr>
                        <m:t>𝑡</m:t>
                      </m:r>
                      <m:r>
                        <a:rPr lang="fr-FR" sz="2700" b="0" i="1" smtClean="0">
                          <a:latin typeface="Cambria Math" panose="02040503050406030204" pitchFamily="18" charset="0"/>
                          <a:sym typeface="Avenir"/>
                        </a:rPr>
                        <m:t>=</m:t>
                      </m:r>
                      <m:f>
                        <m:fPr>
                          <m:ctrlPr>
                            <a:rPr lang="fr-FR" sz="2700" b="0" i="1" smtClean="0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2700" i="1">
                                  <a:latin typeface="Cambria Math" panose="02040503050406030204" pitchFamily="18" charset="0"/>
                                  <a:sym typeface="Avenir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7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Avenir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Avenir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Avenir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2700" i="1">
                              <a:latin typeface="Cambria Math" panose="02040503050406030204" pitchFamily="18" charset="0"/>
                              <a:sym typeface="Avenir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fr-FR" sz="2700" i="1">
                                  <a:latin typeface="Cambria Math" panose="02040503050406030204" pitchFamily="18" charset="0"/>
                                  <a:sym typeface="Avenir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7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Avenir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Avenir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27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Avenir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sz="2700" b="0" i="1" smtClean="0">
                                  <a:latin typeface="Cambria Math" panose="02040503050406030204" pitchFamily="18" charset="0"/>
                                  <a:sym typeface="Avenir"/>
                                </a:rPr>
                              </m:ctrlPr>
                            </m:sSubPr>
                            <m:e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  <a:sym typeface="Avenir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  <a:sym typeface="Avenir"/>
                                </a:rPr>
                                <m:t>𝑝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2700" b="0" i="1" smtClean="0">
                                  <a:latin typeface="Cambria Math" panose="02040503050406030204" pitchFamily="18" charset="0"/>
                                  <a:sym typeface="Avenir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  <a:sym typeface="Avenir"/>
                                    </a:rPr>
                                  </m:ctrlPr>
                                </m:fPr>
                                <m:num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  <a:sym typeface="Avenir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  <a:sym typeface="Avenir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fr-FR" sz="2700" dirty="0">
                  <a:latin typeface="Avenir Next" panose="020B0503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120650" indent="0" algn="ctr">
                  <a:lnSpc>
                    <a:spcPct val="70000"/>
                  </a:lnSpc>
                  <a:buSzPts val="1700"/>
                  <a:buNone/>
                </a:pPr>
                <a:endParaRPr lang="fr-FR" sz="2700" dirty="0">
                  <a:latin typeface="Avenir Next" panose="020B0503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120650" indent="0" algn="ctr">
                  <a:lnSpc>
                    <a:spcPct val="7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 smtClean="0">
                            <a:latin typeface="Cambria Math" panose="02040503050406030204" pitchFamily="18" charset="0"/>
                            <a:sym typeface="Avenir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𝑌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= moyenne du groupe 1</a:t>
                </a:r>
              </a:p>
              <a:p>
                <a:pPr marL="120650" indent="0" algn="ctr">
                  <a:lnSpc>
                    <a:spcPct val="7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 smtClean="0">
                            <a:latin typeface="Cambria Math" panose="02040503050406030204" pitchFamily="18" charset="0"/>
                            <a:sym typeface="Avenir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𝑌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Avenir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dirty="0">
                    <a:solidFill>
                      <a:srgbClr val="C00000"/>
                    </a:solidFill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= moyenne du groupe 2</a:t>
                </a:r>
              </a:p>
              <a:p>
                <a:pPr marL="120650" indent="0" algn="ctr">
                  <a:lnSpc>
                    <a:spcPct val="7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sym typeface="Avenir"/>
                          </a:rPr>
                          <m:t>𝑠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sym typeface="Avenir"/>
                          </a:rPr>
                          <m:t>𝑝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sym typeface="Avenir"/>
                      </a:rPr>
                      <m:t>= 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écart type </a:t>
                </a:r>
                <a:r>
                  <a:rPr lang="fr-FR" sz="2400" dirty="0" err="1">
                    <a:solidFill>
                      <a:schemeClr val="tx1"/>
                    </a:solidFill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poolé</a:t>
                </a:r>
                <a:r>
                  <a:rPr lang="fr-FR" sz="2400" dirty="0">
                    <a:solidFill>
                      <a:srgbClr val="C00000"/>
                    </a:solidFill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 </a:t>
                </a:r>
              </a:p>
            </p:txBody>
          </p:sp>
        </mc:Choice>
        <mc:Fallback xmlns="">
          <p:sp>
            <p:nvSpPr>
              <p:cNvPr id="10" name="Google Shape;145;g30e9b553725_0_1">
                <a:extLst>
                  <a:ext uri="{FF2B5EF4-FFF2-40B4-BE49-F238E27FC236}">
                    <a16:creationId xmlns:a16="http://schemas.microsoft.com/office/drawing/2014/main" id="{5B7A1CF3-AE4A-173F-FC6A-CADD2181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7" y="2584174"/>
                <a:ext cx="5072270" cy="4108174"/>
              </a:xfrm>
              <a:prstGeom prst="rect">
                <a:avLst/>
              </a:prstGeom>
              <a:blipFill>
                <a:blip r:embed="rId3"/>
                <a:stretch>
                  <a:fillRect t="-923"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45;g30e9b553725_0_1">
                <a:extLst>
                  <a:ext uri="{FF2B5EF4-FFF2-40B4-BE49-F238E27FC236}">
                    <a16:creationId xmlns:a16="http://schemas.microsoft.com/office/drawing/2014/main" id="{3B3EC419-F27D-57AE-28C7-AF27C68658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6371" y="2584174"/>
                <a:ext cx="5567333" cy="4108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20650" indent="0" algn="ctr">
                  <a:lnSpc>
                    <a:spcPct val="70000"/>
                  </a:lnSpc>
                  <a:buSzPts val="1700"/>
                  <a:buFont typeface="Arial"/>
                  <a:buNone/>
                </a:pPr>
                <a:r>
                  <a:rPr lang="fr-FR" sz="2700" u="sng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Modèle linéaire</a:t>
                </a:r>
              </a:p>
              <a:p>
                <a:pPr marL="120650" indent="0" algn="ctr">
                  <a:lnSpc>
                    <a:spcPct val="70000"/>
                  </a:lnSpc>
                  <a:buSzPts val="1700"/>
                  <a:buFont typeface="Arial"/>
                  <a:buNone/>
                </a:pPr>
                <a:r>
                  <a:rPr lang="fr-FR" sz="2700" u="sng" dirty="0"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 </a:t>
                </a:r>
                <a:endParaRPr lang="fr-FR" b="0" i="1" dirty="0">
                  <a:latin typeface="Cambria Math" panose="02040503050406030204" pitchFamily="18" charset="0"/>
                  <a:sym typeface="Avenir"/>
                </a:endParaRPr>
              </a:p>
              <a:p>
                <a:pPr marL="120650" indent="0" algn="ctr">
                  <a:lnSpc>
                    <a:spcPct val="7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sym typeface="Avenir"/>
                        </a:rPr>
                        <m:t>𝑖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sym typeface="Avenir"/>
                        </a:rPr>
                        <m:t>=1, 2</m:t>
                      </m:r>
                    </m:oMath>
                  </m:oMathPara>
                </a14:m>
                <a:endParaRPr lang="fr-FR" sz="2000" b="0" i="1" dirty="0">
                  <a:latin typeface="Cambria Math" panose="02040503050406030204" pitchFamily="18" charset="0"/>
                  <a:sym typeface="Avenir"/>
                </a:endParaRPr>
              </a:p>
              <a:p>
                <a:pPr marL="120650" indent="0" algn="ctr">
                  <a:lnSpc>
                    <a:spcPct val="70000"/>
                  </a:lnSpc>
                  <a:spcAft>
                    <a:spcPts val="600"/>
                  </a:spcAft>
                  <a:buSzPts val="17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700" b="0" i="1" smtClean="0"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b="0" i="1" smtClean="0">
                              <a:latin typeface="Cambria Math" panose="02040503050406030204" pitchFamily="18" charset="0"/>
                              <a:sym typeface="Avenir"/>
                            </a:rPr>
                            <m:t>𝑦</m:t>
                          </m:r>
                        </m:e>
                        <m:sub>
                          <m:r>
                            <a:rPr lang="fr-FR" sz="2700" b="0" i="1" smtClean="0">
                              <a:latin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700" b="0" i="1" smtClean="0">
                          <a:latin typeface="Cambria Math" panose="02040503050406030204" pitchFamily="18" charset="0"/>
                          <a:ea typeface="Avenir"/>
                          <a:cs typeface="Avenir"/>
                          <a:sym typeface="Avenir"/>
                        </a:rPr>
                        <m:t>=</m:t>
                      </m:r>
                      <m:sSub>
                        <m:sSubPr>
                          <m:ctrlPr>
                            <a:rPr lang="fr-FR" sz="27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7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0</m:t>
                          </m:r>
                        </m:sub>
                      </m:sSub>
                      <m:r>
                        <a:rPr lang="fr-FR" sz="2700" b="0" i="1" smtClean="0">
                          <a:latin typeface="Cambria Math" panose="02040503050406030204" pitchFamily="18" charset="0"/>
                          <a:sym typeface="Avenir"/>
                        </a:rPr>
                        <m:t>+</m:t>
                      </m:r>
                      <m:sSub>
                        <m:sSubPr>
                          <m:ctrlPr>
                            <a:rPr lang="fr-FR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27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  <m:r>
                        <a:rPr lang="fr-FR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×</m:t>
                      </m:r>
                      <m:sSub>
                        <m:sSubPr>
                          <m:ctrlPr>
                            <a:rPr lang="fr-FR" sz="2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𝑥</m:t>
                          </m:r>
                        </m:e>
                        <m:sub>
                          <m:r>
                            <a:rPr lang="fr-FR" sz="2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700" dirty="0">
                  <a:latin typeface="Avenir Next" panose="020B0503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120650" indent="0" algn="ctr">
                  <a:lnSpc>
                    <a:spcPct val="70000"/>
                  </a:lnSpc>
                  <a:buSzPts val="1700"/>
                  <a:buNone/>
                </a:pPr>
                <a:endParaRPr lang="fr-FR" sz="2700" dirty="0">
                  <a:latin typeface="Avenir Next" panose="020B0503020202020204" pitchFamily="34" charset="0"/>
                  <a:ea typeface="Avenir"/>
                  <a:cs typeface="Avenir"/>
                  <a:sym typeface="Avenir"/>
                </a:endParaRP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𝛽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 = moyenne du groupe 1</a:t>
                </a: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venir"/>
                          </a:rPr>
                          <m:t>𝛽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Avenir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C00000"/>
                    </a:solidFill>
                    <a:latin typeface="Avenir Next" panose="020B0503020202020204" pitchFamily="34" charset="0"/>
                    <a:ea typeface="Avenir"/>
                    <a:cs typeface="Avenir"/>
                    <a:sym typeface="Avenir"/>
                  </a:rPr>
                  <a:t> = différence groupe 2 – groupe 1</a:t>
                </a: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:endParaRPr lang="fr-FR" sz="2400" dirty="0">
                  <a:solidFill>
                    <a:srgbClr val="C00000"/>
                  </a:solidFill>
                  <a:latin typeface="Avenir Next" panose="020B0503020202020204" pitchFamily="34" charset="0"/>
                  <a:ea typeface="Cambria Math" panose="02040503050406030204" pitchFamily="18" charset="0"/>
                  <a:sym typeface="Avenir"/>
                </a:endParaRPr>
              </a:p>
              <a:p>
                <a:pPr marL="120650" indent="0">
                  <a:lnSpc>
                    <a:spcPct val="70000"/>
                  </a:lnSpc>
                  <a:buSzPts val="17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𝑥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venir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venir"/>
                                </a:rPr>
                              </m:ctrlPr>
                            </m:eqArrPr>
                            <m:e>
                              <m:r>
                                <a:rPr lang="fr-F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venir"/>
                                </a:rPr>
                                <m:t>0,  </m:t>
                              </m:r>
                              <m:r>
                                <a:rPr lang="fr-F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venir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venir"/>
                                </a:rPr>
                                <m:t>=1</m:t>
                              </m:r>
                            </m:e>
                            <m:e>
                              <m:r>
                                <a:rPr lang="fr-F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venir"/>
                                </a:rPr>
                                <m:t>&amp;1,  </m:t>
                              </m:r>
                              <m:r>
                                <a:rPr lang="fr-F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venir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venir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>
                  <a:solidFill>
                    <a:srgbClr val="C00000"/>
                  </a:solidFill>
                  <a:latin typeface="Avenir Next" panose="020B0503020202020204" pitchFamily="34" charset="0"/>
                  <a:ea typeface="Avenir"/>
                  <a:cs typeface="Avenir"/>
                  <a:sym typeface="Avenir"/>
                </a:endParaRPr>
              </a:p>
            </p:txBody>
          </p:sp>
        </mc:Choice>
        <mc:Fallback xmlns="">
          <p:sp>
            <p:nvSpPr>
              <p:cNvPr id="11" name="Google Shape;145;g30e9b553725_0_1">
                <a:extLst>
                  <a:ext uri="{FF2B5EF4-FFF2-40B4-BE49-F238E27FC236}">
                    <a16:creationId xmlns:a16="http://schemas.microsoft.com/office/drawing/2014/main" id="{3B3EC419-F27D-57AE-28C7-AF27C6865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71" y="2584174"/>
                <a:ext cx="5567333" cy="4108174"/>
              </a:xfrm>
              <a:prstGeom prst="rect">
                <a:avLst/>
              </a:prstGeom>
              <a:blipFill>
                <a:blip r:embed="rId4"/>
                <a:stretch>
                  <a:fillRect l="-12301" t="-923" b="-56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1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7A157754-3AEE-1223-C647-F490161F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59DD336-371D-3C86-837B-F420FFEB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" y="3417083"/>
            <a:ext cx="4764663" cy="3466732"/>
          </a:xfrm>
          <a:prstGeom prst="rect">
            <a:avLst/>
          </a:prstGeom>
        </p:spPr>
      </p:pic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08059B0F-D5AF-DBF7-1B81-1244CACF9B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Test statistique </a:t>
            </a: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</a:t>
            </a: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modèles linéaires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Changement de perspective</a:t>
            </a: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g30e9b553725_0_1">
            <a:extLst>
              <a:ext uri="{FF2B5EF4-FFF2-40B4-BE49-F238E27FC236}">
                <a16:creationId xmlns:a16="http://schemas.microsoft.com/office/drawing/2014/main" id="{C25AD294-857B-AF5D-E8F2-E0A5CF0B6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08800" y="2090201"/>
            <a:ext cx="4978399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sz="2700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Modèle linéaire</a:t>
            </a:r>
          </a:p>
          <a:p>
            <a:pPr indent="0" algn="ctr">
              <a:lnSpc>
                <a:spcPct val="70000"/>
              </a:lnSpc>
              <a:buNone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Focus sur estimation de paramètre et taille d’effet</a:t>
            </a:r>
          </a:p>
        </p:txBody>
      </p:sp>
      <p:sp>
        <p:nvSpPr>
          <p:cNvPr id="2" name="Google Shape;145;g30e9b553725_0_1">
            <a:extLst>
              <a:ext uri="{FF2B5EF4-FFF2-40B4-BE49-F238E27FC236}">
                <a16:creationId xmlns:a16="http://schemas.microsoft.com/office/drawing/2014/main" id="{EEB200D1-715A-1140-5F5B-43C4008EC4E2}"/>
              </a:ext>
            </a:extLst>
          </p:cNvPr>
          <p:cNvSpPr txBox="1">
            <a:spLocks/>
          </p:cNvSpPr>
          <p:nvPr/>
        </p:nvSpPr>
        <p:spPr>
          <a:xfrm>
            <a:off x="304801" y="2090201"/>
            <a:ext cx="390939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algn="ctr">
              <a:lnSpc>
                <a:spcPct val="70000"/>
              </a:lnSpc>
              <a:spcAft>
                <a:spcPts val="1200"/>
              </a:spcAft>
              <a:buFont typeface="Arial"/>
              <a:buNone/>
            </a:pPr>
            <a:r>
              <a:rPr lang="fr-FR" sz="2700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Test statistique</a:t>
            </a:r>
          </a:p>
          <a:p>
            <a:pPr indent="0" algn="ctr">
              <a:lnSpc>
                <a:spcPct val="70000"/>
              </a:lnSpc>
              <a:buSzPct val="100000"/>
              <a:buNone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Focus sur p-value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DA0522-98F3-6CC6-AFFE-497E2BA43B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806"/>
          <a:stretch/>
        </p:blipFill>
        <p:spPr>
          <a:xfrm>
            <a:off x="5420559" y="3585582"/>
            <a:ext cx="6771441" cy="322709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11604BB5-EC5A-4584-3C10-9622CBE8F5CC}"/>
              </a:ext>
            </a:extLst>
          </p:cNvPr>
          <p:cNvGrpSpPr/>
          <p:nvPr/>
        </p:nvGrpSpPr>
        <p:grpSpPr>
          <a:xfrm>
            <a:off x="8997373" y="4939713"/>
            <a:ext cx="2665268" cy="144000"/>
            <a:chOff x="6119913" y="4444326"/>
            <a:chExt cx="2665268" cy="144000"/>
          </a:xfrm>
        </p:grpSpPr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971F8B66-4AAD-AFBB-25B3-E9E98001F99C}"/>
                </a:ext>
              </a:extLst>
            </p:cNvPr>
            <p:cNvCxnSpPr>
              <a:cxnSpLocks/>
            </p:cNvCxnSpPr>
            <p:nvPr/>
          </p:nvCxnSpPr>
          <p:spPr>
            <a:xfrm>
              <a:off x="6119913" y="4513601"/>
              <a:ext cx="2665268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74064A7-9DAB-9297-9458-DBB166FD88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0547" y="4444326"/>
              <a:ext cx="144000" cy="144000"/>
            </a:xfrm>
            <a:prstGeom prst="ellipse">
              <a:avLst/>
            </a:prstGeom>
            <a:solidFill>
              <a:srgbClr val="D9AAA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16E30D2-9C6F-CCDE-C2E7-E453524B6045}"/>
              </a:ext>
            </a:extLst>
          </p:cNvPr>
          <p:cNvGrpSpPr/>
          <p:nvPr/>
        </p:nvGrpSpPr>
        <p:grpSpPr>
          <a:xfrm>
            <a:off x="9193298" y="4448807"/>
            <a:ext cx="319206" cy="144000"/>
            <a:chOff x="6910171" y="4444326"/>
            <a:chExt cx="319206" cy="144000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402BAD64-F877-DC66-CB07-329D3464A430}"/>
                </a:ext>
              </a:extLst>
            </p:cNvPr>
            <p:cNvCxnSpPr>
              <a:cxnSpLocks/>
            </p:cNvCxnSpPr>
            <p:nvPr/>
          </p:nvCxnSpPr>
          <p:spPr>
            <a:xfrm>
              <a:off x="6910171" y="4513601"/>
              <a:ext cx="319206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0F270CB-27FA-345B-4861-116F79479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4523" y="4444326"/>
              <a:ext cx="144000" cy="144000"/>
            </a:xfrm>
            <a:prstGeom prst="ellipse">
              <a:avLst/>
            </a:prstGeom>
            <a:solidFill>
              <a:srgbClr val="D9AAA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F776CAB-CCC5-5701-804C-DB1180FE2B31}"/>
              </a:ext>
            </a:extLst>
          </p:cNvPr>
          <p:cNvCxnSpPr>
            <a:cxnSpLocks/>
          </p:cNvCxnSpPr>
          <p:nvPr/>
        </p:nvCxnSpPr>
        <p:spPr>
          <a:xfrm>
            <a:off x="9150425" y="3787976"/>
            <a:ext cx="0" cy="227199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0FD4CF8-983E-D8F8-300E-090E42645DCA}"/>
              </a:ext>
            </a:extLst>
          </p:cNvPr>
          <p:cNvSpPr txBox="1"/>
          <p:nvPr/>
        </p:nvSpPr>
        <p:spPr>
          <a:xfrm>
            <a:off x="1331059" y="6504901"/>
            <a:ext cx="33489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venir Next" panose="020B0503020202020204" pitchFamily="34" charset="0"/>
              </a:rPr>
              <a:t>Distribution de </a:t>
            </a:r>
            <a:r>
              <a:rPr lang="fr-FR" dirty="0" err="1">
                <a:latin typeface="Avenir Next" panose="020B0503020202020204" pitchFamily="34" charset="0"/>
              </a:rPr>
              <a:t>t</a:t>
            </a:r>
            <a:r>
              <a:rPr lang="fr-FR" dirty="0">
                <a:latin typeface="Avenir Next" panose="020B0503020202020204" pitchFamily="34" charset="0"/>
              </a:rPr>
              <a:t> selon hypothèse nulle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54AA03B-5C96-329A-C1D8-79032AD62510}"/>
              </a:ext>
            </a:extLst>
          </p:cNvPr>
          <p:cNvSpPr txBox="1"/>
          <p:nvPr/>
        </p:nvSpPr>
        <p:spPr>
          <a:xfrm>
            <a:off x="838200" y="5137370"/>
            <a:ext cx="2006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venir Next" panose="020B0503020202020204" pitchFamily="34" charset="0"/>
              </a:rPr>
              <a:t>Valeur </a:t>
            </a:r>
            <a:r>
              <a:rPr lang="fr-FR" i="1" dirty="0" err="1">
                <a:latin typeface="Avenir Next" panose="020B0503020202020204" pitchFamily="34" charset="0"/>
              </a:rPr>
              <a:t>t</a:t>
            </a:r>
            <a:r>
              <a:rPr lang="fr-FR" dirty="0">
                <a:latin typeface="Avenir Next" panose="020B0503020202020204" pitchFamily="34" charset="0"/>
              </a:rPr>
              <a:t> observée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373CD8D-070A-554F-948B-2EAAE104F9AB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041400" y="5445147"/>
            <a:ext cx="800100" cy="614819"/>
          </a:xfrm>
          <a:prstGeom prst="straightConnector1">
            <a:avLst/>
          </a:prstGeom>
          <a:ln w="38100">
            <a:solidFill>
              <a:srgbClr val="F9766D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8CB1FE7-01A6-7E0A-C289-3746D43DFE39}"/>
              </a:ext>
            </a:extLst>
          </p:cNvPr>
          <p:cNvSpPr txBox="1"/>
          <p:nvPr/>
        </p:nvSpPr>
        <p:spPr>
          <a:xfrm>
            <a:off x="9307314" y="4066306"/>
            <a:ext cx="8579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venir Next" panose="020B0503020202020204" pitchFamily="34" charset="0"/>
              </a:rPr>
              <a:t>P &lt; 0.05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B70A8A6-31AA-715B-F92C-D9A067DEF7B4}"/>
              </a:ext>
            </a:extLst>
          </p:cNvPr>
          <p:cNvSpPr txBox="1"/>
          <p:nvPr/>
        </p:nvSpPr>
        <p:spPr>
          <a:xfrm>
            <a:off x="9901043" y="4604713"/>
            <a:ext cx="8579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Avenir Next" panose="020B0503020202020204" pitchFamily="34" charset="0"/>
              </a:rPr>
              <a:t>P &gt; 0.05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EF9EDB6-2AAF-AE05-C5A1-DE6EFDFFB00B}"/>
                  </a:ext>
                </a:extLst>
              </p:cNvPr>
              <p:cNvSpPr txBox="1"/>
              <p:nvPr/>
            </p:nvSpPr>
            <p:spPr>
              <a:xfrm>
                <a:off x="9526432" y="3694995"/>
                <a:ext cx="4755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EF9EDB6-2AAF-AE05-C5A1-DE6EFDFF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432" y="3694995"/>
                <a:ext cx="475578" cy="369332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3CA5B6F-56EA-BCFD-7124-88C43283CF6A}"/>
                  </a:ext>
                </a:extLst>
              </p:cNvPr>
              <p:cNvSpPr txBox="1"/>
              <p:nvPr/>
            </p:nvSpPr>
            <p:spPr>
              <a:xfrm>
                <a:off x="10121437" y="4304479"/>
                <a:ext cx="4755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venir"/>
                            </a:rPr>
                            <m:t>𝛽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Aveni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3CA5B6F-56EA-BCFD-7124-88C43283C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437" y="4304479"/>
                <a:ext cx="475578" cy="369332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8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uiExpand="1" build="p"/>
      <p:bldP spid="26" grpId="0" animBg="1"/>
      <p:bldP spid="27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5645FB48-1EEF-9F6E-CDF9-4C16EEF34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884D68B7-C191-99E3-1518-7C576267A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– Pourquoi ?</a:t>
            </a:r>
          </a:p>
        </p:txBody>
      </p:sp>
      <p:sp>
        <p:nvSpPr>
          <p:cNvPr id="145" name="Google Shape;145;g30e9b553725_0_1">
            <a:extLst>
              <a:ext uri="{FF2B5EF4-FFF2-40B4-BE49-F238E27FC236}">
                <a16:creationId xmlns:a16="http://schemas.microsoft.com/office/drawing/2014/main" id="{840BAF6E-8972-844B-0CFC-EAE5E8C41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Conversion question scientifique </a:t>
            </a: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 modèle statistique</a:t>
            </a: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Focus sur taille d’effet plutôt que sur p-value</a:t>
            </a: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Analyse de puissance </a:t>
            </a: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Wingdings" pitchFamily="2" charset="2"/>
            </a:endParaRPr>
          </a:p>
          <a:p>
            <a:pPr marL="45720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•"/>
            </a:pPr>
            <a:r>
              <a:rPr lang="fr-FR" sz="2700" dirty="0">
                <a:latin typeface="Avenir Next" panose="020B0503020202020204" pitchFamily="34" charset="0"/>
                <a:ea typeface="Avenir"/>
                <a:cs typeface="Avenir"/>
                <a:sym typeface="Wingdings" pitchFamily="2" charset="2"/>
              </a:rPr>
              <a:t>Détermination d’une taille d’effet minimum d’intérêt</a:t>
            </a:r>
            <a:endParaRPr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99730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9120F45A-F8FA-A7A1-2F98-8391E5592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9b553725_0_1">
            <a:extLst>
              <a:ext uri="{FF2B5EF4-FFF2-40B4-BE49-F238E27FC236}">
                <a16:creationId xmlns:a16="http://schemas.microsoft.com/office/drawing/2014/main" id="{5C73B925-7B61-C1F7-2C1E-61736DFD1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– Comment ?</a:t>
            </a:r>
            <a:br>
              <a:rPr lang="fr-FR" b="1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fr-FR" sz="36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Une méthode générale</a:t>
            </a:r>
          </a:p>
        </p:txBody>
      </p:sp>
      <p:sp>
        <p:nvSpPr>
          <p:cNvPr id="145" name="Google Shape;145;g30e9b553725_0_1">
            <a:extLst>
              <a:ext uri="{FF2B5EF4-FFF2-40B4-BE49-F238E27FC236}">
                <a16:creationId xmlns:a16="http://schemas.microsoft.com/office/drawing/2014/main" id="{9A9446A1-8632-4EB7-688E-CC0BBABA35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Définir la question </a:t>
            </a: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Convertir en modèle statistique</a:t>
            </a: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Simuler ses données depuis (2)</a:t>
            </a: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lang="fr-FR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fr-FR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Appliquer </a:t>
            </a:r>
            <a:r>
              <a:rPr lang="fr-FR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à ses donnée</a:t>
            </a:r>
            <a:endParaRPr lang="fr-FR"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  <a:p>
            <a:pPr marL="63500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+mj-lt"/>
              <a:buAutoNum type="arabicParenR"/>
            </a:pPr>
            <a:endParaRPr sz="2700" dirty="0"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107317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1037</Words>
  <Application>Microsoft Macintosh PowerPoint</Application>
  <PresentationFormat>Grand écran</PresentationFormat>
  <Paragraphs>270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Raleway</vt:lpstr>
      <vt:lpstr>Avenir Next</vt:lpstr>
      <vt:lpstr>Calibri</vt:lpstr>
      <vt:lpstr>Avenir Next Condensed</vt:lpstr>
      <vt:lpstr>Cambria Math</vt:lpstr>
      <vt:lpstr>Avenir</vt:lpstr>
      <vt:lpstr>Wingdings</vt:lpstr>
      <vt:lpstr>Thème Office</vt:lpstr>
      <vt:lpstr>Faut-il en finir avec les tests statistiques?</vt:lpstr>
      <vt:lpstr>Limites des tests statistiques</vt:lpstr>
      <vt:lpstr>Limites des tests statistiques</vt:lpstr>
      <vt:lpstr>Test statistique  modèles linéaires Ou la technologie unifiée de la droite</vt:lpstr>
      <vt:lpstr>Test statistique  modèles linéaires Exemple: t-test</vt:lpstr>
      <vt:lpstr>Test statistique  modèles linéaires Exemple: t-test</vt:lpstr>
      <vt:lpstr>Test statistique  modèles linéaires Changement de perspective</vt:lpstr>
      <vt:lpstr>Simuler ses données – Pourquoi ?</vt:lpstr>
      <vt:lpstr>Simuler ses données – Comment ? Une méthode générale</vt:lpstr>
      <vt:lpstr>Simuler ses données – Comment ? Exemple 1: comparaison de moyennes</vt:lpstr>
      <vt:lpstr>Simuler ses données – Comment ? Exemple 1: comparaison de moyennes</vt:lpstr>
      <vt:lpstr>Simuler ses données – Comment ? Procédure</vt:lpstr>
      <vt:lpstr>Simuler ses données – Comment ? Visualisation</vt:lpstr>
      <vt:lpstr>Simuler ses données – Comment ? Validation du modèle</vt:lpstr>
      <vt:lpstr>Simuler ses données – Comment ? (meilleure) Validation du modèle</vt:lpstr>
      <vt:lpstr>Simuler ses données  Analyse de puissance &amp; taille d’effet</vt:lpstr>
      <vt:lpstr>Simuler ses données  Analyse de puissance &amp; taille d’effet</vt:lpstr>
      <vt:lpstr>Simuler ses données  Analyse de puissance &amp; taille d’effet</vt:lpstr>
      <vt:lpstr>Simuler ses données  Analyse de puissance &amp; taille d’effet</vt:lpstr>
      <vt:lpstr>Limites des modèles linéaires</vt:lpstr>
      <vt:lpstr>Limites des modèles linéaires</vt:lpstr>
      <vt:lpstr>Limites des modèles linéaires</vt:lpstr>
      <vt:lpstr>En conclusion</vt:lpstr>
      <vt:lpstr>Pour aller (un peu) plus loin</vt:lpstr>
      <vt:lpstr>Pour aller (un peu) plus loin</vt:lpstr>
      <vt:lpstr>Pour aller (un peu) plus loin</vt:lpstr>
      <vt:lpstr>Pour aller (encore) plus loin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Raphael Royaute</dc:creator>
  <cp:lastModifiedBy>Raphaël Royauté</cp:lastModifiedBy>
  <cp:revision>78</cp:revision>
  <dcterms:created xsi:type="dcterms:W3CDTF">2023-08-31T12:02:24Z</dcterms:created>
  <dcterms:modified xsi:type="dcterms:W3CDTF">2024-12-02T16:01:14Z</dcterms:modified>
</cp:coreProperties>
</file>