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31.jp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66" r:id="rId2"/>
    <p:sldId id="314" r:id="rId3"/>
    <p:sldId id="277" r:id="rId4"/>
    <p:sldId id="315" r:id="rId5"/>
    <p:sldId id="267" r:id="rId6"/>
    <p:sldId id="308" r:id="rId7"/>
    <p:sldId id="295" r:id="rId8"/>
    <p:sldId id="311" r:id="rId9"/>
    <p:sldId id="312" r:id="rId10"/>
    <p:sldId id="324" r:id="rId11"/>
    <p:sldId id="272" r:id="rId12"/>
    <p:sldId id="291" r:id="rId13"/>
    <p:sldId id="325" r:id="rId14"/>
    <p:sldId id="284" r:id="rId15"/>
    <p:sldId id="260" r:id="rId16"/>
    <p:sldId id="316" r:id="rId17"/>
    <p:sldId id="323" r:id="rId18"/>
    <p:sldId id="289" r:id="rId19"/>
    <p:sldId id="269" r:id="rId20"/>
    <p:sldId id="287" r:id="rId21"/>
    <p:sldId id="273" r:id="rId22"/>
    <p:sldId id="288" r:id="rId23"/>
    <p:sldId id="262" r:id="rId24"/>
    <p:sldId id="261" r:id="rId25"/>
    <p:sldId id="263" r:id="rId26"/>
    <p:sldId id="264" r:id="rId27"/>
    <p:sldId id="309" r:id="rId28"/>
    <p:sldId id="310" r:id="rId29"/>
    <p:sldId id="307" r:id="rId30"/>
    <p:sldId id="294" r:id="rId31"/>
    <p:sldId id="317" r:id="rId32"/>
    <p:sldId id="278" r:id="rId33"/>
    <p:sldId id="318" r:id="rId34"/>
    <p:sldId id="321" r:id="rId35"/>
    <p:sldId id="322" r:id="rId36"/>
    <p:sldId id="326" r:id="rId37"/>
    <p:sldId id="328" r:id="rId38"/>
    <p:sldId id="327" r:id="rId39"/>
    <p:sldId id="329" r:id="rId4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49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32" y="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7590FF-DF6C-4915-8FD0-4A5650924C3F}" type="datetimeFigureOut">
              <a:rPr lang="fr-FR" smtClean="0"/>
              <a:t>30/05/2024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3D296B-DE27-429A-AD10-79614C7B2C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3910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5AA3A1-312E-4884-87FD-402D2714293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3541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5AA3A1-312E-4884-87FD-402D2714293E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7664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5AA3A1-312E-4884-87FD-402D2714293E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35963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5AA3A1-312E-4884-87FD-402D2714293E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44759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5AA3A1-312E-4884-87FD-402D2714293E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29797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5AA3A1-312E-4884-87FD-402D2714293E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3233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3D6524-9C71-4017-8EA8-9690301956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D7674E6-B242-481F-953E-5D52488C99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8E383C-4178-4B6F-A5D8-F1E896F7E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D21D1-6D0D-4E12-B932-2F35FDD1CB36}" type="datetimeFigureOut">
              <a:rPr lang="fr-FR" smtClean="0"/>
              <a:t>30/05/2024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F03DC73-D7B4-4D39-9654-E8C2EE57F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2F680BA-77F9-4BAA-9F5D-B151ABF98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0C7A7-3C35-40CD-8DBC-399C931DD9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1567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CA36C5-2CF0-4AAA-ABB7-091BFF176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24AD608-401E-4503-B1D2-2CFFF300C4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BD56327-06DE-4950-8B77-B1ED711B0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D21D1-6D0D-4E12-B932-2F35FDD1CB36}" type="datetimeFigureOut">
              <a:rPr lang="fr-FR" smtClean="0"/>
              <a:t>30/05/2024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A039C1-5AD0-4373-ACD6-9F66FC70C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ADEB275-A493-4AD4-A6C1-28A152F63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0C7A7-3C35-40CD-8DBC-399C931DD9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4652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E91AA0E-D21F-4625-9674-6D92AB6AFB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6E2B84D-69CA-4833-8668-8871FA6D59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5C7CDFD-16DB-4AD5-8B51-AD3D7BE22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D21D1-6D0D-4E12-B932-2F35FDD1CB36}" type="datetimeFigureOut">
              <a:rPr lang="fr-FR" smtClean="0"/>
              <a:t>30/05/2024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E24BB7A-660A-437C-9B81-5C825BB06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6C995ED-C65A-41D9-9F9F-2D98B517C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0C7A7-3C35-40CD-8DBC-399C931DD9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67828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89DDBC-2F4D-4F06-8638-3440D5F4B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938" y="182563"/>
            <a:ext cx="11181862" cy="434851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7C1437-1666-4366-A800-2EF6C980C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FDB9A-03A9-4B71-A904-ACE25E700895}" type="datetime1">
              <a:rPr lang="fr-FR" smtClean="0"/>
              <a:t>30/05/2024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F827F3F-C371-4AE1-AC06-8EF2553F7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22D07D5-8AFC-4488-A6E5-9B0C98E5E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58266-1F01-4E66-B424-729825BB5EA2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A1D6D00C-0206-414D-902E-8DE09F0FC3E7}"/>
              </a:ext>
            </a:extLst>
          </p:cNvPr>
          <p:cNvCxnSpPr/>
          <p:nvPr userDrawn="1"/>
        </p:nvCxnSpPr>
        <p:spPr>
          <a:xfrm>
            <a:off x="171938" y="773723"/>
            <a:ext cx="1160584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40056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9A19B2-6037-4C8A-8558-421946A3E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" y="136525"/>
            <a:ext cx="10677525" cy="66357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9F2B6D7-7262-44B8-A18E-F8A0C7E85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17 octobre 2022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0E356C6-9C68-4195-9788-DDBE35EAC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4234DA-501E-46EE-A89E-6DFE11746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EF88025-F871-4FA0-AE0D-9C5A9902F1F7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B14B4297-827F-42E1-80C6-2705AC37B302}"/>
              </a:ext>
            </a:extLst>
          </p:cNvPr>
          <p:cNvCxnSpPr/>
          <p:nvPr userDrawn="1"/>
        </p:nvCxnSpPr>
        <p:spPr>
          <a:xfrm>
            <a:off x="95249" y="933450"/>
            <a:ext cx="11487150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0404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5ED298-5FBA-4650-8B43-8BB7421E9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70AED7-66B0-45E3-8B13-FE76717FDA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E3D4DD1-DE49-4B35-AC9B-F37F1C8C9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D21D1-6D0D-4E12-B932-2F35FDD1CB36}" type="datetimeFigureOut">
              <a:rPr lang="fr-FR" smtClean="0"/>
              <a:t>30/05/2024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CE6AB69-2238-4C53-B0B1-226E6B2E0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018A8F-B1D0-4D13-B426-6815BEF9B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0C7A7-3C35-40CD-8DBC-399C931DD9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8642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3072D9-407A-4F87-9554-A335C2FAA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8AA97C2-631B-44CF-B8F4-31678A82A0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87A849E-F229-4980-92C2-02313250F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D21D1-6D0D-4E12-B932-2F35FDD1CB36}" type="datetimeFigureOut">
              <a:rPr lang="fr-FR" smtClean="0"/>
              <a:t>30/05/2024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A4A378D-E533-433D-9DAC-3B2074A28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B0AF3AF-0797-462B-909B-0CB309471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0C7A7-3C35-40CD-8DBC-399C931DD9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1067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0AB98B-8F17-4314-A852-9C6AC6F47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47C3D34-AE96-4532-9F47-3FA6907B51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6A02CDB-00B9-48BC-8864-2EE0D78BA7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88CBFAE-2F03-41E2-8522-BF2AE891D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D21D1-6D0D-4E12-B932-2F35FDD1CB36}" type="datetimeFigureOut">
              <a:rPr lang="fr-FR" smtClean="0"/>
              <a:t>30/05/2024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6C4B6A0-6FF2-414C-AA61-E93AA614E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750AA11-D565-4C1C-B73E-A7EF766E2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0C7A7-3C35-40CD-8DBC-399C931DD9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2657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FC3E92-85A7-440F-80E4-C8527E994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1355EA-904F-418A-A120-ACC2A66CF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42D992E-C102-47A8-98AC-3ABB27C9D0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EB5613D-C099-47CB-B2BF-48748E9CD0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886496D-1794-4953-82E0-155A86E850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0F92846-41DA-44B5-82F6-8425921B3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D21D1-6D0D-4E12-B932-2F35FDD1CB36}" type="datetimeFigureOut">
              <a:rPr lang="fr-FR" smtClean="0"/>
              <a:t>30/05/2024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470CD0-DEEA-428E-BE4F-CDCAA5E1F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B8C6EA2-36F9-44D6-A64C-02FE1B26D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0C7A7-3C35-40CD-8DBC-399C931DD9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1781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15AC02-2154-48BA-A266-B7EE43C7C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92577BF-1AD1-4DAF-B7DD-D716D317E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D21D1-6D0D-4E12-B932-2F35FDD1CB36}" type="datetimeFigureOut">
              <a:rPr lang="fr-FR" smtClean="0"/>
              <a:t>30/05/2024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1573618-868D-4AC2-9EB1-E95CA8663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D3FDBD1-3D81-4C7A-B786-113586B2C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0C7A7-3C35-40CD-8DBC-399C931DD9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947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BA9C221-2234-4BB4-A6FA-318CBB91E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D21D1-6D0D-4E12-B932-2F35FDD1CB36}" type="datetimeFigureOut">
              <a:rPr lang="fr-FR" smtClean="0"/>
              <a:t>30/05/2024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410B26D-8012-4E07-BBFA-E8F0F914F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194B5A7-6F91-40F7-83C3-F95643DB2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0C7A7-3C35-40CD-8DBC-399C931DD9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6529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68381C-A0BA-47CF-9C43-8BE354E94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BBA5CE-6EB8-439F-B0DD-C55C8EF39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3E9700D-BD52-4DE1-97D3-B6988CE8AF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B5BE29A-50E7-49B7-90F0-E2D6A123D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D21D1-6D0D-4E12-B932-2F35FDD1CB36}" type="datetimeFigureOut">
              <a:rPr lang="fr-FR" smtClean="0"/>
              <a:t>30/05/2024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1284E7-2E9F-4356-9873-4A4958CC5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71ACFD-2131-412A-9C66-75BA5A05B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0C7A7-3C35-40CD-8DBC-399C931DD9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4284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BA73F-8897-4001-B530-47D6DDD89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82DC257-315A-47A0-ADD2-DF31484D4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303BF4D-FC46-4118-B38F-E5777894DB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B5D6E09-4159-4BD7-A8AA-2672C35F1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D21D1-6D0D-4E12-B932-2F35FDD1CB36}" type="datetimeFigureOut">
              <a:rPr lang="fr-FR" smtClean="0"/>
              <a:t>30/05/2024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A46986E-930A-4D05-A889-52F5D033A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3212C90-6B48-4B1B-8485-453FB285E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0C7A7-3C35-40CD-8DBC-399C931DD9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392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4544819-257B-4F23-BBBC-8CB85C0B0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0CEAAE6-18C5-4D37-9346-2556E3E038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361A13F-D22F-456C-859A-4F77AB589E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D21D1-6D0D-4E12-B932-2F35FDD1CB36}" type="datetimeFigureOut">
              <a:rPr lang="fr-FR" smtClean="0"/>
              <a:t>30/05/2024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2039677-888A-4895-B010-60655099ED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403F021-217D-42FC-8AFD-CDAB1D0B5A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0C7A7-3C35-40CD-8DBC-399C931DD9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1862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gabin.colombini@ird.fr" TargetMode="External"/><Relationship Id="rId13" Type="http://schemas.microsoft.com/office/2007/relationships/hdphoto" Target="../media/hdphoto2.wdp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microsoft.com/office/2007/relationships/hdphoto" Target="../media/hdphoto1.wdp"/><Relationship Id="rId5" Type="http://schemas.openxmlformats.org/officeDocument/2006/relationships/image" Target="../media/image3.png"/><Relationship Id="rId15" Type="http://schemas.microsoft.com/office/2007/relationships/hdphoto" Target="../media/hdphoto3.wdp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hyperlink" Target="http://www.researchgate.net/profile/Gabin-Colombini" TargetMode="External"/><Relationship Id="rId1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6.wdp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53.png"/><Relationship Id="rId7" Type="http://schemas.openxmlformats.org/officeDocument/2006/relationships/image" Target="../media/image56.png"/><Relationship Id="rId12" Type="http://schemas.openxmlformats.org/officeDocument/2006/relationships/image" Target="../media/image59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5.png"/><Relationship Id="rId11" Type="http://schemas.openxmlformats.org/officeDocument/2006/relationships/image" Target="../media/image58.png"/><Relationship Id="rId5" Type="http://schemas.openxmlformats.org/officeDocument/2006/relationships/image" Target="../media/image54.png"/><Relationship Id="rId10" Type="http://schemas.microsoft.com/office/2007/relationships/hdphoto" Target="../media/hdphoto9.wdp"/><Relationship Id="rId4" Type="http://schemas.microsoft.com/office/2007/relationships/hdphoto" Target="../media/hdphoto7.wdp"/><Relationship Id="rId9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13" Type="http://schemas.microsoft.com/office/2007/relationships/hdphoto" Target="../media/hdphoto14.wdp"/><Relationship Id="rId3" Type="http://schemas.microsoft.com/office/2007/relationships/hdphoto" Target="../media/hdphoto10.wdp"/><Relationship Id="rId7" Type="http://schemas.openxmlformats.org/officeDocument/2006/relationships/image" Target="../media/image65.png"/><Relationship Id="rId12" Type="http://schemas.openxmlformats.org/officeDocument/2006/relationships/image" Target="../media/image68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11.wdp"/><Relationship Id="rId11" Type="http://schemas.openxmlformats.org/officeDocument/2006/relationships/image" Target="../media/image67.jpg"/><Relationship Id="rId5" Type="http://schemas.openxmlformats.org/officeDocument/2006/relationships/image" Target="../media/image64.png"/><Relationship Id="rId10" Type="http://schemas.microsoft.com/office/2007/relationships/hdphoto" Target="../media/hdphoto13.wdp"/><Relationship Id="rId4" Type="http://schemas.openxmlformats.org/officeDocument/2006/relationships/image" Target="../media/image63.jpeg"/><Relationship Id="rId9" Type="http://schemas.openxmlformats.org/officeDocument/2006/relationships/image" Target="../media/image66.png"/><Relationship Id="rId14" Type="http://schemas.openxmlformats.org/officeDocument/2006/relationships/image" Target="../media/image6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g"/><Relationship Id="rId3" Type="http://schemas.openxmlformats.org/officeDocument/2006/relationships/image" Target="../media/image71.jpeg"/><Relationship Id="rId7" Type="http://schemas.openxmlformats.org/officeDocument/2006/relationships/image" Target="../media/image75.jpeg"/><Relationship Id="rId12" Type="http://schemas.openxmlformats.org/officeDocument/2006/relationships/image" Target="../media/image80.jp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4.jpeg"/><Relationship Id="rId11" Type="http://schemas.openxmlformats.org/officeDocument/2006/relationships/image" Target="../media/image79.jpg"/><Relationship Id="rId5" Type="http://schemas.openxmlformats.org/officeDocument/2006/relationships/image" Target="../media/image73.jpeg"/><Relationship Id="rId10" Type="http://schemas.openxmlformats.org/officeDocument/2006/relationships/image" Target="../media/image78.jpg"/><Relationship Id="rId4" Type="http://schemas.openxmlformats.org/officeDocument/2006/relationships/image" Target="../media/image72.jpeg"/><Relationship Id="rId9" Type="http://schemas.openxmlformats.org/officeDocument/2006/relationships/image" Target="../media/image77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jpg"/><Relationship Id="rId7" Type="http://schemas.openxmlformats.org/officeDocument/2006/relationships/image" Target="../media/image86.png"/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5.png"/><Relationship Id="rId5" Type="http://schemas.openxmlformats.org/officeDocument/2006/relationships/image" Target="../media/image84.jpeg"/><Relationship Id="rId4" Type="http://schemas.openxmlformats.org/officeDocument/2006/relationships/image" Target="../media/image83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g"/><Relationship Id="rId13" Type="http://schemas.openxmlformats.org/officeDocument/2006/relationships/image" Target="../media/image67.jpg"/><Relationship Id="rId3" Type="http://schemas.openxmlformats.org/officeDocument/2006/relationships/image" Target="../media/image89.jpg"/><Relationship Id="rId7" Type="http://schemas.openxmlformats.org/officeDocument/2006/relationships/image" Target="../media/image92.jpg"/><Relationship Id="rId12" Type="http://schemas.openxmlformats.org/officeDocument/2006/relationships/image" Target="../media/image94.pn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1.jpg"/><Relationship Id="rId11" Type="http://schemas.openxmlformats.org/officeDocument/2006/relationships/image" Target="../media/image93.png"/><Relationship Id="rId5" Type="http://schemas.openxmlformats.org/officeDocument/2006/relationships/image" Target="../media/image81.jpg"/><Relationship Id="rId10" Type="http://schemas.microsoft.com/office/2007/relationships/hdphoto" Target="../media/hdphoto11.wdp"/><Relationship Id="rId4" Type="http://schemas.openxmlformats.org/officeDocument/2006/relationships/image" Target="../media/image90.jpg"/><Relationship Id="rId9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7" Type="http://schemas.openxmlformats.org/officeDocument/2006/relationships/image" Target="../media/image9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7.jpg"/><Relationship Id="rId5" Type="http://schemas.openxmlformats.org/officeDocument/2006/relationships/image" Target="../media/image93.png"/><Relationship Id="rId4" Type="http://schemas.openxmlformats.org/officeDocument/2006/relationships/image" Target="../media/image9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microsoft.com/office/2007/relationships/hdphoto" Target="../media/hdphoto15.wdp"/><Relationship Id="rId7" Type="http://schemas.openxmlformats.org/officeDocument/2006/relationships/image" Target="../media/image94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11.wdp"/><Relationship Id="rId5" Type="http://schemas.openxmlformats.org/officeDocument/2006/relationships/image" Target="../media/image64.png"/><Relationship Id="rId10" Type="http://schemas.openxmlformats.org/officeDocument/2006/relationships/image" Target="../media/image98.jpg"/><Relationship Id="rId4" Type="http://schemas.openxmlformats.org/officeDocument/2006/relationships/image" Target="../media/image97.png"/><Relationship Id="rId9" Type="http://schemas.openxmlformats.org/officeDocument/2006/relationships/image" Target="../media/image67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jpg"/><Relationship Id="rId3" Type="http://schemas.microsoft.com/office/2007/relationships/hdphoto" Target="../media/hdphoto11.wdp"/><Relationship Id="rId7" Type="http://schemas.openxmlformats.org/officeDocument/2006/relationships/image" Target="../media/image99.jp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3.png"/><Relationship Id="rId5" Type="http://schemas.openxmlformats.org/officeDocument/2006/relationships/image" Target="../media/image67.jpg"/><Relationship Id="rId4" Type="http://schemas.openxmlformats.org/officeDocument/2006/relationships/image" Target="../media/image9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2.jpg"/><Relationship Id="rId7" Type="http://schemas.openxmlformats.org/officeDocument/2006/relationships/image" Target="../media/image67.jpg"/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4.png"/><Relationship Id="rId5" Type="http://schemas.microsoft.com/office/2007/relationships/hdphoto" Target="../media/hdphoto11.wdp"/><Relationship Id="rId4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10" Type="http://schemas.openxmlformats.org/officeDocument/2006/relationships/image" Target="../media/image15.jpg"/><Relationship Id="rId4" Type="http://schemas.microsoft.com/office/2007/relationships/hdphoto" Target="../media/hdphoto4.wdp"/><Relationship Id="rId9" Type="http://schemas.microsoft.com/office/2007/relationships/hdphoto" Target="../media/hdphoto5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jpeg"/><Relationship Id="rId3" Type="http://schemas.openxmlformats.org/officeDocument/2006/relationships/image" Target="../media/image108.jpg"/><Relationship Id="rId7" Type="http://schemas.openxmlformats.org/officeDocument/2006/relationships/image" Target="../media/image112.jpg"/><Relationship Id="rId2" Type="http://schemas.openxmlformats.org/officeDocument/2006/relationships/image" Target="../media/image107.gi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1.jpeg"/><Relationship Id="rId5" Type="http://schemas.openxmlformats.org/officeDocument/2006/relationships/image" Target="../media/image110.jpg"/><Relationship Id="rId4" Type="http://schemas.openxmlformats.org/officeDocument/2006/relationships/image" Target="../media/image10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jpeg"/><Relationship Id="rId3" Type="http://schemas.openxmlformats.org/officeDocument/2006/relationships/image" Target="../media/image119.png"/><Relationship Id="rId7" Type="http://schemas.openxmlformats.org/officeDocument/2006/relationships/image" Target="../media/image124.png"/><Relationship Id="rId12" Type="http://schemas.openxmlformats.org/officeDocument/2006/relationships/image" Target="../media/image129.jpeg"/><Relationship Id="rId2" Type="http://schemas.openxmlformats.org/officeDocument/2006/relationships/image" Target="../media/image120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3.png"/><Relationship Id="rId11" Type="http://schemas.openxmlformats.org/officeDocument/2006/relationships/image" Target="../media/image128.jpg"/><Relationship Id="rId5" Type="http://schemas.openxmlformats.org/officeDocument/2006/relationships/image" Target="../media/image122.jpeg"/><Relationship Id="rId10" Type="http://schemas.openxmlformats.org/officeDocument/2006/relationships/image" Target="../media/image127.jpeg"/><Relationship Id="rId4" Type="http://schemas.openxmlformats.org/officeDocument/2006/relationships/image" Target="../media/image121.jpeg"/><Relationship Id="rId9" Type="http://schemas.openxmlformats.org/officeDocument/2006/relationships/image" Target="../media/image12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mailto:gabin.colombini@ird.fr" TargetMode="External"/><Relationship Id="rId13" Type="http://schemas.microsoft.com/office/2007/relationships/hdphoto" Target="../media/hdphoto2.wdp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microsoft.com/office/2007/relationships/hdphoto" Target="../media/hdphoto1.wdp"/><Relationship Id="rId5" Type="http://schemas.openxmlformats.org/officeDocument/2006/relationships/image" Target="../media/image3.png"/><Relationship Id="rId15" Type="http://schemas.microsoft.com/office/2007/relationships/hdphoto" Target="../media/hdphoto3.wdp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hyperlink" Target="http://www.researchgate.net/profile/Gabin-Colombini" TargetMode="External"/><Relationship Id="rId14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23.jpg"/><Relationship Id="rId7" Type="http://schemas.openxmlformats.org/officeDocument/2006/relationships/image" Target="../media/image27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jpg"/><Relationship Id="rId11" Type="http://schemas.openxmlformats.org/officeDocument/2006/relationships/image" Target="../media/image30.jpg"/><Relationship Id="rId5" Type="http://schemas.openxmlformats.org/officeDocument/2006/relationships/image" Target="../media/image25.jpg"/><Relationship Id="rId10" Type="http://schemas.openxmlformats.org/officeDocument/2006/relationships/image" Target="../media/image29.jpg"/><Relationship Id="rId4" Type="http://schemas.openxmlformats.org/officeDocument/2006/relationships/image" Target="../media/image24.jpg"/><Relationship Id="rId9" Type="http://schemas.openxmlformats.org/officeDocument/2006/relationships/image" Target="../media/image2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48A3343-AB40-402B-809F-607B304A1A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4024" y="84115"/>
            <a:ext cx="1825569" cy="133782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D93F8F6-DB6E-4900-A5B3-FA34B2B568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62" y="5527909"/>
            <a:ext cx="1054695" cy="112634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66200C1-0365-422B-812C-11F3BEDE9B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103" y="1"/>
            <a:ext cx="1669774" cy="166977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FC815BA-C5B4-471F-9EAC-86C0842FDF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568" y="5644510"/>
            <a:ext cx="976109" cy="1116582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CC7D2945-EBDE-4F9F-86AB-0FDE33945631}"/>
              </a:ext>
            </a:extLst>
          </p:cNvPr>
          <p:cNvSpPr txBox="1"/>
          <p:nvPr/>
        </p:nvSpPr>
        <p:spPr>
          <a:xfrm>
            <a:off x="6519166" y="466471"/>
            <a:ext cx="38920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err="1"/>
              <a:t>ECOScience</a:t>
            </a:r>
            <a:endParaRPr lang="fr-FR" sz="2000" dirty="0"/>
          </a:p>
          <a:p>
            <a:pPr algn="ctr"/>
            <a:r>
              <a:rPr lang="fr-FR" sz="2000" dirty="0"/>
              <a:t>17 mai 2024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14DC1CB2-C886-4A4B-AFC8-A4C86FFECE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7250" y="860583"/>
            <a:ext cx="6858000" cy="5143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0A27DEB-027F-4AC0-B236-E2C23F8B2B01}"/>
              </a:ext>
            </a:extLst>
          </p:cNvPr>
          <p:cNvSpPr txBox="1"/>
          <p:nvPr/>
        </p:nvSpPr>
        <p:spPr>
          <a:xfrm>
            <a:off x="0" y="6590670"/>
            <a:ext cx="25011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chemeClr val="bg1"/>
                </a:solidFill>
              </a:rPr>
              <a:t>Photo: Gabin Colombini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6942F11-2EBB-476B-9834-58E87F380FC2}"/>
              </a:ext>
            </a:extLst>
          </p:cNvPr>
          <p:cNvSpPr txBox="1"/>
          <p:nvPr/>
        </p:nvSpPr>
        <p:spPr>
          <a:xfrm>
            <a:off x="5561846" y="3659813"/>
            <a:ext cx="6097508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fr-FR" sz="2000" b="1" dirty="0"/>
              <a:t>Gabin Colombini</a:t>
            </a:r>
            <a:endParaRPr lang="fr-FR" sz="2000" b="1" baseline="30000" dirty="0"/>
          </a:p>
          <a:p>
            <a:pPr algn="ctr"/>
            <a:r>
              <a:rPr lang="fr-FR" sz="1400" dirty="0"/>
              <a:t>IRD, INRAE, CNRS, Sorbonne, Université, UMR Institut d’écologie et des sciences de l’environnement de Paris (</a:t>
            </a:r>
            <a:r>
              <a:rPr lang="fr-FR" sz="1400" dirty="0" err="1"/>
              <a:t>iEES</a:t>
            </a:r>
            <a:r>
              <a:rPr lang="fr-FR" sz="1400" dirty="0"/>
              <a:t>-Paris), 75005 Paris, France.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FCB0566-EAA5-4349-B7EA-2970C77819A3}"/>
              </a:ext>
            </a:extLst>
          </p:cNvPr>
          <p:cNvSpPr txBox="1"/>
          <p:nvPr/>
        </p:nvSpPr>
        <p:spPr>
          <a:xfrm>
            <a:off x="5561846" y="1981458"/>
            <a:ext cx="63429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u="sng" dirty="0">
                <a:latin typeface="+mj-lt"/>
              </a:rPr>
              <a:t>Microplastiques dans les sols : </a:t>
            </a:r>
          </a:p>
          <a:p>
            <a:pPr algn="ctr"/>
            <a:r>
              <a:rPr lang="fr-FR" sz="2400" u="sng" dirty="0">
                <a:latin typeface="+mj-lt"/>
              </a:rPr>
              <a:t>état des connaissances et perspectives de recherche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2DD00208-7F0A-44DC-B869-10A0F76D67ED}"/>
              </a:ext>
            </a:extLst>
          </p:cNvPr>
          <p:cNvGrpSpPr/>
          <p:nvPr/>
        </p:nvGrpSpPr>
        <p:grpSpPr>
          <a:xfrm>
            <a:off x="6624667" y="4730480"/>
            <a:ext cx="4217295" cy="1115986"/>
            <a:chOff x="6569521" y="5535423"/>
            <a:chExt cx="4217295" cy="1115986"/>
          </a:xfrm>
        </p:grpSpPr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4950A2BB-E2AD-4DB6-A340-8350CF4EC590}"/>
                </a:ext>
              </a:extLst>
            </p:cNvPr>
            <p:cNvSpPr txBox="1"/>
            <p:nvPr/>
          </p:nvSpPr>
          <p:spPr>
            <a:xfrm>
              <a:off x="6998860" y="5599767"/>
              <a:ext cx="3787956" cy="10464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fr-FR" sz="1400" dirty="0">
                  <a:hlinkClick r:id="rId8"/>
                </a:rPr>
                <a:t>gabin.colombini@ird.fr</a:t>
              </a:r>
              <a:endParaRPr lang="fr-FR" sz="1400" dirty="0"/>
            </a:p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fr-FR" sz="1400" dirty="0">
                  <a:hlinkClick r:id="rId9"/>
                </a:rPr>
                <a:t>www.researchgate.net/profile/Gabin-Colombini</a:t>
              </a:r>
              <a:endParaRPr lang="fr-FR" sz="1400" dirty="0"/>
            </a:p>
            <a:p>
              <a:pPr>
                <a:spcBef>
                  <a:spcPts val="600"/>
                </a:spcBef>
              </a:pPr>
              <a:r>
                <a:rPr lang="fr-FR" sz="1400" dirty="0"/>
                <a:t>@GabinColombini</a:t>
              </a:r>
            </a:p>
          </p:txBody>
        </p:sp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6802E807-9EF5-447D-B129-0725CBF177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8180" y="5535423"/>
              <a:ext cx="413116" cy="413116"/>
            </a:xfrm>
            <a:prstGeom prst="rect">
              <a:avLst/>
            </a:prstGeom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B3A7DA76-3A70-4AFE-B2C2-5CEE92B2F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2667" b="94667" l="4889" r="98222">
                          <a14:foregroundMark x1="19111" y1="23111" x2="57778" y2="18222"/>
                          <a14:foregroundMark x1="57778" y1="18222" x2="88889" y2="40444"/>
                          <a14:foregroundMark x1="88889" y1="40444" x2="76889" y2="71111"/>
                          <a14:foregroundMark x1="76889" y1="71111" x2="42222" y2="79111"/>
                          <a14:foregroundMark x1="42222" y1="79111" x2="21333" y2="52000"/>
                          <a14:foregroundMark x1="21333" y1="52000" x2="28444" y2="21333"/>
                          <a14:foregroundMark x1="28444" y1="21333" x2="33333" y2="15111"/>
                          <a14:foregroundMark x1="30667" y1="48444" x2="47111" y2="67556"/>
                          <a14:foregroundMark x1="31111" y1="50222" x2="12444" y2="62222"/>
                          <a14:foregroundMark x1="12444" y1="62222" x2="32000" y2="81333"/>
                          <a14:foregroundMark x1="32000" y1="81333" x2="53778" y2="68889"/>
                          <a14:foregroundMark x1="53778" y1="68889" x2="64444" y2="33778"/>
                          <a14:foregroundMark x1="64444" y1="33778" x2="71556" y2="33778"/>
                          <a14:foregroundMark x1="51556" y1="48000" x2="51556" y2="33778"/>
                          <a14:foregroundMark x1="51556" y1="36000" x2="45333" y2="54222"/>
                          <a14:foregroundMark x1="28000" y1="41333" x2="48000" y2="34222"/>
                          <a14:foregroundMark x1="43556" y1="5333" x2="49778" y2="3111"/>
                          <a14:foregroundMark x1="6667" y1="46222" x2="5333" y2="51111"/>
                          <a14:foregroundMark x1="46222" y1="91556" x2="55556" y2="94667"/>
                          <a14:foregroundMark x1="98222" y1="56444" x2="96000" y2="50222"/>
                          <a14:foregroundMark x1="68000" y1="30222" x2="67111" y2="38667"/>
                          <a14:foregroundMark x1="61333" y1="32889" x2="59556" y2="31556"/>
                          <a14:foregroundMark x1="71111" y1="42667" x2="71111" y2="42667"/>
                          <a14:foregroundMark x1="70667" y1="38222" x2="70667" y2="38222"/>
                          <a14:foregroundMark x1="60444" y1="26222" x2="60444" y2="26222"/>
                          <a14:foregroundMark x1="45778" y1="64889" x2="45778" y2="64889"/>
                          <a14:foregroundMark x1="45333" y1="59111" x2="45333" y2="59111"/>
                          <a14:foregroundMark x1="31556" y1="36444" x2="31556" y2="364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0616" y="5948539"/>
              <a:ext cx="308244" cy="308244"/>
            </a:xfrm>
            <a:prstGeom prst="rect">
              <a:avLst/>
            </a:prstGeom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3251D7E3-144D-47D3-B4D0-5CAB5B994B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0" b="97024" l="10000" r="90000">
                          <a14:foregroundMark x1="43667" y1="13095" x2="43667" y2="13095"/>
                          <a14:foregroundMark x1="53333" y1="12500" x2="29000" y2="34524"/>
                          <a14:foregroundMark x1="29000" y1="34524" x2="31000" y2="68452"/>
                          <a14:foregroundMark x1="31000" y1="68452" x2="50333" y2="87500"/>
                          <a14:foregroundMark x1="50333" y1="87500" x2="64667" y2="67857"/>
                          <a14:foregroundMark x1="64667" y1="67857" x2="71000" y2="23810"/>
                          <a14:foregroundMark x1="45000" y1="6548" x2="31667" y2="10119"/>
                          <a14:foregroundMark x1="30667" y1="4762" x2="23667" y2="54762"/>
                          <a14:foregroundMark x1="23667" y1="54762" x2="25333" y2="92857"/>
                          <a14:foregroundMark x1="25333" y1="92857" x2="71667" y2="97024"/>
                          <a14:foregroundMark x1="71667" y1="97024" x2="77229" y2="28049"/>
                          <a14:foregroundMark x1="75509" y1="20203" x2="60573" y2="3476"/>
                          <a14:foregroundMark x1="52511" y1="1645" x2="48667" y2="2381"/>
                          <a14:foregroundMark x1="57262" y1="736" x2="57162" y2="755"/>
                          <a14:foregroundMark x1="64667" y1="29167" x2="47667" y2="53571"/>
                          <a14:foregroundMark x1="36667" y1="33333" x2="60000" y2="31548"/>
                          <a14:foregroundMark x1="60000" y1="31548" x2="55000" y2="26190"/>
                          <a14:foregroundMark x1="38667" y1="49405" x2="45333" y2="78571"/>
                          <a14:foregroundMark x1="45333" y1="78571" x2="34667" y2="86310"/>
                          <a14:foregroundMark x1="56667" y1="2381" x2="56667" y2="2381"/>
                          <a14:foregroundMark x1="58333" y1="2976" x2="55667" y2="2381"/>
                          <a14:foregroundMark x1="62333" y1="27381" x2="62333" y2="27381"/>
                          <a14:foregroundMark x1="55000" y1="2381" x2="56000" y2="2381"/>
                          <a14:foregroundMark x1="54667" y1="3571" x2="56000" y2="1786"/>
                          <a14:foregroundMark x1="76667" y1="27381" x2="77000" y2="30357"/>
                          <a14:foregroundMark x1="24333" y1="96429" x2="46000" y2="98810"/>
                          <a14:foregroundMark x1="46000" y1="98810" x2="66333" y2="97024"/>
                          <a14:foregroundMark x1="66333" y1="97024" x2="74333" y2="97024"/>
                          <a14:foregroundMark x1="47667" y1="76190" x2="59333" y2="21429"/>
                          <a14:foregroundMark x1="59333" y1="21429" x2="62667" y2="18452"/>
                          <a14:backgroundMark x1="78667" y1="26676" x2="78667" y2="22619"/>
                          <a14:backgroundMark x1="79198" y1="26489" x2="79000" y2="20833"/>
                          <a14:backgroundMark x1="79333" y1="30357" x2="79305" y2="29545"/>
                          <a14:backgroundMark x1="79667" y1="21429" x2="79194" y2="26490"/>
                          <a14:backgroundMark x1="59333" y1="0" x2="57350" y2="0"/>
                          <a14:backgroundMark x1="55227" y1="1356" x2="52000" y2="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9521" y="6343165"/>
              <a:ext cx="550435" cy="3082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52547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913C186-FE91-4DF9-9F48-837E5BEB711C}"/>
              </a:ext>
            </a:extLst>
          </p:cNvPr>
          <p:cNvGrpSpPr/>
          <p:nvPr/>
        </p:nvGrpSpPr>
        <p:grpSpPr>
          <a:xfrm>
            <a:off x="6536980" y="1629678"/>
            <a:ext cx="5635214" cy="4695825"/>
            <a:chOff x="4605057" y="395287"/>
            <a:chExt cx="6841763" cy="6067425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51CEDDEF-EA2C-4199-BC5D-0D1A7872F2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5057" y="395287"/>
              <a:ext cx="5710518" cy="6067425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C261AD04-5196-467F-9F98-AE6F9866D560}"/>
                </a:ext>
              </a:extLst>
            </p:cNvPr>
            <p:cNvSpPr txBox="1"/>
            <p:nvPr/>
          </p:nvSpPr>
          <p:spPr>
            <a:xfrm>
              <a:off x="8938083" y="6047273"/>
              <a:ext cx="250873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dirty="0"/>
                <a:t>Hurley et al., 2018</a:t>
              </a:r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9D94613C-D1EE-42E9-A6D1-998E2E402FA7}"/>
              </a:ext>
            </a:extLst>
          </p:cNvPr>
          <p:cNvSpPr txBox="1"/>
          <p:nvPr/>
        </p:nvSpPr>
        <p:spPr>
          <a:xfrm>
            <a:off x="419085" y="1890873"/>
            <a:ext cx="5402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L’océan est le dernier puits de MP…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76FBDA7-A407-4503-8277-938ABCADD333}"/>
              </a:ext>
            </a:extLst>
          </p:cNvPr>
          <p:cNvSpPr txBox="1"/>
          <p:nvPr/>
        </p:nvSpPr>
        <p:spPr>
          <a:xfrm>
            <a:off x="6464326" y="1010066"/>
            <a:ext cx="4292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Mais les sols peuvent être des puits et sources à très long terme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D807EC2-8DE4-4A06-AB41-2DCDA83EEF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439" y="2565399"/>
            <a:ext cx="5769329" cy="2018651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72A10FE5-B578-4459-9B7A-C06A63EEE9B3}"/>
              </a:ext>
            </a:extLst>
          </p:cNvPr>
          <p:cNvSpPr txBox="1"/>
          <p:nvPr/>
        </p:nvSpPr>
        <p:spPr>
          <a:xfrm>
            <a:off x="235439" y="4494725"/>
            <a:ext cx="20663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err="1"/>
              <a:t>Stubbins</a:t>
            </a:r>
            <a:r>
              <a:rPr lang="fr-FR" sz="900" dirty="0"/>
              <a:t> et al., 2021</a:t>
            </a:r>
          </a:p>
        </p:txBody>
      </p:sp>
      <p:sp>
        <p:nvSpPr>
          <p:cNvPr id="21" name="Titre 20">
            <a:extLst>
              <a:ext uri="{FF2B5EF4-FFF2-40B4-BE49-F238E27FC236}">
                <a16:creationId xmlns:a16="http://schemas.microsoft.com/office/drawing/2014/main" id="{78F9A070-4F1F-4373-90DC-AEE29BA43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" y="136525"/>
            <a:ext cx="11458122" cy="663575"/>
          </a:xfrm>
        </p:spPr>
        <p:txBody>
          <a:bodyPr>
            <a:normAutofit fontScale="90000"/>
          </a:bodyPr>
          <a:lstStyle/>
          <a:p>
            <a:r>
              <a:rPr lang="fr-FR" dirty="0"/>
              <a:t>La pollution des sols par les MP est encore mal connue</a:t>
            </a:r>
          </a:p>
        </p:txBody>
      </p:sp>
    </p:spTree>
    <p:extLst>
      <p:ext uri="{BB962C8B-B14F-4D97-AF65-F5344CB8AC3E}">
        <p14:creationId xmlns:p14="http://schemas.microsoft.com/office/powerpoint/2010/main" val="1100043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993B6E06-B4C4-4CC6-A589-3172DE61F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Une quantification difficile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717A5D3-D090-4D46-B5CB-0B245D4CD33B}"/>
              </a:ext>
            </a:extLst>
          </p:cNvPr>
          <p:cNvSpPr txBox="1"/>
          <p:nvPr/>
        </p:nvSpPr>
        <p:spPr>
          <a:xfrm>
            <a:off x="495300" y="1110470"/>
            <a:ext cx="10371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/>
              <a:t>Chercher des </a:t>
            </a:r>
            <a:r>
              <a:rPr lang="fr-FR" b="1" i="1" dirty="0"/>
              <a:t>particules organiques solides </a:t>
            </a:r>
            <a:r>
              <a:rPr lang="fr-FR" i="1" dirty="0"/>
              <a:t>dans une </a:t>
            </a:r>
            <a:r>
              <a:rPr lang="fr-FR" b="1" i="1" dirty="0"/>
              <a:t>matrice </a:t>
            </a:r>
            <a:r>
              <a:rPr lang="fr-FR" b="1" i="1" dirty="0" err="1"/>
              <a:t>organo</a:t>
            </a:r>
            <a:r>
              <a:rPr lang="fr-FR" b="1" i="1" dirty="0"/>
              <a:t>(-minérale) solide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41E5F64-EEAB-4EC1-85FC-5D032729A2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1800940"/>
            <a:ext cx="5852746" cy="40784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675684F-D4C1-4FA0-A656-0BDB85943A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6164" y="1974640"/>
            <a:ext cx="1555750" cy="207433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111C20F-6F43-4DE3-A80D-9775625305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0033" y="1976424"/>
            <a:ext cx="1555749" cy="2074333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A671B987-543A-493E-890C-D3FC7A7CACD1}"/>
              </a:ext>
            </a:extLst>
          </p:cNvPr>
          <p:cNvCxnSpPr/>
          <p:nvPr/>
        </p:nvCxnSpPr>
        <p:spPr>
          <a:xfrm flipV="1">
            <a:off x="5442437" y="1974640"/>
            <a:ext cx="1683727" cy="6657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E4AC0EBC-9594-498C-A289-695B2AD45BBE}"/>
              </a:ext>
            </a:extLst>
          </p:cNvPr>
          <p:cNvCxnSpPr>
            <a:cxnSpLocks/>
          </p:cNvCxnSpPr>
          <p:nvPr/>
        </p:nvCxnSpPr>
        <p:spPr>
          <a:xfrm>
            <a:off x="5442437" y="2687299"/>
            <a:ext cx="1683727" cy="136167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Ellipse 16">
            <a:extLst>
              <a:ext uri="{FF2B5EF4-FFF2-40B4-BE49-F238E27FC236}">
                <a16:creationId xmlns:a16="http://schemas.microsoft.com/office/drawing/2014/main" id="{9DE0723A-F56D-4AD6-ADB9-1F5DEE8898F8}"/>
              </a:ext>
            </a:extLst>
          </p:cNvPr>
          <p:cNvSpPr/>
          <p:nvPr/>
        </p:nvSpPr>
        <p:spPr>
          <a:xfrm>
            <a:off x="8065477" y="2906129"/>
            <a:ext cx="101600" cy="10746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73DB8736-DDE2-4040-A41F-4D59136E4F6E}"/>
              </a:ext>
            </a:extLst>
          </p:cNvPr>
          <p:cNvCxnSpPr>
            <a:cxnSpLocks/>
          </p:cNvCxnSpPr>
          <p:nvPr/>
        </p:nvCxnSpPr>
        <p:spPr>
          <a:xfrm flipV="1">
            <a:off x="8097469" y="1974640"/>
            <a:ext cx="1362563" cy="93148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0ED4CB2B-A5EE-4D3B-927F-D3C38E3C42DA}"/>
              </a:ext>
            </a:extLst>
          </p:cNvPr>
          <p:cNvCxnSpPr>
            <a:cxnSpLocks/>
          </p:cNvCxnSpPr>
          <p:nvPr/>
        </p:nvCxnSpPr>
        <p:spPr>
          <a:xfrm>
            <a:off x="8103332" y="3011806"/>
            <a:ext cx="1356700" cy="10371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0522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993B6E06-B4C4-4CC6-A589-3172DE61F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De très nombreuses approches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ACCD582-CDA4-40DF-9612-55A559877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8048" y="1074599"/>
            <a:ext cx="5885761" cy="297713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4B1FC5A-B685-4E97-A400-06524BBAED7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" t="11766" r="80444" b="29222"/>
          <a:stretch/>
        </p:blipFill>
        <p:spPr>
          <a:xfrm>
            <a:off x="1262270" y="1168596"/>
            <a:ext cx="2879699" cy="291094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C1A0070-B424-4249-9C23-13F8620BA67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2" t="14250" r="74766" b="40988"/>
          <a:stretch/>
        </p:blipFill>
        <p:spPr>
          <a:xfrm>
            <a:off x="1262270" y="4051736"/>
            <a:ext cx="3325106" cy="266973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E9D0A93-C26C-42B5-A1D5-039644AA88ED}"/>
              </a:ext>
            </a:extLst>
          </p:cNvPr>
          <p:cNvSpPr txBox="1"/>
          <p:nvPr/>
        </p:nvSpPr>
        <p:spPr>
          <a:xfrm>
            <a:off x="6221884" y="4767849"/>
            <a:ext cx="28719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Nb de particules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Particules / kg sol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Masses de plastiques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Type de polymère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Morphotype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Surface spécifique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34B1276-5CE7-453B-AB62-A5E7F5CE94BD}"/>
              </a:ext>
            </a:extLst>
          </p:cNvPr>
          <p:cNvSpPr txBox="1"/>
          <p:nvPr/>
        </p:nvSpPr>
        <p:spPr>
          <a:xfrm>
            <a:off x="6221884" y="4334517"/>
            <a:ext cx="2595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Expression des résultats</a:t>
            </a:r>
          </a:p>
        </p:txBody>
      </p:sp>
    </p:spTree>
    <p:extLst>
      <p:ext uri="{BB962C8B-B14F-4D97-AF65-F5344CB8AC3E}">
        <p14:creationId xmlns:p14="http://schemas.microsoft.com/office/powerpoint/2010/main" val="4028867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AA099B4-63DA-4357-9526-4AC4876F2A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682"/>
          <a:stretch/>
        </p:blipFill>
        <p:spPr>
          <a:xfrm>
            <a:off x="132862" y="1261540"/>
            <a:ext cx="4536142" cy="968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B13A6B5-C608-4BD1-84D8-A883A047B4B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66"/>
          <a:stretch/>
        </p:blipFill>
        <p:spPr>
          <a:xfrm>
            <a:off x="6031638" y="1334519"/>
            <a:ext cx="6053064" cy="96858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F9C151-6A4C-4E4C-BE08-C438CF5EBD79}"/>
              </a:ext>
            </a:extLst>
          </p:cNvPr>
          <p:cNvSpPr txBox="1"/>
          <p:nvPr/>
        </p:nvSpPr>
        <p:spPr>
          <a:xfrm>
            <a:off x="332327" y="2393948"/>
            <a:ext cx="409043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/>
              <a:t>87 </a:t>
            </a:r>
            <a:r>
              <a:rPr lang="fr-FR" sz="1600" dirty="0" err="1"/>
              <a:t>samples</a:t>
            </a:r>
            <a:r>
              <a:rPr lang="fr-FR" sz="1600" dirty="0"/>
              <a:t> </a:t>
            </a:r>
            <a:r>
              <a:rPr lang="fr-FR" sz="1600" dirty="0">
                <a:sym typeface="Wingdings" panose="05000000000000000000" pitchFamily="2" charset="2"/>
              </a:rPr>
              <a:t> all </a:t>
            </a:r>
            <a:r>
              <a:rPr lang="fr-FR" sz="1600" dirty="0" err="1">
                <a:sym typeface="Wingdings" panose="05000000000000000000" pitchFamily="2" charset="2"/>
              </a:rPr>
              <a:t>Switzerland</a:t>
            </a:r>
            <a:r>
              <a:rPr lang="fr-FR" sz="1600" dirty="0">
                <a:sym typeface="Wingdings" panose="05000000000000000000" pitchFamily="2" charset="2"/>
              </a:rPr>
              <a:t> </a:t>
            </a:r>
            <a:r>
              <a:rPr lang="fr-FR" sz="1600" dirty="0" err="1"/>
              <a:t>Floodplains</a:t>
            </a:r>
            <a:endParaRPr lang="fr-FR" sz="16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CFB7835-D249-4E08-8BB1-779F4DEE37D5}"/>
              </a:ext>
            </a:extLst>
          </p:cNvPr>
          <p:cNvSpPr txBox="1"/>
          <p:nvPr/>
        </p:nvSpPr>
        <p:spPr>
          <a:xfrm>
            <a:off x="6009226" y="2483741"/>
            <a:ext cx="61184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/>
              <a:t>90 </a:t>
            </a:r>
            <a:r>
              <a:rPr lang="fr-FR" sz="1600" dirty="0" err="1"/>
              <a:t>samples</a:t>
            </a:r>
            <a:r>
              <a:rPr lang="fr-FR" sz="1600" dirty="0"/>
              <a:t> </a:t>
            </a:r>
            <a:r>
              <a:rPr lang="fr-FR" sz="1600" dirty="0">
                <a:sym typeface="Wingdings" panose="05000000000000000000" pitchFamily="2" charset="2"/>
              </a:rPr>
              <a:t> </a:t>
            </a:r>
            <a:r>
              <a:rPr lang="fr-FR" sz="1600" dirty="0"/>
              <a:t>10 km² area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2F9CDD1-C834-44D2-B5F5-56CC6CECA6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00" t="19739" r="66450" b="15360"/>
          <a:stretch/>
        </p:blipFill>
        <p:spPr>
          <a:xfrm>
            <a:off x="520332" y="2978723"/>
            <a:ext cx="3745259" cy="272744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F3D6AB5-E5DB-45EA-8672-D5C5CBA89DE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466" t="23589" r="68483" b="39359"/>
          <a:stretch/>
        </p:blipFill>
        <p:spPr>
          <a:xfrm>
            <a:off x="6077324" y="3220746"/>
            <a:ext cx="4937828" cy="2377332"/>
          </a:xfrm>
          <a:prstGeom prst="rect">
            <a:avLst/>
          </a:prstGeom>
        </p:spPr>
      </p:pic>
      <p:sp>
        <p:nvSpPr>
          <p:cNvPr id="12" name="Titre 2">
            <a:extLst>
              <a:ext uri="{FF2B5EF4-FFF2-40B4-BE49-F238E27FC236}">
                <a16:creationId xmlns:a16="http://schemas.microsoft.com/office/drawing/2014/main" id="{424859CE-605A-489A-B7EF-8236F0E67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Homogénéiser les protocoles ?</a:t>
            </a:r>
          </a:p>
        </p:txBody>
      </p:sp>
    </p:spTree>
    <p:extLst>
      <p:ext uri="{BB962C8B-B14F-4D97-AF65-F5344CB8AC3E}">
        <p14:creationId xmlns:p14="http://schemas.microsoft.com/office/powerpoint/2010/main" val="2763945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A1C3A4-C418-4C60-ABBC-6E6D363F9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Levée des verrous techniques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09E251C-C85A-4B97-8485-A5FE1201B5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15" y="2207198"/>
            <a:ext cx="4321392" cy="118364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5270230-A2FE-4272-932C-A9217D8E16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602" y="3553311"/>
            <a:ext cx="5105463" cy="163840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9A68295-C226-4C1B-A04B-230451E474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396" y="4890646"/>
            <a:ext cx="4416395" cy="152220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F51DBAC-CFBB-4A73-863E-6D7B34471A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09" y="3429000"/>
            <a:ext cx="5105463" cy="105070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D494AB5-4F2A-4A4B-A6C0-42B0FA10AA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508" y="5213303"/>
            <a:ext cx="4288808" cy="139158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DDB79D1-90C4-4D3B-B3C8-AD0E5541265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111" y="1263390"/>
            <a:ext cx="4796118" cy="153563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D095C8-51E3-4FE9-9DCC-21E001A4C45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94" y="948066"/>
            <a:ext cx="5611906" cy="9908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AEC9C39-F1AA-4292-B737-BF08FD69638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31747" y="2638081"/>
            <a:ext cx="5295900" cy="181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922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9822DC47-1E2B-4268-B6DB-EB20CD94A553}"/>
              </a:ext>
            </a:extLst>
          </p:cNvPr>
          <p:cNvSpPr txBox="1">
            <a:spLocks/>
          </p:cNvSpPr>
          <p:nvPr/>
        </p:nvSpPr>
        <p:spPr>
          <a:xfrm>
            <a:off x="76341" y="52806"/>
            <a:ext cx="10515600" cy="9231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6E98E9-1207-4844-BE7D-F9375249A3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6" t="-6235" r="2236" b="6235"/>
          <a:stretch/>
        </p:blipFill>
        <p:spPr>
          <a:xfrm>
            <a:off x="7528058" y="2629284"/>
            <a:ext cx="1707478" cy="183882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A80C099-D820-4F78-A397-F13EDED37E58}"/>
              </a:ext>
            </a:extLst>
          </p:cNvPr>
          <p:cNvSpPr/>
          <p:nvPr/>
        </p:nvSpPr>
        <p:spPr>
          <a:xfrm>
            <a:off x="274321" y="4322406"/>
            <a:ext cx="11562079" cy="1780571"/>
          </a:xfrm>
          <a:prstGeom prst="rect">
            <a:avLst/>
          </a:prstGeom>
          <a:solidFill>
            <a:srgbClr val="C194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5267F7-823F-447D-9313-01A98F883710}"/>
              </a:ext>
            </a:extLst>
          </p:cNvPr>
          <p:cNvSpPr/>
          <p:nvPr/>
        </p:nvSpPr>
        <p:spPr>
          <a:xfrm>
            <a:off x="2495527" y="4364711"/>
            <a:ext cx="351133" cy="1204044"/>
          </a:xfrm>
          <a:prstGeom prst="rect">
            <a:avLst/>
          </a:prstGeom>
          <a:solidFill>
            <a:srgbClr val="C194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285A54-0095-45A5-9211-D8B9AE6DB334}"/>
              </a:ext>
            </a:extLst>
          </p:cNvPr>
          <p:cNvSpPr/>
          <p:nvPr/>
        </p:nvSpPr>
        <p:spPr>
          <a:xfrm>
            <a:off x="4884591" y="4356530"/>
            <a:ext cx="351133" cy="1204044"/>
          </a:xfrm>
          <a:prstGeom prst="rect">
            <a:avLst/>
          </a:prstGeom>
          <a:solidFill>
            <a:srgbClr val="C194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0719805-7F86-4E7D-8936-8C311F75E9AA}"/>
              </a:ext>
            </a:extLst>
          </p:cNvPr>
          <p:cNvSpPr/>
          <p:nvPr/>
        </p:nvSpPr>
        <p:spPr>
          <a:xfrm>
            <a:off x="274321" y="5118270"/>
            <a:ext cx="11562079" cy="984707"/>
          </a:xfrm>
          <a:prstGeom prst="rect">
            <a:avLst/>
          </a:prstGeom>
          <a:solidFill>
            <a:schemeClr val="accent3">
              <a:lumMod val="75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17EB9-E2CB-4499-93BB-682592E0F67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7507" b="9981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3968"/>
          <a:stretch/>
        </p:blipFill>
        <p:spPr>
          <a:xfrm>
            <a:off x="2521256" y="4164734"/>
            <a:ext cx="2584061" cy="1560011"/>
          </a:xfrm>
          <a:prstGeom prst="rect">
            <a:avLst/>
          </a:prstGeom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EBCF73E-34FA-4AAC-9E5A-0FB3177FF7B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134"/>
          <a:stretch/>
        </p:blipFill>
        <p:spPr>
          <a:xfrm>
            <a:off x="2544492" y="1871980"/>
            <a:ext cx="2548583" cy="2471445"/>
          </a:xfrm>
          <a:prstGeom prst="rect">
            <a:avLst/>
          </a:prstGeom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425A827-9CB3-4541-B531-62429BAB74BF}"/>
              </a:ext>
            </a:extLst>
          </p:cNvPr>
          <p:cNvSpPr/>
          <p:nvPr/>
        </p:nvSpPr>
        <p:spPr>
          <a:xfrm>
            <a:off x="274321" y="5737851"/>
            <a:ext cx="11562079" cy="36512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C002AEC2-5E6A-470D-BC36-20B9D903722E}"/>
              </a:ext>
            </a:extLst>
          </p:cNvPr>
          <p:cNvSpPr/>
          <p:nvPr/>
        </p:nvSpPr>
        <p:spPr>
          <a:xfrm>
            <a:off x="4443914" y="4696394"/>
            <a:ext cx="85677" cy="8050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A231F985-C55A-4FA7-8881-40081BFF8978}"/>
              </a:ext>
            </a:extLst>
          </p:cNvPr>
          <p:cNvSpPr/>
          <p:nvPr/>
        </p:nvSpPr>
        <p:spPr>
          <a:xfrm>
            <a:off x="4408068" y="4908871"/>
            <a:ext cx="85677" cy="8050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0FC3F1C-04B5-42F7-BF81-FD9DF4C8EA82}"/>
              </a:ext>
            </a:extLst>
          </p:cNvPr>
          <p:cNvSpPr/>
          <p:nvPr/>
        </p:nvSpPr>
        <p:spPr>
          <a:xfrm>
            <a:off x="4227829" y="4782841"/>
            <a:ext cx="85677" cy="8050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9DF69CD2-B09A-4D3B-829A-3AF2B4303467}"/>
              </a:ext>
            </a:extLst>
          </p:cNvPr>
          <p:cNvSpPr/>
          <p:nvPr/>
        </p:nvSpPr>
        <p:spPr>
          <a:xfrm>
            <a:off x="4745675" y="2544878"/>
            <a:ext cx="85677" cy="8050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27F9E26C-0FF5-482A-9FB3-6D4DA4BE8D5A}"/>
              </a:ext>
            </a:extLst>
          </p:cNvPr>
          <p:cNvSpPr/>
          <p:nvPr/>
        </p:nvSpPr>
        <p:spPr>
          <a:xfrm>
            <a:off x="4709829" y="2757356"/>
            <a:ext cx="85677" cy="8050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8F98B7B6-3642-4C30-BA68-35C58597D1D8}"/>
              </a:ext>
            </a:extLst>
          </p:cNvPr>
          <p:cNvSpPr/>
          <p:nvPr/>
        </p:nvSpPr>
        <p:spPr>
          <a:xfrm>
            <a:off x="4529591" y="2631325"/>
            <a:ext cx="85677" cy="8050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Légende : encadrée à une bordure 18">
            <a:extLst>
              <a:ext uri="{FF2B5EF4-FFF2-40B4-BE49-F238E27FC236}">
                <a16:creationId xmlns:a16="http://schemas.microsoft.com/office/drawing/2014/main" id="{8AA39532-E32A-4FEC-B99B-CA41906FC68A}"/>
              </a:ext>
            </a:extLst>
          </p:cNvPr>
          <p:cNvSpPr/>
          <p:nvPr/>
        </p:nvSpPr>
        <p:spPr>
          <a:xfrm>
            <a:off x="5378442" y="1267983"/>
            <a:ext cx="3098807" cy="1093954"/>
          </a:xfrm>
          <a:prstGeom prst="accentCallout1">
            <a:avLst>
              <a:gd name="adj1" fmla="val 16138"/>
              <a:gd name="adj2" fmla="val 6421"/>
              <a:gd name="adj3" fmla="val 121598"/>
              <a:gd name="adj4" fmla="val -185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</a:rPr>
              <a:t>    Croissance racinaire</a:t>
            </a:r>
          </a:p>
          <a:p>
            <a:r>
              <a:rPr lang="fr-FR" dirty="0">
                <a:solidFill>
                  <a:schemeClr val="tx1"/>
                </a:solidFill>
              </a:rPr>
              <a:t>    Assimilation des nutriments</a:t>
            </a:r>
          </a:p>
          <a:p>
            <a:r>
              <a:rPr lang="fr-FR" dirty="0">
                <a:solidFill>
                  <a:schemeClr val="tx1"/>
                </a:solidFill>
              </a:rPr>
              <a:t>    Stress oxydatif</a:t>
            </a:r>
          </a:p>
          <a:p>
            <a:r>
              <a:rPr lang="fr-FR" dirty="0">
                <a:solidFill>
                  <a:schemeClr val="tx1"/>
                </a:solidFill>
              </a:rPr>
              <a:t>    Photosynthèse</a:t>
            </a:r>
          </a:p>
          <a:p>
            <a:endParaRPr lang="fr-FR" sz="1100" dirty="0">
              <a:solidFill>
                <a:schemeClr val="tx1"/>
              </a:solidFill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060AA547-5C79-4F79-AFAD-52428F73BA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906" y="4227036"/>
            <a:ext cx="998976" cy="664773"/>
          </a:xfrm>
          <a:prstGeom prst="rect">
            <a:avLst/>
          </a:prstGeom>
        </p:spPr>
      </p:pic>
      <p:sp>
        <p:nvSpPr>
          <p:cNvPr id="21" name="Légende : encadrée à une bordure 20">
            <a:extLst>
              <a:ext uri="{FF2B5EF4-FFF2-40B4-BE49-F238E27FC236}">
                <a16:creationId xmlns:a16="http://schemas.microsoft.com/office/drawing/2014/main" id="{583A33F8-CAC7-4E60-86B5-10EF36439A28}"/>
              </a:ext>
            </a:extLst>
          </p:cNvPr>
          <p:cNvSpPr/>
          <p:nvPr/>
        </p:nvSpPr>
        <p:spPr>
          <a:xfrm flipH="1">
            <a:off x="76340" y="3326988"/>
            <a:ext cx="1950201" cy="906780"/>
          </a:xfrm>
          <a:prstGeom prst="accentCallout1">
            <a:avLst>
              <a:gd name="adj1" fmla="val 18750"/>
              <a:gd name="adj2" fmla="val -8333"/>
              <a:gd name="adj3" fmla="val 153061"/>
              <a:gd name="adj4" fmla="val -3485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1600" dirty="0">
                <a:solidFill>
                  <a:schemeClr val="tx1"/>
                </a:solidFill>
              </a:rPr>
              <a:t>Structure du sol</a:t>
            </a:r>
          </a:p>
          <a:p>
            <a:pPr algn="r"/>
            <a:r>
              <a:rPr lang="fr-FR" sz="1600" dirty="0">
                <a:solidFill>
                  <a:schemeClr val="tx1"/>
                </a:solidFill>
              </a:rPr>
              <a:t>Propriétés hydriques</a:t>
            </a:r>
          </a:p>
          <a:p>
            <a:pPr algn="r"/>
            <a:r>
              <a:rPr lang="fr-FR" sz="1600" dirty="0">
                <a:solidFill>
                  <a:schemeClr val="tx1"/>
                </a:solidFill>
              </a:rPr>
              <a:t>Dynamique des polluants</a:t>
            </a:r>
          </a:p>
        </p:txBody>
      </p:sp>
      <p:sp>
        <p:nvSpPr>
          <p:cNvPr id="22" name="Légende : encadrée à une bordure 21">
            <a:extLst>
              <a:ext uri="{FF2B5EF4-FFF2-40B4-BE49-F238E27FC236}">
                <a16:creationId xmlns:a16="http://schemas.microsoft.com/office/drawing/2014/main" id="{8366016D-21E2-428B-B5A8-39D4FE0BE2DC}"/>
              </a:ext>
            </a:extLst>
          </p:cNvPr>
          <p:cNvSpPr/>
          <p:nvPr/>
        </p:nvSpPr>
        <p:spPr>
          <a:xfrm>
            <a:off x="6454514" y="4767379"/>
            <a:ext cx="1816013" cy="1156164"/>
          </a:xfrm>
          <a:prstGeom prst="accentCallout1">
            <a:avLst>
              <a:gd name="adj1" fmla="val 25473"/>
              <a:gd name="adj2" fmla="val -6942"/>
              <a:gd name="adj3" fmla="val 13916"/>
              <a:gd name="adj4" fmla="val -4740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</a:rPr>
              <a:t>Croissance</a:t>
            </a:r>
          </a:p>
          <a:p>
            <a:r>
              <a:rPr lang="fr-FR" dirty="0">
                <a:solidFill>
                  <a:schemeClr val="tx1"/>
                </a:solidFill>
              </a:rPr>
              <a:t>Reproduction</a:t>
            </a:r>
          </a:p>
          <a:p>
            <a:r>
              <a:rPr lang="fr-FR" dirty="0">
                <a:solidFill>
                  <a:schemeClr val="tx1"/>
                </a:solidFill>
              </a:rPr>
              <a:t>Durée de vie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EA7DF511-9DB1-4F00-AE6A-CEA15DED7E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028" b="92179" l="9220" r="90071">
                        <a14:foregroundMark x1="24823" y1="9777" x2="26241" y2="9777"/>
                        <a14:foregroundMark x1="31915" y1="5307" x2="31915" y2="5307"/>
                        <a14:foregroundMark x1="10638" y1="39665" x2="10638" y2="39665"/>
                        <a14:foregroundMark x1="41135" y1="88268" x2="41135" y2="88268"/>
                        <a14:foregroundMark x1="49645" y1="92179" x2="49645" y2="92179"/>
                        <a14:foregroundMark x1="90071" y1="49162" x2="90071" y2="491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4314" y="2928557"/>
            <a:ext cx="606359" cy="1539549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E1A845BF-F095-4F74-B1CC-5E4249F48EA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89809" l="996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783" y="4619907"/>
            <a:ext cx="1017791" cy="497798"/>
          </a:xfrm>
          <a:prstGeom prst="rect">
            <a:avLst/>
          </a:prstGeom>
        </p:spPr>
      </p:pic>
      <p:sp>
        <p:nvSpPr>
          <p:cNvPr id="25" name="Légende : encadrée à une bordure 24">
            <a:extLst>
              <a:ext uri="{FF2B5EF4-FFF2-40B4-BE49-F238E27FC236}">
                <a16:creationId xmlns:a16="http://schemas.microsoft.com/office/drawing/2014/main" id="{5BFBD143-A719-4117-89C6-3DB6228155D0}"/>
              </a:ext>
            </a:extLst>
          </p:cNvPr>
          <p:cNvSpPr/>
          <p:nvPr/>
        </p:nvSpPr>
        <p:spPr>
          <a:xfrm>
            <a:off x="8967341" y="2837863"/>
            <a:ext cx="2346371" cy="906780"/>
          </a:xfrm>
          <a:prstGeom prst="accentCallout1">
            <a:avLst>
              <a:gd name="adj1" fmla="val 23232"/>
              <a:gd name="adj2" fmla="val -972"/>
              <a:gd name="adj3" fmla="val 101197"/>
              <a:gd name="adj4" fmla="val -1653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</a:rPr>
              <a:t>Cancers, diabètes, stérilité masculine, endométriose…</a:t>
            </a: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AB6BE2D8-D686-4324-B9B7-94094C6D73ED}"/>
              </a:ext>
            </a:extLst>
          </p:cNvPr>
          <p:cNvSpPr/>
          <p:nvPr/>
        </p:nvSpPr>
        <p:spPr>
          <a:xfrm>
            <a:off x="3770447" y="4163063"/>
            <a:ext cx="85677" cy="8050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5DEF7C3F-5F5C-4A16-AF10-71DCF3C6D5A4}"/>
              </a:ext>
            </a:extLst>
          </p:cNvPr>
          <p:cNvSpPr/>
          <p:nvPr/>
        </p:nvSpPr>
        <p:spPr>
          <a:xfrm>
            <a:off x="3755875" y="3584789"/>
            <a:ext cx="85677" cy="8050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37032A75-DEEC-4D1E-B5AA-40AA9E814241}"/>
              </a:ext>
            </a:extLst>
          </p:cNvPr>
          <p:cNvSpPr/>
          <p:nvPr/>
        </p:nvSpPr>
        <p:spPr>
          <a:xfrm>
            <a:off x="4072391" y="3235960"/>
            <a:ext cx="85677" cy="8050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8963EF16-3178-4187-9E61-0FB419E341A6}"/>
              </a:ext>
            </a:extLst>
          </p:cNvPr>
          <p:cNvSpPr/>
          <p:nvPr/>
        </p:nvSpPr>
        <p:spPr>
          <a:xfrm>
            <a:off x="5688029" y="4468106"/>
            <a:ext cx="85677" cy="8050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84A8DEF5-BB05-46BA-B108-39756FC47553}"/>
              </a:ext>
            </a:extLst>
          </p:cNvPr>
          <p:cNvSpPr/>
          <p:nvPr/>
        </p:nvSpPr>
        <p:spPr>
          <a:xfrm>
            <a:off x="5967330" y="4717834"/>
            <a:ext cx="85677" cy="8050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4F07258C-FB1C-4943-8AB1-77CC2FA19339}"/>
              </a:ext>
            </a:extLst>
          </p:cNvPr>
          <p:cNvSpPr txBox="1"/>
          <p:nvPr/>
        </p:nvSpPr>
        <p:spPr>
          <a:xfrm>
            <a:off x="513018" y="1224630"/>
            <a:ext cx="1714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Microplastique</a:t>
            </a: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D12D5489-4347-460E-8A94-DCDC14AF16AA}"/>
              </a:ext>
            </a:extLst>
          </p:cNvPr>
          <p:cNvSpPr/>
          <p:nvPr/>
        </p:nvSpPr>
        <p:spPr>
          <a:xfrm>
            <a:off x="384947" y="1355828"/>
            <a:ext cx="85677" cy="8050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4A4E516E-1AC5-4ACF-B3E5-5CFC3A6E77F2}"/>
              </a:ext>
            </a:extLst>
          </p:cNvPr>
          <p:cNvSpPr/>
          <p:nvPr/>
        </p:nvSpPr>
        <p:spPr>
          <a:xfrm>
            <a:off x="1525211" y="4635765"/>
            <a:ext cx="85677" cy="8050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8B1D2F37-9F2A-42A5-BC2C-3A6CB6C771BE}"/>
              </a:ext>
            </a:extLst>
          </p:cNvPr>
          <p:cNvSpPr/>
          <p:nvPr/>
        </p:nvSpPr>
        <p:spPr>
          <a:xfrm>
            <a:off x="2010369" y="4796511"/>
            <a:ext cx="85677" cy="8050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33E07FC7-D3EB-4AEA-8A75-38F63F6814A8}"/>
              </a:ext>
            </a:extLst>
          </p:cNvPr>
          <p:cNvSpPr/>
          <p:nvPr/>
        </p:nvSpPr>
        <p:spPr>
          <a:xfrm>
            <a:off x="885033" y="4736647"/>
            <a:ext cx="85677" cy="8050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838B3E42-B820-4849-9E36-B160CF11D9A2}"/>
              </a:ext>
            </a:extLst>
          </p:cNvPr>
          <p:cNvSpPr/>
          <p:nvPr/>
        </p:nvSpPr>
        <p:spPr>
          <a:xfrm>
            <a:off x="1370191" y="4897393"/>
            <a:ext cx="85677" cy="8050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8150458F-2F72-47A2-8B0D-4A23CF7A94DE}"/>
              </a:ext>
            </a:extLst>
          </p:cNvPr>
          <p:cNvSpPr/>
          <p:nvPr/>
        </p:nvSpPr>
        <p:spPr>
          <a:xfrm>
            <a:off x="650621" y="4635765"/>
            <a:ext cx="85677" cy="8050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6201F4C9-48B9-48B1-B75F-5010C035DDAB}"/>
              </a:ext>
            </a:extLst>
          </p:cNvPr>
          <p:cNvSpPr/>
          <p:nvPr/>
        </p:nvSpPr>
        <p:spPr>
          <a:xfrm>
            <a:off x="1135779" y="4796511"/>
            <a:ext cx="85677" cy="8050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2151BA6A-A266-495D-8BA1-7E478F340666}"/>
              </a:ext>
            </a:extLst>
          </p:cNvPr>
          <p:cNvSpPr/>
          <p:nvPr/>
        </p:nvSpPr>
        <p:spPr>
          <a:xfrm>
            <a:off x="6642223" y="4401550"/>
            <a:ext cx="85677" cy="8050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282944C3-3AC0-4528-AA8E-5FE8C63133E1}"/>
              </a:ext>
            </a:extLst>
          </p:cNvPr>
          <p:cNvSpPr/>
          <p:nvPr/>
        </p:nvSpPr>
        <p:spPr>
          <a:xfrm>
            <a:off x="7127381" y="4562296"/>
            <a:ext cx="85677" cy="8050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A865331-ED3E-476E-AFC9-EBFD3E495A9C}"/>
              </a:ext>
            </a:extLst>
          </p:cNvPr>
          <p:cNvSpPr/>
          <p:nvPr/>
        </p:nvSpPr>
        <p:spPr>
          <a:xfrm>
            <a:off x="274321" y="1213716"/>
            <a:ext cx="1821725" cy="4143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2D8B1E8-174A-462F-841D-7DA8A098C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400" dirty="0"/>
              <a:t>Impacts des MP sur les écosystèmes terrestres</a:t>
            </a:r>
            <a:endParaRPr lang="fr-FR" dirty="0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9B5189D0-C185-4763-9AAF-1BE17A007E5D}"/>
              </a:ext>
            </a:extLst>
          </p:cNvPr>
          <p:cNvSpPr txBox="1"/>
          <p:nvPr/>
        </p:nvSpPr>
        <p:spPr>
          <a:xfrm>
            <a:off x="2846660" y="6544608"/>
            <a:ext cx="74860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Chen </a:t>
            </a:r>
            <a:r>
              <a:rPr lang="fr-FR" sz="1200" i="1" dirty="0"/>
              <a:t>et al.</a:t>
            </a:r>
            <a:r>
              <a:rPr lang="fr-FR" sz="1200" dirty="0"/>
              <a:t>, 2021 ; </a:t>
            </a:r>
            <a:r>
              <a:rPr lang="fr-FR" sz="1200" dirty="0">
                <a:effectLst/>
              </a:rPr>
              <a:t>de Souza Machado </a:t>
            </a:r>
            <a:r>
              <a:rPr lang="fr-FR" sz="1200" i="1" dirty="0">
                <a:effectLst/>
              </a:rPr>
              <a:t>et al.</a:t>
            </a:r>
            <a:r>
              <a:rPr lang="fr-FR" sz="1200" dirty="0">
                <a:effectLst/>
              </a:rPr>
              <a:t>, 2019</a:t>
            </a:r>
            <a:r>
              <a:rPr lang="fr-FR" sz="1200" dirty="0"/>
              <a:t> ; Lim, 2021 ; Wang </a:t>
            </a:r>
            <a:r>
              <a:rPr lang="fr-FR" sz="1200" i="1" dirty="0"/>
              <a:t>et al.</a:t>
            </a:r>
            <a:r>
              <a:rPr lang="fr-FR" sz="1200" dirty="0"/>
              <a:t>, 2021 </a:t>
            </a:r>
          </a:p>
        </p:txBody>
      </p:sp>
      <p:pic>
        <p:nvPicPr>
          <p:cNvPr id="44" name="Image 43">
            <a:extLst>
              <a:ext uri="{FF2B5EF4-FFF2-40B4-BE49-F238E27FC236}">
                <a16:creationId xmlns:a16="http://schemas.microsoft.com/office/drawing/2014/main" id="{4863C244-B4F2-42E3-B39F-0088B480ED9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" t="4339" r="55885" b="4676"/>
          <a:stretch/>
        </p:blipFill>
        <p:spPr>
          <a:xfrm>
            <a:off x="145426" y="2039270"/>
            <a:ext cx="1946655" cy="1192263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7D9BA85A-9021-4F51-AA41-18CD65CE679B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3" t="16788" r="56272" b="9045"/>
          <a:stretch/>
        </p:blipFill>
        <p:spPr>
          <a:xfrm>
            <a:off x="8408593" y="1054796"/>
            <a:ext cx="2548583" cy="1573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45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2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D709B56-88A4-4658-BBE0-B40BA8AEB01C}"/>
              </a:ext>
            </a:extLst>
          </p:cNvPr>
          <p:cNvSpPr txBox="1"/>
          <p:nvPr/>
        </p:nvSpPr>
        <p:spPr>
          <a:xfrm>
            <a:off x="533034" y="3232439"/>
            <a:ext cx="10791325" cy="1200329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fr-FR" sz="3600" dirty="0"/>
              <a:t>Travaux de recherche sur les microplastiques dans les sols de </a:t>
            </a:r>
            <a:r>
              <a:rPr lang="fr-FR" sz="3600" dirty="0" err="1"/>
              <a:t>Qualiagro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443072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C2F9B4-4613-4BB7-BF7F-371094F2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Plusieurs projets de recherche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A564A48-AD87-45FD-8F7F-1BFD760E55BF}"/>
              </a:ext>
            </a:extLst>
          </p:cNvPr>
          <p:cNvGrpSpPr/>
          <p:nvPr/>
        </p:nvGrpSpPr>
        <p:grpSpPr>
          <a:xfrm>
            <a:off x="283363" y="1695965"/>
            <a:ext cx="11625274" cy="2723112"/>
            <a:chOff x="283363" y="1695965"/>
            <a:chExt cx="11625274" cy="2723112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E0B70416-A4EB-4E89-A55E-9F533BF0D8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363" y="3292736"/>
              <a:ext cx="1054695" cy="1126341"/>
            </a:xfrm>
            <a:prstGeom prst="rect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97065F25-E92D-490E-8416-ABBA79C27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1949" y="1695965"/>
              <a:ext cx="976109" cy="1116582"/>
            </a:xfrm>
            <a:prstGeom prst="rect">
              <a:avLst/>
            </a:prstGeom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ACBB642A-EE6D-4157-BF8D-442B83BED478}"/>
                </a:ext>
              </a:extLst>
            </p:cNvPr>
            <p:cNvSpPr txBox="1"/>
            <p:nvPr/>
          </p:nvSpPr>
          <p:spPr>
            <a:xfrm>
              <a:off x="1573663" y="1792591"/>
              <a:ext cx="1033497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/>
                <a:t>Devenir des microplastiques dans les filières de traitement des produits résiduaires organiques </a:t>
              </a:r>
              <a:r>
                <a:rPr lang="fr-FR" dirty="0"/>
                <a:t>– </a:t>
              </a:r>
            </a:p>
            <a:p>
              <a:r>
                <a:rPr lang="fr-FR" dirty="0"/>
                <a:t>quels impacts pour la qualité et la santé des sols ?</a:t>
              </a:r>
            </a:p>
            <a:p>
              <a:r>
                <a:rPr lang="fr-FR" dirty="0"/>
                <a:t>ADEME : 2022-2024, 6 partenaires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E11C43BC-CAD9-4B19-9C7C-F527F74F897B}"/>
                </a:ext>
              </a:extLst>
            </p:cNvPr>
            <p:cNvSpPr txBox="1"/>
            <p:nvPr/>
          </p:nvSpPr>
          <p:spPr>
            <a:xfrm>
              <a:off x="1573663" y="3532742"/>
              <a:ext cx="103349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Environmental Dynamics and Impacts of contaminant cocktails originating from Plastics in soil ecosystems</a:t>
              </a:r>
              <a:endParaRPr lang="fr-FR" dirty="0"/>
            </a:p>
            <a:p>
              <a:r>
                <a:rPr lang="fr-FR" dirty="0"/>
                <a:t>ANR : 2022-2025, 10 partenaires</a:t>
              </a:r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71B3A366-D8F9-4F67-A401-43BADA9604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649" y="4534415"/>
            <a:ext cx="1809751" cy="2070194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4999CBE-E4C9-43CC-90FB-28BA2BA4F1EE}"/>
              </a:ext>
            </a:extLst>
          </p:cNvPr>
          <p:cNvSpPr txBox="1"/>
          <p:nvPr/>
        </p:nvSpPr>
        <p:spPr>
          <a:xfrm>
            <a:off x="4591050" y="4962525"/>
            <a:ext cx="5219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Quels sont les impacts de différents composts urbains sur la pollution des sols en microplastiques ?</a:t>
            </a:r>
          </a:p>
        </p:txBody>
      </p:sp>
    </p:spTree>
    <p:extLst>
      <p:ext uri="{BB962C8B-B14F-4D97-AF65-F5344CB8AC3E}">
        <p14:creationId xmlns:p14="http://schemas.microsoft.com/office/powerpoint/2010/main" val="671168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>
            <a:extLst>
              <a:ext uri="{FF2B5EF4-FFF2-40B4-BE49-F238E27FC236}">
                <a16:creationId xmlns:a16="http://schemas.microsoft.com/office/drawing/2014/main" id="{038C2440-ACCF-469D-9E94-AFA57999F798}"/>
              </a:ext>
            </a:extLst>
          </p:cNvPr>
          <p:cNvSpPr txBox="1">
            <a:spLocks/>
          </p:cNvSpPr>
          <p:nvPr/>
        </p:nvSpPr>
        <p:spPr>
          <a:xfrm>
            <a:off x="104774" y="224210"/>
            <a:ext cx="10563225" cy="77591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9A76F23-AB2A-450A-AA79-28D53FB830E1}"/>
              </a:ext>
            </a:extLst>
          </p:cNvPr>
          <p:cNvSpPr txBox="1"/>
          <p:nvPr/>
        </p:nvSpPr>
        <p:spPr>
          <a:xfrm>
            <a:off x="6805060" y="1378014"/>
            <a:ext cx="49805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Evaluer l’impact de différents composts urbains sur les teneurs en microplastiques dans les sols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63DFFC2-F370-4DAB-856A-F584044EB38F}"/>
              </a:ext>
            </a:extLst>
          </p:cNvPr>
          <p:cNvSpPr txBox="1"/>
          <p:nvPr/>
        </p:nvSpPr>
        <p:spPr>
          <a:xfrm>
            <a:off x="6805060" y="4037949"/>
            <a:ext cx="498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Mieux comprendre la dynamique d’accumulation des MP dans les sols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9423835-40B1-4403-B224-D9AB2544E5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9141" y="1378013"/>
            <a:ext cx="7813282" cy="4101973"/>
          </a:xfrm>
          <a:prstGeom prst="rect">
            <a:avLst/>
          </a:prstGeom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D7E2C7EA-F3E1-44BB-BB6D-EE6ACE505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Objectifs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9A1DBAA-B63A-4054-A40A-2E8563A44696}"/>
              </a:ext>
            </a:extLst>
          </p:cNvPr>
          <p:cNvSpPr txBox="1"/>
          <p:nvPr/>
        </p:nvSpPr>
        <p:spPr>
          <a:xfrm>
            <a:off x="7045693" y="2948045"/>
            <a:ext cx="3622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H0 : L’effort de tri à la source améliore la qualité des composts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C212F03-9431-4D01-BF44-158E1FF32E98}"/>
              </a:ext>
            </a:extLst>
          </p:cNvPr>
          <p:cNvSpPr txBox="1"/>
          <p:nvPr/>
        </p:nvSpPr>
        <p:spPr>
          <a:xfrm>
            <a:off x="7045693" y="5156820"/>
            <a:ext cx="3622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H0 : les MP sont stables en masse et nombre de particules</a:t>
            </a:r>
          </a:p>
        </p:txBody>
      </p:sp>
    </p:spTree>
    <p:extLst>
      <p:ext uri="{BB962C8B-B14F-4D97-AF65-F5344CB8AC3E}">
        <p14:creationId xmlns:p14="http://schemas.microsoft.com/office/powerpoint/2010/main" val="605277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DB173-B1D5-4A1C-A6BB-73AEFB799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Dispositif expérimental « </a:t>
            </a:r>
            <a:r>
              <a:rPr lang="fr-FR" dirty="0" err="1"/>
              <a:t>Qualiagro</a:t>
            </a:r>
            <a:r>
              <a:rPr lang="fr-FR" dirty="0"/>
              <a:t> »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865F341-3808-6EEA-CA86-6F4FE18C4481}"/>
              </a:ext>
            </a:extLst>
          </p:cNvPr>
          <p:cNvSpPr txBox="1"/>
          <p:nvPr/>
        </p:nvSpPr>
        <p:spPr>
          <a:xfrm>
            <a:off x="563155" y="2727186"/>
            <a:ext cx="3786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Ordures ménagères résiduelles (OMR)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930513-506A-FF89-E2F3-6F921AB00DAF}"/>
              </a:ext>
            </a:extLst>
          </p:cNvPr>
          <p:cNvSpPr txBox="1"/>
          <p:nvPr/>
        </p:nvSpPr>
        <p:spPr>
          <a:xfrm>
            <a:off x="563156" y="1785304"/>
            <a:ext cx="3465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Biodéchets (BIO)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7F3D41E-3FBB-E9B4-EC24-D36F6C9684BF}"/>
              </a:ext>
            </a:extLst>
          </p:cNvPr>
          <p:cNvSpPr txBox="1"/>
          <p:nvPr/>
        </p:nvSpPr>
        <p:spPr>
          <a:xfrm>
            <a:off x="563156" y="2256245"/>
            <a:ext cx="5323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Boue de STEP + déchets verts (DVB)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06ABF44-83F7-191D-7483-B2DB09806155}"/>
              </a:ext>
            </a:extLst>
          </p:cNvPr>
          <p:cNvSpPr txBox="1"/>
          <p:nvPr/>
        </p:nvSpPr>
        <p:spPr>
          <a:xfrm>
            <a:off x="563156" y="3198128"/>
            <a:ext cx="4591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Sol non amendés (TEM)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E8A2058-83EF-EF94-4589-C4ECEE73FA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20630" t="10427" r="67947" b="11460"/>
          <a:stretch/>
        </p:blipFill>
        <p:spPr>
          <a:xfrm rot="16200000">
            <a:off x="1992450" y="2346292"/>
            <a:ext cx="2423190" cy="519997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6E6DEC9-AFDC-F610-0C7D-CF127EA83AE2}"/>
              </a:ext>
            </a:extLst>
          </p:cNvPr>
          <p:cNvSpPr txBox="1"/>
          <p:nvPr/>
        </p:nvSpPr>
        <p:spPr>
          <a:xfrm>
            <a:off x="119360" y="1057225"/>
            <a:ext cx="5479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26 ans d’utilisation de 3 composts urbains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FCCCD4E-E58C-8586-0663-5637640A5D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249" y="4016994"/>
            <a:ext cx="615585" cy="387187"/>
          </a:xfrm>
          <a:prstGeom prst="rect">
            <a:avLst/>
          </a:prstGeom>
          <a:ln w="19050"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AD95927-4C20-2BFD-7967-6580A6EA35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770" y="4016994"/>
            <a:ext cx="615585" cy="387187"/>
          </a:xfrm>
          <a:prstGeom prst="rect">
            <a:avLst/>
          </a:prstGeom>
          <a:ln w="19050"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67E28CA-359E-AA6C-26C6-A841970AB1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313" y="4514115"/>
            <a:ext cx="615585" cy="387187"/>
          </a:xfrm>
          <a:prstGeom prst="rect">
            <a:avLst/>
          </a:prstGeom>
          <a:ln w="19050"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BFE2ECC-018A-CFB3-4757-76270F93FC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474" y="4514115"/>
            <a:ext cx="615585" cy="387187"/>
          </a:xfrm>
          <a:prstGeom prst="rect">
            <a:avLst/>
          </a:prstGeom>
          <a:ln w="19050">
            <a:noFill/>
          </a:ln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5AA99D5F-B5F2-E482-945A-96CB79FAAB4F}"/>
              </a:ext>
            </a:extLst>
          </p:cNvPr>
          <p:cNvSpPr txBox="1"/>
          <p:nvPr/>
        </p:nvSpPr>
        <p:spPr>
          <a:xfrm>
            <a:off x="6175251" y="1205588"/>
            <a:ext cx="3594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Composts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E5BC758C-38C7-E557-F485-230EA78B06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507" b="91319" l="7907" r="93256">
                        <a14:foregroundMark x1="8023" y1="35417" x2="8023" y2="35417"/>
                        <a14:foregroundMark x1="38953" y1="8507" x2="38953" y2="8507"/>
                        <a14:foregroundMark x1="20581" y1="90451" x2="20581" y2="90451"/>
                        <a14:foregroundMark x1="67907" y1="91493" x2="67907" y2="91493"/>
                        <a14:foregroundMark x1="93372" y1="38194" x2="93023" y2="38368"/>
                        <a14:foregroundMark x1="20116" y1="91319" x2="20116" y2="913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038" y="1714124"/>
            <a:ext cx="841751" cy="563777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F20FD1B1-878B-3827-1315-DFA2C65CFE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607" y="2613892"/>
            <a:ext cx="1210049" cy="64401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553042C2-202C-060D-FF4C-58CE456B467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036" b="96429" l="2889" r="98000">
                        <a14:foregroundMark x1="16222" y1="12143" x2="26556" y2="5536"/>
                        <a14:foregroundMark x1="26556" y1="5536" x2="41778" y2="3214"/>
                        <a14:foregroundMark x1="41778" y1="3214" x2="52333" y2="6964"/>
                        <a14:foregroundMark x1="52333" y1="6964" x2="55889" y2="12857"/>
                        <a14:foregroundMark x1="31889" y1="3929" x2="32556" y2="3036"/>
                        <a14:foregroundMark x1="92778" y1="59643" x2="92778" y2="59643"/>
                        <a14:foregroundMark x1="55667" y1="89286" x2="65889" y2="89643"/>
                        <a14:foregroundMark x1="65889" y1="89643" x2="67333" y2="86607"/>
                        <a14:foregroundMark x1="98111" y1="61607" x2="97000" y2="61786"/>
                        <a14:foregroundMark x1="60111" y1="96607" x2="60111" y2="96607"/>
                        <a14:foregroundMark x1="9444" y1="44821" x2="9111" y2="46964"/>
                        <a14:foregroundMark x1="5889" y1="46786" x2="2889" y2="446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359" y="2121001"/>
            <a:ext cx="828291" cy="515381"/>
          </a:xfrm>
          <a:prstGeom prst="rect">
            <a:avLst/>
          </a:prstGeom>
        </p:spPr>
      </p:pic>
      <p:sp>
        <p:nvSpPr>
          <p:cNvPr id="26" name="Signe Plus 25">
            <a:extLst>
              <a:ext uri="{FF2B5EF4-FFF2-40B4-BE49-F238E27FC236}">
                <a16:creationId xmlns:a16="http://schemas.microsoft.com/office/drawing/2014/main" id="{355D2CF0-74EB-0CD1-5EBC-17F227FD5E0D}"/>
              </a:ext>
            </a:extLst>
          </p:cNvPr>
          <p:cNvSpPr/>
          <p:nvPr/>
        </p:nvSpPr>
        <p:spPr>
          <a:xfrm>
            <a:off x="4992437" y="2166333"/>
            <a:ext cx="288257" cy="330594"/>
          </a:xfrm>
          <a:prstGeom prst="mathPl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910F4FD3-3B38-AD80-DE48-F98A42DCA4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507" b="91319" l="7907" r="93256">
                        <a14:foregroundMark x1="8023" y1="35417" x2="8023" y2="35417"/>
                        <a14:foregroundMark x1="38953" y1="8507" x2="38953" y2="8507"/>
                        <a14:foregroundMark x1="20581" y1="90451" x2="20581" y2="90451"/>
                        <a14:foregroundMark x1="67907" y1="91493" x2="67907" y2="91493"/>
                        <a14:foregroundMark x1="93372" y1="38194" x2="93023" y2="38368"/>
                        <a14:foregroundMark x1="20116" y1="91319" x2="20116" y2="913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679" y="2717747"/>
            <a:ext cx="695880" cy="466077"/>
          </a:xfrm>
          <a:prstGeom prst="rect">
            <a:avLst/>
          </a:prstGeom>
        </p:spPr>
      </p:pic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A8C43D72-3CBC-0145-1BBE-A1F3575BAC6A}"/>
              </a:ext>
            </a:extLst>
          </p:cNvPr>
          <p:cNvCxnSpPr/>
          <p:nvPr/>
        </p:nvCxnSpPr>
        <p:spPr>
          <a:xfrm>
            <a:off x="4800015" y="3054638"/>
            <a:ext cx="818664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8EF655A6-2B3D-4228-CAF0-CD18F806CF00}"/>
              </a:ext>
            </a:extLst>
          </p:cNvPr>
          <p:cNvSpPr txBox="1"/>
          <p:nvPr/>
        </p:nvSpPr>
        <p:spPr>
          <a:xfrm>
            <a:off x="4738927" y="2660374"/>
            <a:ext cx="845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Sorting</a:t>
            </a:r>
            <a:endParaRPr lang="fr-FR" dirty="0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30634E07-FCAC-4879-56D5-F306625E3753}"/>
              </a:ext>
            </a:extLst>
          </p:cNvPr>
          <p:cNvSpPr txBox="1"/>
          <p:nvPr/>
        </p:nvSpPr>
        <p:spPr>
          <a:xfrm>
            <a:off x="6790107" y="4997411"/>
            <a:ext cx="2364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Sols</a:t>
            </a:r>
          </a:p>
        </p:txBody>
      </p:sp>
      <p:sp>
        <p:nvSpPr>
          <p:cNvPr id="32" name="Interdiction 31">
            <a:extLst>
              <a:ext uri="{FF2B5EF4-FFF2-40B4-BE49-F238E27FC236}">
                <a16:creationId xmlns:a16="http://schemas.microsoft.com/office/drawing/2014/main" id="{7C937B1F-8D4C-A461-BF88-C6192A790A96}"/>
              </a:ext>
            </a:extLst>
          </p:cNvPr>
          <p:cNvSpPr/>
          <p:nvPr/>
        </p:nvSpPr>
        <p:spPr>
          <a:xfrm>
            <a:off x="3291996" y="3257907"/>
            <a:ext cx="266793" cy="300049"/>
          </a:xfrm>
          <a:prstGeom prst="noSmoking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997A851D-CABD-D31D-B2AB-5A5B0F93738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392"/>
          <a:stretch/>
        </p:blipFill>
        <p:spPr>
          <a:xfrm>
            <a:off x="5328832" y="2003202"/>
            <a:ext cx="912256" cy="549906"/>
          </a:xfrm>
          <a:prstGeom prst="rect">
            <a:avLst/>
          </a:prstGeom>
        </p:spPr>
      </p:pic>
      <p:sp>
        <p:nvSpPr>
          <p:cNvPr id="34" name="ZoneTexte 33">
            <a:extLst>
              <a:ext uri="{FF2B5EF4-FFF2-40B4-BE49-F238E27FC236}">
                <a16:creationId xmlns:a16="http://schemas.microsoft.com/office/drawing/2014/main" id="{97FBE330-FCB8-D4EE-D706-4F90BB80C625}"/>
              </a:ext>
            </a:extLst>
          </p:cNvPr>
          <p:cNvSpPr txBox="1"/>
          <p:nvPr/>
        </p:nvSpPr>
        <p:spPr>
          <a:xfrm>
            <a:off x="6592460" y="5406390"/>
            <a:ext cx="27600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(4 </a:t>
            </a:r>
            <a:r>
              <a:rPr lang="fr-FR" sz="1600" dirty="0" err="1"/>
              <a:t>réplicats</a:t>
            </a:r>
            <a:r>
              <a:rPr lang="fr-FR" sz="1600" dirty="0"/>
              <a:t> 2 kg / traitement)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B8E70113-1FAE-AB0A-E275-52C2CF6E1218}"/>
              </a:ext>
            </a:extLst>
          </p:cNvPr>
          <p:cNvSpPr txBox="1"/>
          <p:nvPr/>
        </p:nvSpPr>
        <p:spPr>
          <a:xfrm>
            <a:off x="6592459" y="1641810"/>
            <a:ext cx="27600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(3 </a:t>
            </a:r>
            <a:r>
              <a:rPr lang="fr-FR" sz="1600" dirty="0" err="1"/>
              <a:t>réplicats</a:t>
            </a:r>
            <a:r>
              <a:rPr lang="fr-FR" sz="1600" dirty="0"/>
              <a:t> 50 g / traitement)</a:t>
            </a:r>
          </a:p>
        </p:txBody>
      </p:sp>
      <p:pic>
        <p:nvPicPr>
          <p:cNvPr id="52" name="Image 51">
            <a:extLst>
              <a:ext uri="{FF2B5EF4-FFF2-40B4-BE49-F238E27FC236}">
                <a16:creationId xmlns:a16="http://schemas.microsoft.com/office/drawing/2014/main" id="{3E79C14B-FA4B-4107-A665-6FE18B8C129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077" b="90000" l="0" r="96154">
                        <a14:foregroundMark x1="9942" y1="19087" x2="9952" y2="18731"/>
                        <a14:foregroundMark x1="9824" y1="23462" x2="9832" y2="23165"/>
                        <a14:foregroundMark x1="9814" y1="23846" x2="9824" y2="23462"/>
                        <a14:foregroundMark x1="9730" y1="26966" x2="9814" y2="23846"/>
                        <a14:foregroundMark x1="8846" y1="60000" x2="9715" y2="27518"/>
                        <a14:foregroundMark x1="13645" y1="16987" x2="31923" y2="17308"/>
                        <a14:foregroundMark x1="13402" y1="16983" x2="13476" y2="16984"/>
                        <a14:foregroundMark x1="12551" y1="16968" x2="12867" y2="16974"/>
                        <a14:foregroundMark x1="26738" y1="31751" x2="26538" y2="32308"/>
                        <a14:foregroundMark x1="31923" y1="17308" x2="29113" y2="25135"/>
                        <a14:foregroundMark x1="26538" y1="32308" x2="19615" y2="40769"/>
                        <a14:foregroundMark x1="5769" y1="59615" x2="0" y2="32692"/>
                        <a14:foregroundMark x1="7522" y1="23462" x2="8462" y2="22308"/>
                        <a14:foregroundMark x1="7209" y1="23846" x2="7522" y2="23462"/>
                        <a14:foregroundMark x1="0" y1="32692" x2="7209" y2="23846"/>
                        <a14:foregroundMark x1="54615" y1="3077" x2="85000" y2="44615"/>
                        <a14:foregroundMark x1="88077" y1="58077" x2="96154" y2="43077"/>
                        <a14:foregroundMark x1="96154" y1="43077" x2="88462" y2="8462"/>
                        <a14:foregroundMark x1="88462" y1="8462" x2="82692" y2="3462"/>
                        <a14:foregroundMark x1="83462" y1="47692" x2="85769" y2="30000"/>
                        <a14:foregroundMark x1="85769" y1="30000" x2="71154" y2="8077"/>
                        <a14:foregroundMark x1="71154" y1="8077" x2="60769" y2="3462"/>
                        <a14:foregroundMark x1="78462" y1="30769" x2="88077" y2="35385"/>
                        <a14:backgroundMark x1="11923" y1="20385" x2="11923" y2="20385"/>
                        <a14:backgroundMark x1="10000" y1="18462" x2="10000" y2="18462"/>
                        <a14:backgroundMark x1="9615" y1="21538" x2="9615" y2="21538"/>
                        <a14:backgroundMark x1="10385" y1="18077" x2="13077" y2="15769"/>
                        <a14:backgroundMark x1="11538" y1="22308" x2="14231" y2="13077"/>
                        <a14:backgroundMark x1="13077" y1="18077" x2="14231" y2="15385"/>
                        <a14:backgroundMark x1="29231" y1="30385" x2="25385" y2="29231"/>
                        <a14:backgroundMark x1="28077" y1="28462" x2="28077" y2="28462"/>
                        <a14:backgroundMark x1="21923" y1="18077" x2="21923" y2="18077"/>
                        <a14:backgroundMark x1="21538" y1="16923" x2="21538" y2="16923"/>
                        <a14:backgroundMark x1="10769" y1="23462" x2="10769" y2="23462"/>
                        <a14:backgroundMark x1="10769" y1="23462" x2="10769" y2="23462"/>
                        <a14:backgroundMark x1="10000" y1="23462" x2="10000" y2="23462"/>
                        <a14:backgroundMark x1="10000" y1="23846" x2="10000" y2="23846"/>
                        <a14:backgroundMark x1="12308" y1="18462" x2="8462" y2="15385"/>
                        <a14:backgroundMark x1="28077" y1="26154" x2="29231" y2="26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232" y="2577361"/>
            <a:ext cx="551850" cy="551850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F8A5F653-268F-4C6D-952B-94B646AE140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077" b="90000" l="0" r="96154">
                        <a14:foregroundMark x1="9942" y1="19087" x2="9952" y2="18731"/>
                        <a14:foregroundMark x1="9824" y1="23462" x2="9832" y2="23165"/>
                        <a14:foregroundMark x1="9814" y1="23846" x2="9824" y2="23462"/>
                        <a14:foregroundMark x1="9730" y1="26966" x2="9814" y2="23846"/>
                        <a14:foregroundMark x1="8846" y1="60000" x2="9715" y2="27518"/>
                        <a14:foregroundMark x1="13645" y1="16987" x2="31923" y2="17308"/>
                        <a14:foregroundMark x1="13402" y1="16983" x2="13476" y2="16984"/>
                        <a14:foregroundMark x1="12551" y1="16968" x2="12867" y2="16974"/>
                        <a14:foregroundMark x1="26738" y1="31751" x2="26538" y2="32308"/>
                        <a14:foregroundMark x1="31923" y1="17308" x2="29113" y2="25135"/>
                        <a14:foregroundMark x1="26538" y1="32308" x2="19615" y2="40769"/>
                        <a14:foregroundMark x1="5769" y1="59615" x2="0" y2="32692"/>
                        <a14:foregroundMark x1="7522" y1="23462" x2="8462" y2="22308"/>
                        <a14:foregroundMark x1="7209" y1="23846" x2="7522" y2="23462"/>
                        <a14:foregroundMark x1="0" y1="32692" x2="7209" y2="23846"/>
                        <a14:foregroundMark x1="54615" y1="3077" x2="85000" y2="44615"/>
                        <a14:foregroundMark x1="88077" y1="58077" x2="96154" y2="43077"/>
                        <a14:foregroundMark x1="96154" y1="43077" x2="88462" y2="8462"/>
                        <a14:foregroundMark x1="88462" y1="8462" x2="82692" y2="3462"/>
                        <a14:foregroundMark x1="83462" y1="47692" x2="85769" y2="30000"/>
                        <a14:foregroundMark x1="85769" y1="30000" x2="71154" y2="8077"/>
                        <a14:foregroundMark x1="71154" y1="8077" x2="60769" y2="3462"/>
                        <a14:foregroundMark x1="78462" y1="30769" x2="88077" y2="35385"/>
                        <a14:backgroundMark x1="11923" y1="20385" x2="11923" y2="20385"/>
                        <a14:backgroundMark x1="10000" y1="18462" x2="10000" y2="18462"/>
                        <a14:backgroundMark x1="9615" y1="21538" x2="9615" y2="21538"/>
                        <a14:backgroundMark x1="10385" y1="18077" x2="13077" y2="15769"/>
                        <a14:backgroundMark x1="11538" y1="22308" x2="14231" y2="13077"/>
                        <a14:backgroundMark x1="13077" y1="18077" x2="14231" y2="15385"/>
                        <a14:backgroundMark x1="29231" y1="30385" x2="25385" y2="29231"/>
                        <a14:backgroundMark x1="28077" y1="28462" x2="28077" y2="28462"/>
                        <a14:backgroundMark x1="21923" y1="18077" x2="21923" y2="18077"/>
                        <a14:backgroundMark x1="21538" y1="16923" x2="21538" y2="16923"/>
                        <a14:backgroundMark x1="10769" y1="23462" x2="10769" y2="23462"/>
                        <a14:backgroundMark x1="10769" y1="23462" x2="10769" y2="23462"/>
                        <a14:backgroundMark x1="10000" y1="23462" x2="10000" y2="23462"/>
                        <a14:backgroundMark x1="10000" y1="23846" x2="10000" y2="23846"/>
                        <a14:backgroundMark x1="12308" y1="18462" x2="8462" y2="15385"/>
                        <a14:backgroundMark x1="28077" y1="26154" x2="29231" y2="26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738" y="2025511"/>
            <a:ext cx="551850" cy="551850"/>
          </a:xfrm>
          <a:prstGeom prst="rect">
            <a:avLst/>
          </a:prstGeom>
        </p:spPr>
      </p:pic>
      <p:pic>
        <p:nvPicPr>
          <p:cNvPr id="54" name="Image 53">
            <a:extLst>
              <a:ext uri="{FF2B5EF4-FFF2-40B4-BE49-F238E27FC236}">
                <a16:creationId xmlns:a16="http://schemas.microsoft.com/office/drawing/2014/main" id="{C6AC2C2F-E233-4071-9514-01EF344BAE5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077" b="90000" l="0" r="96154">
                        <a14:foregroundMark x1="9942" y1="19087" x2="9952" y2="18731"/>
                        <a14:foregroundMark x1="9824" y1="23462" x2="9832" y2="23165"/>
                        <a14:foregroundMark x1="9814" y1="23846" x2="9824" y2="23462"/>
                        <a14:foregroundMark x1="9730" y1="26966" x2="9814" y2="23846"/>
                        <a14:foregroundMark x1="8846" y1="60000" x2="9715" y2="27518"/>
                        <a14:foregroundMark x1="13645" y1="16987" x2="31923" y2="17308"/>
                        <a14:foregroundMark x1="13402" y1="16983" x2="13476" y2="16984"/>
                        <a14:foregroundMark x1="12551" y1="16968" x2="12867" y2="16974"/>
                        <a14:foregroundMark x1="26738" y1="31751" x2="26538" y2="32308"/>
                        <a14:foregroundMark x1="31923" y1="17308" x2="29113" y2="25135"/>
                        <a14:foregroundMark x1="26538" y1="32308" x2="19615" y2="40769"/>
                        <a14:foregroundMark x1="5769" y1="59615" x2="0" y2="32692"/>
                        <a14:foregroundMark x1="7522" y1="23462" x2="8462" y2="22308"/>
                        <a14:foregroundMark x1="7209" y1="23846" x2="7522" y2="23462"/>
                        <a14:foregroundMark x1="0" y1="32692" x2="7209" y2="23846"/>
                        <a14:foregroundMark x1="54615" y1="3077" x2="85000" y2="44615"/>
                        <a14:foregroundMark x1="88077" y1="58077" x2="96154" y2="43077"/>
                        <a14:foregroundMark x1="96154" y1="43077" x2="88462" y2="8462"/>
                        <a14:foregroundMark x1="88462" y1="8462" x2="82692" y2="3462"/>
                        <a14:foregroundMark x1="83462" y1="47692" x2="85769" y2="30000"/>
                        <a14:foregroundMark x1="85769" y1="30000" x2="71154" y2="8077"/>
                        <a14:foregroundMark x1="71154" y1="8077" x2="60769" y2="3462"/>
                        <a14:foregroundMark x1="78462" y1="30769" x2="88077" y2="35385"/>
                        <a14:backgroundMark x1="11923" y1="20385" x2="11923" y2="20385"/>
                        <a14:backgroundMark x1="10000" y1="18462" x2="10000" y2="18462"/>
                        <a14:backgroundMark x1="9615" y1="21538" x2="9615" y2="21538"/>
                        <a14:backgroundMark x1="10385" y1="18077" x2="13077" y2="15769"/>
                        <a14:backgroundMark x1="11538" y1="22308" x2="14231" y2="13077"/>
                        <a14:backgroundMark x1="13077" y1="18077" x2="14231" y2="15385"/>
                        <a14:backgroundMark x1="29231" y1="30385" x2="25385" y2="29231"/>
                        <a14:backgroundMark x1="28077" y1="28462" x2="28077" y2="28462"/>
                        <a14:backgroundMark x1="21923" y1="18077" x2="21923" y2="18077"/>
                        <a14:backgroundMark x1="21538" y1="16923" x2="21538" y2="16923"/>
                        <a14:backgroundMark x1="10769" y1="23462" x2="10769" y2="23462"/>
                        <a14:backgroundMark x1="10769" y1="23462" x2="10769" y2="23462"/>
                        <a14:backgroundMark x1="10000" y1="23462" x2="10000" y2="23462"/>
                        <a14:backgroundMark x1="10000" y1="23846" x2="10000" y2="23846"/>
                        <a14:backgroundMark x1="12308" y1="18462" x2="8462" y2="15385"/>
                        <a14:backgroundMark x1="28077" y1="26154" x2="29231" y2="26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451" y="2544486"/>
            <a:ext cx="551850" cy="551850"/>
          </a:xfrm>
          <a:prstGeom prst="rect">
            <a:avLst/>
          </a:prstGeom>
        </p:spPr>
      </p:pic>
      <p:sp>
        <p:nvSpPr>
          <p:cNvPr id="11" name="Flèche : droite 10">
            <a:extLst>
              <a:ext uri="{FF2B5EF4-FFF2-40B4-BE49-F238E27FC236}">
                <a16:creationId xmlns:a16="http://schemas.microsoft.com/office/drawing/2014/main" id="{21FCAB99-99BC-4D7E-AEC3-1B0028BC0D74}"/>
              </a:ext>
            </a:extLst>
          </p:cNvPr>
          <p:cNvSpPr/>
          <p:nvPr/>
        </p:nvSpPr>
        <p:spPr>
          <a:xfrm>
            <a:off x="6495431" y="2453474"/>
            <a:ext cx="551851" cy="238037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Flèche : droite 54">
            <a:extLst>
              <a:ext uri="{FF2B5EF4-FFF2-40B4-BE49-F238E27FC236}">
                <a16:creationId xmlns:a16="http://schemas.microsoft.com/office/drawing/2014/main" id="{274D5325-D1F2-4496-841A-48EF0D3AA4BD}"/>
              </a:ext>
            </a:extLst>
          </p:cNvPr>
          <p:cNvSpPr/>
          <p:nvPr/>
        </p:nvSpPr>
        <p:spPr>
          <a:xfrm>
            <a:off x="6495431" y="4554011"/>
            <a:ext cx="551852" cy="238037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DB2C341B-7F7A-40F9-8E78-9F57412DB968}"/>
              </a:ext>
            </a:extLst>
          </p:cNvPr>
          <p:cNvCxnSpPr/>
          <p:nvPr/>
        </p:nvCxnSpPr>
        <p:spPr>
          <a:xfrm flipV="1">
            <a:off x="8829438" y="2957867"/>
            <a:ext cx="758092" cy="5627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561CF5C5-0F0E-45D0-A35F-A5D05E04055D}"/>
              </a:ext>
            </a:extLst>
          </p:cNvPr>
          <p:cNvCxnSpPr>
            <a:cxnSpLocks/>
          </p:cNvCxnSpPr>
          <p:nvPr/>
        </p:nvCxnSpPr>
        <p:spPr>
          <a:xfrm>
            <a:off x="8829438" y="3511396"/>
            <a:ext cx="758092" cy="5627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E28DDCFD-CD16-4A32-8C42-6BD350D9EBC3}"/>
              </a:ext>
            </a:extLst>
          </p:cNvPr>
          <p:cNvSpPr txBox="1"/>
          <p:nvPr/>
        </p:nvSpPr>
        <p:spPr>
          <a:xfrm>
            <a:off x="9892086" y="2393765"/>
            <a:ext cx="192532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Microplastiques grossiers</a:t>
            </a:r>
            <a:br>
              <a:rPr lang="fr-FR" b="1" dirty="0"/>
            </a:br>
            <a:r>
              <a:rPr lang="fr-FR" b="1" dirty="0"/>
              <a:t>(</a:t>
            </a:r>
            <a:r>
              <a:rPr lang="fr-FR" b="1" dirty="0" err="1"/>
              <a:t>MPg</a:t>
            </a:r>
            <a:r>
              <a:rPr lang="fr-FR" b="1" dirty="0"/>
              <a:t>:  2-5 mm)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DABC9878-8F68-4B30-B168-52BD55BDBF8F}"/>
              </a:ext>
            </a:extLst>
          </p:cNvPr>
          <p:cNvSpPr txBox="1"/>
          <p:nvPr/>
        </p:nvSpPr>
        <p:spPr>
          <a:xfrm>
            <a:off x="9891747" y="3679243"/>
            <a:ext cx="1926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Microplastiques fins</a:t>
            </a:r>
            <a:br>
              <a:rPr lang="fr-FR" dirty="0"/>
            </a:br>
            <a:r>
              <a:rPr lang="fr-FR" dirty="0"/>
              <a:t>(</a:t>
            </a:r>
            <a:r>
              <a:rPr lang="fr-FR" dirty="0" err="1"/>
              <a:t>MPf</a:t>
            </a:r>
            <a:r>
              <a:rPr lang="fr-FR" dirty="0"/>
              <a:t> &lt; 2 mm)</a:t>
            </a:r>
          </a:p>
        </p:txBody>
      </p:sp>
      <p:pic>
        <p:nvPicPr>
          <p:cNvPr id="36" name="Image 33">
            <a:extLst>
              <a:ext uri="{FF2B5EF4-FFF2-40B4-BE49-F238E27FC236}">
                <a16:creationId xmlns:a16="http://schemas.microsoft.com/office/drawing/2014/main" id="{B9050402-41D2-4DDA-BA1D-1C9556D42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9" t="15529" r="13869" b="8932"/>
          <a:stretch>
            <a:fillRect/>
          </a:stretch>
        </p:blipFill>
        <p:spPr bwMode="auto">
          <a:xfrm>
            <a:off x="10702871" y="147203"/>
            <a:ext cx="1247391" cy="1423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3950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21" grpId="0"/>
      <p:bldP spid="26" grpId="0" animBg="1"/>
      <p:bldP spid="29" grpId="0"/>
      <p:bldP spid="31" grpId="0"/>
      <p:bldP spid="32" grpId="0" animBg="1"/>
      <p:bldP spid="34" grpId="0"/>
      <p:bldP spid="35" grpId="0"/>
      <p:bldP spid="11" grpId="0" animBg="1"/>
      <p:bldP spid="55" grpId="0" animBg="1"/>
      <p:bldP spid="18" grpId="0" animBg="1"/>
      <p:bldP spid="3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E394039-BE4E-4E49-89B1-92C4C002F73B}"/>
              </a:ext>
            </a:extLst>
          </p:cNvPr>
          <p:cNvSpPr txBox="1"/>
          <p:nvPr/>
        </p:nvSpPr>
        <p:spPr>
          <a:xfrm>
            <a:off x="398545" y="1787874"/>
            <a:ext cx="965032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Mon parcours</a:t>
            </a:r>
          </a:p>
          <a:p>
            <a:endParaRPr lang="fr-FR" sz="2400" dirty="0"/>
          </a:p>
          <a:p>
            <a:r>
              <a:rPr lang="fr-FR" sz="2400" dirty="0"/>
              <a:t>Etat de l’art sur la pollution plastique</a:t>
            </a:r>
          </a:p>
          <a:p>
            <a:endParaRPr lang="fr-FR" sz="2400" dirty="0"/>
          </a:p>
          <a:p>
            <a:r>
              <a:rPr lang="fr-FR" sz="2400" dirty="0"/>
              <a:t>Travaux de recherche sur les microplastiques dans les sols de </a:t>
            </a:r>
            <a:r>
              <a:rPr lang="fr-FR" sz="2400" dirty="0" err="1"/>
              <a:t>Qualiagro</a:t>
            </a:r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Travaux en cours sur les sols en Inde et au Cambodge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1FA894DF-60DA-4AD1-87F2-04FE5E19C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396" y="214008"/>
            <a:ext cx="10677525" cy="663575"/>
          </a:xfrm>
        </p:spPr>
        <p:txBody>
          <a:bodyPr>
            <a:normAutofit fontScale="90000"/>
          </a:bodyPr>
          <a:lstStyle/>
          <a:p>
            <a:r>
              <a:rPr lang="fr-FR" dirty="0"/>
              <a:t>Plan de la présentation</a:t>
            </a:r>
          </a:p>
        </p:txBody>
      </p:sp>
    </p:spTree>
    <p:extLst>
      <p:ext uri="{BB962C8B-B14F-4D97-AF65-F5344CB8AC3E}">
        <p14:creationId xmlns:p14="http://schemas.microsoft.com/office/powerpoint/2010/main" val="10025991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07CE447E-23B8-4174-A18E-F55AC0AE6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Extractions des microplastiques grossiers (2-5 mm)</a:t>
            </a:r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3FD4D42F-AF1B-42CA-B726-33BA50D0888D}"/>
              </a:ext>
            </a:extLst>
          </p:cNvPr>
          <p:cNvSpPr txBox="1"/>
          <p:nvPr/>
        </p:nvSpPr>
        <p:spPr>
          <a:xfrm>
            <a:off x="2846660" y="6481108"/>
            <a:ext cx="74860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Weber &amp; Opp, 2020, Steinmetz </a:t>
            </a:r>
            <a:r>
              <a:rPr lang="fr-FR" sz="1200" i="1" dirty="0"/>
              <a:t>et al.,</a:t>
            </a:r>
            <a:r>
              <a:rPr lang="fr-FR" sz="1200" dirty="0"/>
              <a:t> 2020</a:t>
            </a:r>
            <a:endParaRPr lang="fr-FR" sz="1200" i="1" dirty="0"/>
          </a:p>
        </p:txBody>
      </p:sp>
      <p:pic>
        <p:nvPicPr>
          <p:cNvPr id="73" name="Image 72">
            <a:extLst>
              <a:ext uri="{FF2B5EF4-FFF2-40B4-BE49-F238E27FC236}">
                <a16:creationId xmlns:a16="http://schemas.microsoft.com/office/drawing/2014/main" id="{3F411E08-7A43-4D62-9A86-96A7F559F2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549" y="1639192"/>
            <a:ext cx="860171" cy="1146894"/>
          </a:xfrm>
          <a:prstGeom prst="rect">
            <a:avLst/>
          </a:prstGeom>
        </p:spPr>
      </p:pic>
      <p:pic>
        <p:nvPicPr>
          <p:cNvPr id="74" name="Image 73">
            <a:extLst>
              <a:ext uri="{FF2B5EF4-FFF2-40B4-BE49-F238E27FC236}">
                <a16:creationId xmlns:a16="http://schemas.microsoft.com/office/drawing/2014/main" id="{9AC1A9D6-082E-4350-A09C-7A960BC598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7909" y="1784868"/>
            <a:ext cx="1123863" cy="842897"/>
          </a:xfrm>
          <a:prstGeom prst="rect">
            <a:avLst/>
          </a:prstGeom>
        </p:spPr>
      </p:pic>
      <p:sp>
        <p:nvSpPr>
          <p:cNvPr id="79" name="ZoneTexte 78">
            <a:extLst>
              <a:ext uri="{FF2B5EF4-FFF2-40B4-BE49-F238E27FC236}">
                <a16:creationId xmlns:a16="http://schemas.microsoft.com/office/drawing/2014/main" id="{C3C44D74-7117-4B0B-BE53-04F864BE6E59}"/>
              </a:ext>
            </a:extLst>
          </p:cNvPr>
          <p:cNvSpPr txBox="1"/>
          <p:nvPr/>
        </p:nvSpPr>
        <p:spPr>
          <a:xfrm>
            <a:off x="226265" y="2757117"/>
            <a:ext cx="11071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500 g/</a:t>
            </a:r>
            <a:r>
              <a:rPr lang="fr-FR" sz="1200" dirty="0" err="1"/>
              <a:t>ech</a:t>
            </a:r>
            <a:r>
              <a:rPr lang="fr-FR" sz="1200" dirty="0"/>
              <a:t>°</a:t>
            </a: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D7D083AD-ED78-41B0-8590-E101CBFC013D}"/>
              </a:ext>
            </a:extLst>
          </p:cNvPr>
          <p:cNvSpPr txBox="1"/>
          <p:nvPr/>
        </p:nvSpPr>
        <p:spPr>
          <a:xfrm>
            <a:off x="1288506" y="2757117"/>
            <a:ext cx="9786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20 g/</a:t>
            </a:r>
            <a:r>
              <a:rPr lang="fr-FR" sz="1200" dirty="0" err="1"/>
              <a:t>ech</a:t>
            </a:r>
            <a:r>
              <a:rPr lang="fr-FR" sz="1200" dirty="0"/>
              <a:t>°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DB055DF-5591-4087-B457-5AD321E3F474}"/>
              </a:ext>
            </a:extLst>
          </p:cNvPr>
          <p:cNvGrpSpPr/>
          <p:nvPr/>
        </p:nvGrpSpPr>
        <p:grpSpPr>
          <a:xfrm>
            <a:off x="8583599" y="4027953"/>
            <a:ext cx="3608401" cy="2128833"/>
            <a:chOff x="5949103" y="3390134"/>
            <a:chExt cx="6590322" cy="1033956"/>
          </a:xfrm>
        </p:grpSpPr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73A09FB0-872A-4E5C-8EAF-5AE2726A5C39}"/>
                </a:ext>
              </a:extLst>
            </p:cNvPr>
            <p:cNvSpPr txBox="1"/>
            <p:nvPr/>
          </p:nvSpPr>
          <p:spPr>
            <a:xfrm>
              <a:off x="5969933" y="3642778"/>
              <a:ext cx="5801650" cy="284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/>
                <a:t>Réactif de Fenton : 50% H</a:t>
              </a:r>
              <a:r>
                <a:rPr lang="fr-FR" sz="1600" baseline="-25000" dirty="0"/>
                <a:t>2</a:t>
              </a:r>
              <a:r>
                <a:rPr lang="fr-FR" sz="1600" dirty="0"/>
                <a:t>O</a:t>
              </a:r>
              <a:r>
                <a:rPr lang="fr-FR" sz="1600" baseline="-25000" dirty="0"/>
                <a:t>2 </a:t>
              </a:r>
              <a:r>
                <a:rPr lang="fr-FR" sz="1600" dirty="0"/>
                <a:t>(30%) + 50% FeSO</a:t>
              </a:r>
              <a:r>
                <a:rPr lang="fr-FR" sz="1600" baseline="-25000" dirty="0"/>
                <a:t>4</a:t>
              </a:r>
              <a:r>
                <a:rPr lang="fr-FR" sz="1600" dirty="0"/>
                <a:t>, 5 jours (n = 9)</a:t>
              </a:r>
              <a:r>
                <a:rPr lang="fr-FR" sz="1600" baseline="-25000" dirty="0"/>
                <a:t> </a:t>
              </a:r>
            </a:p>
          </p:txBody>
        </p:sp>
        <p:sp>
          <p:nvSpPr>
            <p:cNvPr id="28" name="Flèche : angle droit 27">
              <a:extLst>
                <a:ext uri="{FF2B5EF4-FFF2-40B4-BE49-F238E27FC236}">
                  <a16:creationId xmlns:a16="http://schemas.microsoft.com/office/drawing/2014/main" id="{030CE6DC-C36E-48BF-A70D-BB91C7333073}"/>
                </a:ext>
              </a:extLst>
            </p:cNvPr>
            <p:cNvSpPr/>
            <p:nvPr/>
          </p:nvSpPr>
          <p:spPr>
            <a:xfrm rot="5400000">
              <a:off x="6320620" y="4016949"/>
              <a:ext cx="323437" cy="369332"/>
            </a:xfrm>
            <a:prstGeom prst="bent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/>
            </a:p>
          </p:txBody>
        </p: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9F8C9B71-1DCA-4377-9F33-123456C9091E}"/>
                </a:ext>
              </a:extLst>
            </p:cNvPr>
            <p:cNvSpPr txBox="1"/>
            <p:nvPr/>
          </p:nvSpPr>
          <p:spPr>
            <a:xfrm>
              <a:off x="6697555" y="4259657"/>
              <a:ext cx="5801650" cy="164433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sz="1600" dirty="0"/>
                <a:t>1 particule (</a:t>
              </a:r>
              <a:r>
                <a:rPr lang="fr-FR" sz="1600" b="1" dirty="0"/>
                <a:t>99.6% de récupération</a:t>
              </a:r>
              <a:r>
                <a:rPr lang="fr-FR" sz="1600" dirty="0"/>
                <a:t>)</a:t>
              </a: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3ACD582A-3BFF-4DF3-962D-150E0762049E}"/>
                </a:ext>
              </a:extLst>
            </p:cNvPr>
            <p:cNvSpPr txBox="1"/>
            <p:nvPr/>
          </p:nvSpPr>
          <p:spPr>
            <a:xfrm>
              <a:off x="5949103" y="3390134"/>
              <a:ext cx="6590322" cy="164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/>
                <a:t>II) Peroxydation de la MO du compost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D2B4CBF9-901D-4CC6-AA58-47B153C79A5A}"/>
              </a:ext>
            </a:extLst>
          </p:cNvPr>
          <p:cNvSpPr txBox="1"/>
          <p:nvPr/>
        </p:nvSpPr>
        <p:spPr>
          <a:xfrm>
            <a:off x="739557" y="1184959"/>
            <a:ext cx="1113182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Tamisage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BB81F3FC-98D5-417C-8616-2D5E7A26E8A4}"/>
              </a:ext>
            </a:extLst>
          </p:cNvPr>
          <p:cNvGrpSpPr/>
          <p:nvPr/>
        </p:nvGrpSpPr>
        <p:grpSpPr>
          <a:xfrm>
            <a:off x="2697398" y="1184959"/>
            <a:ext cx="1203446" cy="1849157"/>
            <a:chOff x="2592297" y="994459"/>
            <a:chExt cx="1203446" cy="1849157"/>
          </a:xfrm>
        </p:grpSpPr>
        <p:pic>
          <p:nvPicPr>
            <p:cNvPr id="75" name="Image 74">
              <a:extLst>
                <a:ext uri="{FF2B5EF4-FFF2-40B4-BE49-F238E27FC236}">
                  <a16:creationId xmlns:a16="http://schemas.microsoft.com/office/drawing/2014/main" id="{8A153906-3579-4146-9600-E0B82D698C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14120" y="1585637"/>
              <a:ext cx="1159800" cy="869850"/>
            </a:xfrm>
            <a:prstGeom prst="rect">
              <a:avLst/>
            </a:prstGeom>
          </p:spPr>
        </p:pic>
        <p:sp>
          <p:nvSpPr>
            <p:cNvPr id="83" name="ZoneTexte 82">
              <a:extLst>
                <a:ext uri="{FF2B5EF4-FFF2-40B4-BE49-F238E27FC236}">
                  <a16:creationId xmlns:a16="http://schemas.microsoft.com/office/drawing/2014/main" id="{FE2F17A2-DA26-452B-B1FF-98F95018DAF6}"/>
                </a:ext>
              </a:extLst>
            </p:cNvPr>
            <p:cNvSpPr txBox="1"/>
            <p:nvPr/>
          </p:nvSpPr>
          <p:spPr>
            <a:xfrm>
              <a:off x="2592297" y="2566617"/>
              <a:ext cx="12034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/>
                <a:t>20 µm tamis</a:t>
              </a:r>
            </a:p>
          </p:txBody>
        </p: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C80A4AD1-1477-4977-B785-734195F03F63}"/>
                </a:ext>
              </a:extLst>
            </p:cNvPr>
            <p:cNvSpPr txBox="1"/>
            <p:nvPr/>
          </p:nvSpPr>
          <p:spPr>
            <a:xfrm>
              <a:off x="2633791" y="994459"/>
              <a:ext cx="1113182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Rinçage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C6334879-709A-4DC5-BAF4-AE81D40FCE8D}"/>
              </a:ext>
            </a:extLst>
          </p:cNvPr>
          <p:cNvGrpSpPr/>
          <p:nvPr/>
        </p:nvGrpSpPr>
        <p:grpSpPr>
          <a:xfrm>
            <a:off x="5744859" y="1899038"/>
            <a:ext cx="1583770" cy="2550247"/>
            <a:chOff x="5753490" y="1761585"/>
            <a:chExt cx="1583770" cy="2550247"/>
          </a:xfrm>
        </p:grpSpPr>
        <p:pic>
          <p:nvPicPr>
            <p:cNvPr id="77" name="Image 76">
              <a:extLst>
                <a:ext uri="{FF2B5EF4-FFF2-40B4-BE49-F238E27FC236}">
                  <a16:creationId xmlns:a16="http://schemas.microsoft.com/office/drawing/2014/main" id="{5EE7264D-4EAF-40FA-8FED-53462A796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5577231" y="2450521"/>
              <a:ext cx="1838317" cy="1378738"/>
            </a:xfrm>
            <a:prstGeom prst="rect">
              <a:avLst/>
            </a:prstGeom>
          </p:spPr>
        </p:pic>
        <p:sp>
          <p:nvSpPr>
            <p:cNvPr id="84" name="ZoneTexte 83">
              <a:extLst>
                <a:ext uri="{FF2B5EF4-FFF2-40B4-BE49-F238E27FC236}">
                  <a16:creationId xmlns:a16="http://schemas.microsoft.com/office/drawing/2014/main" id="{7927F4E3-388D-4137-BDF2-CCCF3ABDE5ED}"/>
                </a:ext>
              </a:extLst>
            </p:cNvPr>
            <p:cNvSpPr txBox="1"/>
            <p:nvPr/>
          </p:nvSpPr>
          <p:spPr>
            <a:xfrm>
              <a:off x="5753490" y="4034833"/>
              <a:ext cx="15837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/>
                <a:t>Stéreomicroscope</a:t>
              </a:r>
              <a:endParaRPr lang="fr-FR" sz="1200" dirty="0"/>
            </a:p>
          </p:txBody>
        </p: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2A47334A-B710-4636-8462-268ECD8CCF87}"/>
                </a:ext>
              </a:extLst>
            </p:cNvPr>
            <p:cNvSpPr txBox="1"/>
            <p:nvPr/>
          </p:nvSpPr>
          <p:spPr>
            <a:xfrm>
              <a:off x="5818210" y="1761585"/>
              <a:ext cx="1378739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Tri manuel</a:t>
              </a: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B6EF20A-C6BC-4AF2-83B5-CC6CB4811435}"/>
              </a:ext>
            </a:extLst>
          </p:cNvPr>
          <p:cNvGrpSpPr/>
          <p:nvPr/>
        </p:nvGrpSpPr>
        <p:grpSpPr>
          <a:xfrm>
            <a:off x="193865" y="3399990"/>
            <a:ext cx="2462231" cy="2242964"/>
            <a:chOff x="193865" y="3209490"/>
            <a:chExt cx="2462231" cy="2242964"/>
          </a:xfrm>
        </p:grpSpPr>
        <p:pic>
          <p:nvPicPr>
            <p:cNvPr id="76" name="Image 75">
              <a:extLst>
                <a:ext uri="{FF2B5EF4-FFF2-40B4-BE49-F238E27FC236}">
                  <a16:creationId xmlns:a16="http://schemas.microsoft.com/office/drawing/2014/main" id="{2C2197B8-0BBB-427C-B31D-55AB467691D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252076" y="4044674"/>
              <a:ext cx="1604594" cy="1203446"/>
            </a:xfrm>
            <a:prstGeom prst="rect">
              <a:avLst/>
            </a:prstGeom>
          </p:spPr>
        </p:pic>
        <p:pic>
          <p:nvPicPr>
            <p:cNvPr id="78" name="Image 77">
              <a:extLst>
                <a:ext uri="{FF2B5EF4-FFF2-40B4-BE49-F238E27FC236}">
                  <a16:creationId xmlns:a16="http://schemas.microsoft.com/office/drawing/2014/main" id="{2A033042-E74A-48FB-A958-AD725444A3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6709" y="4048435"/>
              <a:ext cx="1604593" cy="1203446"/>
            </a:xfrm>
            <a:prstGeom prst="rect">
              <a:avLst/>
            </a:prstGeom>
          </p:spPr>
        </p:pic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80A760F6-C0FF-4B22-B122-432F3F220DF4}"/>
                </a:ext>
              </a:extLst>
            </p:cNvPr>
            <p:cNvSpPr txBox="1"/>
            <p:nvPr/>
          </p:nvSpPr>
          <p:spPr>
            <a:xfrm>
              <a:off x="739557" y="3209490"/>
              <a:ext cx="1267169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Pesées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018DB0F2-0110-4B7E-90BA-8F62AE5C3572}"/>
              </a:ext>
            </a:extLst>
          </p:cNvPr>
          <p:cNvGrpSpPr/>
          <p:nvPr/>
        </p:nvGrpSpPr>
        <p:grpSpPr>
          <a:xfrm>
            <a:off x="2909681" y="3403103"/>
            <a:ext cx="2488442" cy="3007856"/>
            <a:chOff x="2909681" y="3212603"/>
            <a:chExt cx="2488442" cy="3007856"/>
          </a:xfrm>
        </p:grpSpPr>
        <p:pic>
          <p:nvPicPr>
            <p:cNvPr id="88" name="Image 87">
              <a:extLst>
                <a:ext uri="{FF2B5EF4-FFF2-40B4-BE49-F238E27FC236}">
                  <a16:creationId xmlns:a16="http://schemas.microsoft.com/office/drawing/2014/main" id="{6E3041DA-8192-4969-971C-CF338F852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4651" y="4702089"/>
              <a:ext cx="1233472" cy="1034265"/>
            </a:xfrm>
            <a:prstGeom prst="rect">
              <a:avLst/>
            </a:prstGeom>
          </p:spPr>
        </p:pic>
        <p:pic>
          <p:nvPicPr>
            <p:cNvPr id="89" name="Image 88">
              <a:extLst>
                <a:ext uri="{FF2B5EF4-FFF2-40B4-BE49-F238E27FC236}">
                  <a16:creationId xmlns:a16="http://schemas.microsoft.com/office/drawing/2014/main" id="{5F273038-20B4-42DE-8A42-891ACB578A6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4651" y="3645384"/>
              <a:ext cx="1233472" cy="1034265"/>
            </a:xfrm>
            <a:prstGeom prst="rect">
              <a:avLst/>
            </a:prstGeom>
          </p:spPr>
        </p:pic>
        <p:pic>
          <p:nvPicPr>
            <p:cNvPr id="90" name="Image 89">
              <a:extLst>
                <a:ext uri="{FF2B5EF4-FFF2-40B4-BE49-F238E27FC236}">
                  <a16:creationId xmlns:a16="http://schemas.microsoft.com/office/drawing/2014/main" id="{E80AD501-1245-46ED-8C99-1B7A6A03E2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09681" y="3645397"/>
              <a:ext cx="1233472" cy="1034265"/>
            </a:xfrm>
            <a:prstGeom prst="rect">
              <a:avLst/>
            </a:prstGeom>
          </p:spPr>
        </p:pic>
        <p:pic>
          <p:nvPicPr>
            <p:cNvPr id="91" name="Image 90">
              <a:extLst>
                <a:ext uri="{FF2B5EF4-FFF2-40B4-BE49-F238E27FC236}">
                  <a16:creationId xmlns:a16="http://schemas.microsoft.com/office/drawing/2014/main" id="{A79847E7-7DCB-452F-88B6-B79E84485D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09681" y="4711729"/>
              <a:ext cx="1233472" cy="1034265"/>
            </a:xfrm>
            <a:prstGeom prst="rect">
              <a:avLst/>
            </a:prstGeom>
          </p:spPr>
        </p:pic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99020BFF-C563-41C8-9CBF-EE2D8C744BCA}"/>
                </a:ext>
              </a:extLst>
            </p:cNvPr>
            <p:cNvSpPr txBox="1"/>
            <p:nvPr/>
          </p:nvSpPr>
          <p:spPr>
            <a:xfrm>
              <a:off x="3631234" y="3212603"/>
              <a:ext cx="1267169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Description</a:t>
              </a:r>
            </a:p>
          </p:txBody>
        </p: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6FA9927E-E543-4D5D-AD68-AF1FB9588C44}"/>
                </a:ext>
              </a:extLst>
            </p:cNvPr>
            <p:cNvSpPr txBox="1"/>
            <p:nvPr/>
          </p:nvSpPr>
          <p:spPr>
            <a:xfrm>
              <a:off x="3299692" y="5758794"/>
              <a:ext cx="17299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/>
                <a:t>Minéraux / Artefacts</a:t>
              </a:r>
              <a:br>
                <a:rPr lang="fr-FR" sz="1200" dirty="0"/>
              </a:br>
              <a:r>
                <a:rPr lang="fr-FR" sz="1200" dirty="0"/>
                <a:t>MO / Microplastiques</a:t>
              </a: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7E1C1F3B-C95C-468A-B966-83FCC7F05D33}"/>
              </a:ext>
            </a:extLst>
          </p:cNvPr>
          <p:cNvGrpSpPr/>
          <p:nvPr/>
        </p:nvGrpSpPr>
        <p:grpSpPr>
          <a:xfrm>
            <a:off x="8491799" y="870493"/>
            <a:ext cx="3334083" cy="1400414"/>
            <a:chOff x="5953772" y="1508826"/>
            <a:chExt cx="5165517" cy="887970"/>
          </a:xfrm>
        </p:grpSpPr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6F1E1756-C000-4219-99D3-DC92A05BEC4B}"/>
                </a:ext>
              </a:extLst>
            </p:cNvPr>
            <p:cNvSpPr txBox="1"/>
            <p:nvPr/>
          </p:nvSpPr>
          <p:spPr>
            <a:xfrm>
              <a:off x="5953772" y="1768033"/>
              <a:ext cx="5165517" cy="3707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00050" indent="-400050">
                <a:buAutoNum type="romanUcParenR"/>
              </a:pPr>
              <a:r>
                <a:rPr lang="fr-FR" sz="1600" dirty="0"/>
                <a:t>Expérience de dopage en MP n°1</a:t>
              </a:r>
            </a:p>
            <a:p>
              <a:r>
                <a:rPr lang="fr-FR" sz="1600" dirty="0"/>
                <a:t>(5 films + 5 fragments / </a:t>
              </a:r>
              <a:r>
                <a:rPr lang="fr-FR" sz="1600" dirty="0" err="1"/>
                <a:t>sample</a:t>
              </a:r>
              <a:r>
                <a:rPr lang="fr-FR" sz="1600" dirty="0"/>
                <a:t>, n= 7)</a:t>
              </a:r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E09CDAA-6989-4136-9784-9A740D63AB9A}"/>
                </a:ext>
              </a:extLst>
            </p:cNvPr>
            <p:cNvSpPr txBox="1"/>
            <p:nvPr/>
          </p:nvSpPr>
          <p:spPr>
            <a:xfrm>
              <a:off x="5965742" y="1508826"/>
              <a:ext cx="4301173" cy="234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u="sng" dirty="0"/>
                <a:t>Efficacité de la méthode</a:t>
              </a:r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528E1764-6227-4304-A457-5EF840DE9756}"/>
                </a:ext>
              </a:extLst>
            </p:cNvPr>
            <p:cNvSpPr txBox="1"/>
            <p:nvPr/>
          </p:nvSpPr>
          <p:spPr>
            <a:xfrm>
              <a:off x="6896821" y="2182127"/>
              <a:ext cx="3303356" cy="21466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fr-FR" sz="1600" b="1" dirty="0"/>
                <a:t>91% de récupération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09213DF1-7216-4499-9B0C-8754E94AACAD}"/>
              </a:ext>
            </a:extLst>
          </p:cNvPr>
          <p:cNvGrpSpPr/>
          <p:nvPr/>
        </p:nvGrpSpPr>
        <p:grpSpPr>
          <a:xfrm>
            <a:off x="8516253" y="2624680"/>
            <a:ext cx="3334083" cy="990859"/>
            <a:chOff x="8516253" y="2624680"/>
            <a:chExt cx="3334083" cy="990859"/>
          </a:xfrm>
        </p:grpSpPr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F7B4773E-4CF0-4ED7-861A-F8A2CA4274A1}"/>
                </a:ext>
              </a:extLst>
            </p:cNvPr>
            <p:cNvSpPr txBox="1"/>
            <p:nvPr/>
          </p:nvSpPr>
          <p:spPr>
            <a:xfrm>
              <a:off x="8516253" y="2624680"/>
              <a:ext cx="33340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00050" indent="-400050">
                <a:buFontTx/>
                <a:buAutoNum type="romanUcParenR"/>
              </a:pPr>
              <a:r>
                <a:rPr lang="fr-FR" sz="1600" dirty="0"/>
                <a:t>Expérience de dopage en MP n°2</a:t>
              </a:r>
            </a:p>
            <a:p>
              <a:pPr algn="ctr"/>
              <a:r>
                <a:rPr lang="fr-FR" sz="1600" dirty="0"/>
                <a:t>(9, 6, 12 particules)</a:t>
              </a:r>
            </a:p>
          </p:txBody>
        </p:sp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A4E46D5F-79D0-40AE-9594-09658A5D2D4A}"/>
                </a:ext>
              </a:extLst>
            </p:cNvPr>
            <p:cNvSpPr txBox="1"/>
            <p:nvPr/>
          </p:nvSpPr>
          <p:spPr>
            <a:xfrm>
              <a:off x="9120211" y="3276986"/>
              <a:ext cx="2132151" cy="338553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fr-FR" sz="1600" b="1" dirty="0"/>
                <a:t>100% de récupération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E7294456-EA76-403A-9358-9C0F789D3C4F}"/>
              </a:ext>
            </a:extLst>
          </p:cNvPr>
          <p:cNvGrpSpPr/>
          <p:nvPr/>
        </p:nvGrpSpPr>
        <p:grpSpPr>
          <a:xfrm>
            <a:off x="4075203" y="999924"/>
            <a:ext cx="1944374" cy="2369253"/>
            <a:chOff x="3839288" y="674495"/>
            <a:chExt cx="1944374" cy="2369253"/>
          </a:xfrm>
        </p:grpSpPr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65C68915-CCF8-4A9C-8F23-CC61C986E372}"/>
                </a:ext>
              </a:extLst>
            </p:cNvPr>
            <p:cNvGrpSpPr/>
            <p:nvPr/>
          </p:nvGrpSpPr>
          <p:grpSpPr>
            <a:xfrm>
              <a:off x="3839288" y="1390576"/>
              <a:ext cx="1944374" cy="1653172"/>
              <a:chOff x="5876079" y="1289225"/>
              <a:chExt cx="1944374" cy="1653172"/>
            </a:xfrm>
          </p:grpSpPr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3E39980-6DAF-4858-8C82-5F5DBDBFEDE6}"/>
                  </a:ext>
                </a:extLst>
              </p:cNvPr>
              <p:cNvSpPr txBox="1"/>
              <p:nvPr/>
            </p:nvSpPr>
            <p:spPr>
              <a:xfrm>
                <a:off x="5876079" y="2680787"/>
                <a:ext cx="1944374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dirty="0"/>
                  <a:t>SPT 1,8 g.cm</a:t>
                </a:r>
                <a:r>
                  <a:rPr lang="fr-FR" sz="1100" baseline="30000" dirty="0"/>
                  <a:t>-3</a:t>
                </a:r>
                <a:endParaRPr lang="fr-FR" sz="1100" dirty="0"/>
              </a:p>
            </p:txBody>
          </p:sp>
          <p:pic>
            <p:nvPicPr>
              <p:cNvPr id="12" name="Image 11">
                <a:extLst>
                  <a:ext uri="{FF2B5EF4-FFF2-40B4-BE49-F238E27FC236}">
                    <a16:creationId xmlns:a16="http://schemas.microsoft.com/office/drawing/2014/main" id="{44DE3E8C-426E-45C4-977F-CE3542CA33A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803" t="1570" r="18379" b="5080"/>
              <a:stretch/>
            </p:blipFill>
            <p:spPr>
              <a:xfrm>
                <a:off x="6459065" y="1289225"/>
                <a:ext cx="742841" cy="1426449"/>
              </a:xfrm>
              <a:prstGeom prst="rect">
                <a:avLst/>
              </a:prstGeom>
            </p:spPr>
          </p:pic>
        </p:grp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EBEED93F-B5D4-4256-BA57-F223E00AE73D}"/>
                </a:ext>
              </a:extLst>
            </p:cNvPr>
            <p:cNvSpPr txBox="1"/>
            <p:nvPr/>
          </p:nvSpPr>
          <p:spPr>
            <a:xfrm>
              <a:off x="3887212" y="674495"/>
              <a:ext cx="1855826" cy="64633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Séparation densimétrique</a:t>
              </a:r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F0DBAA58-6BD8-4F0A-9051-D23A4BA65368}"/>
              </a:ext>
            </a:extLst>
          </p:cNvPr>
          <p:cNvSpPr txBox="1"/>
          <p:nvPr/>
        </p:nvSpPr>
        <p:spPr>
          <a:xfrm rot="16200000">
            <a:off x="7664270" y="1916964"/>
            <a:ext cx="746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SOLS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A1625852-C7CE-44FB-9D15-3F755EF261BA}"/>
              </a:ext>
            </a:extLst>
          </p:cNvPr>
          <p:cNvSpPr txBox="1"/>
          <p:nvPr/>
        </p:nvSpPr>
        <p:spPr>
          <a:xfrm rot="16200000">
            <a:off x="7327400" y="4687837"/>
            <a:ext cx="1419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COMPOSTS</a:t>
            </a:r>
          </a:p>
        </p:txBody>
      </p:sp>
    </p:spTree>
    <p:extLst>
      <p:ext uri="{BB962C8B-B14F-4D97-AF65-F5344CB8AC3E}">
        <p14:creationId xmlns:p14="http://schemas.microsoft.com/office/powerpoint/2010/main" val="234766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5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1C97C06-CE58-4C12-836F-3D2708BFB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Identification des polymères : Py-GC/MS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1E359898-2403-23AD-CE20-5C58645753A2}"/>
              </a:ext>
            </a:extLst>
          </p:cNvPr>
          <p:cNvGrpSpPr>
            <a:grpSpLocks noChangeAspect="1"/>
          </p:cNvGrpSpPr>
          <p:nvPr/>
        </p:nvGrpSpPr>
        <p:grpSpPr>
          <a:xfrm>
            <a:off x="1119499" y="1414163"/>
            <a:ext cx="9810572" cy="4483362"/>
            <a:chOff x="700755" y="1342014"/>
            <a:chExt cx="10995950" cy="5025071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6A8A2495-F0B5-D849-9EC9-40CF911F4D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7350" y="1568927"/>
              <a:ext cx="1528510" cy="1281654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63320629-E1E2-59C7-042E-29138FD7D9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2821" y="4313221"/>
              <a:ext cx="1528510" cy="1281654"/>
            </a:xfrm>
            <a:prstGeom prst="rect">
              <a:avLst/>
            </a:prstGeom>
          </p:spPr>
        </p:pic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5B7059A3-C1EC-AC53-4B1B-0985C4B0C2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1234" y="2941074"/>
              <a:ext cx="1528510" cy="1281654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73A44F00-360E-CB5E-5E38-8C739991B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5763" y="2069956"/>
              <a:ext cx="4802552" cy="3070593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2F6E15FE-5943-3B8E-171C-52C98842C2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5498" t="15525" r="63020" b="44212"/>
            <a:stretch/>
          </p:blipFill>
          <p:spPr>
            <a:xfrm>
              <a:off x="8958932" y="1491786"/>
              <a:ext cx="2650990" cy="1643728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68EB846C-2999-2740-3846-5416A25856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4933" t="15003" r="53168" b="44418"/>
            <a:stretch/>
          </p:blipFill>
          <p:spPr>
            <a:xfrm>
              <a:off x="9041125" y="5198821"/>
              <a:ext cx="2486605" cy="1168264"/>
            </a:xfrm>
            <a:prstGeom prst="rect">
              <a:avLst/>
            </a:prstGeom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6570958-E2E5-1CDD-A56F-1D2E75091A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5264" t="15369" r="62926" b="45060"/>
            <a:stretch/>
          </p:blipFill>
          <p:spPr>
            <a:xfrm>
              <a:off x="8872149" y="3270880"/>
              <a:ext cx="2824556" cy="1608081"/>
            </a:xfrm>
            <a:prstGeom prst="rect">
              <a:avLst/>
            </a:prstGeom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B86CC131-0BEB-8A3C-3444-FC142EF645F0}"/>
                </a:ext>
              </a:extLst>
            </p:cNvPr>
            <p:cNvSpPr txBox="1"/>
            <p:nvPr/>
          </p:nvSpPr>
          <p:spPr>
            <a:xfrm>
              <a:off x="700755" y="5594875"/>
              <a:ext cx="2048719" cy="37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dirty="0"/>
                <a:t>CMP isolés</a:t>
              </a:r>
            </a:p>
          </p:txBody>
        </p: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B5BCB427-9111-882F-054A-A400B537B822}"/>
                </a:ext>
              </a:extLst>
            </p:cNvPr>
            <p:cNvCxnSpPr>
              <a:cxnSpLocks/>
              <a:stCxn id="6" idx="3"/>
              <a:endCxn id="9" idx="1"/>
            </p:cNvCxnSpPr>
            <p:nvPr/>
          </p:nvCxnSpPr>
          <p:spPr>
            <a:xfrm>
              <a:off x="2565860" y="2209754"/>
              <a:ext cx="709903" cy="13954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09A81936-037C-7B79-7E3E-D196C6A7B41A}"/>
                </a:ext>
              </a:extLst>
            </p:cNvPr>
            <p:cNvCxnSpPr>
              <a:cxnSpLocks/>
              <a:stCxn id="8" idx="3"/>
              <a:endCxn id="9" idx="1"/>
            </p:cNvCxnSpPr>
            <p:nvPr/>
          </p:nvCxnSpPr>
          <p:spPr>
            <a:xfrm>
              <a:off x="2559744" y="3581901"/>
              <a:ext cx="71601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9EB8BD88-386C-D11E-AE17-9AA5D24636DD}"/>
                </a:ext>
              </a:extLst>
            </p:cNvPr>
            <p:cNvCxnSpPr>
              <a:cxnSpLocks/>
              <a:stCxn id="7" idx="3"/>
              <a:endCxn id="9" idx="1"/>
            </p:cNvCxnSpPr>
            <p:nvPr/>
          </p:nvCxnSpPr>
          <p:spPr>
            <a:xfrm flipV="1">
              <a:off x="2561331" y="3605253"/>
              <a:ext cx="714432" cy="134879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5206ECCE-31AE-AAD4-1E01-DCDEDB01E1A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072199" y="2043351"/>
              <a:ext cx="716019" cy="153529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C068AB9C-C8B9-E8D1-F8E2-8ADA8A2EE41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072199" y="3555296"/>
              <a:ext cx="71601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A06B8A67-F273-29E1-5C82-914FE1F5EF38}"/>
                </a:ext>
              </a:extLst>
            </p:cNvPr>
            <p:cNvCxnSpPr>
              <a:cxnSpLocks/>
            </p:cNvCxnSpPr>
            <p:nvPr/>
          </p:nvCxnSpPr>
          <p:spPr>
            <a:xfrm>
              <a:off x="8072199" y="3578648"/>
              <a:ext cx="716019" cy="148859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A3E85C09-EEB6-7F84-B347-AE969349C667}"/>
                </a:ext>
              </a:extLst>
            </p:cNvPr>
            <p:cNvSpPr txBox="1"/>
            <p:nvPr/>
          </p:nvSpPr>
          <p:spPr>
            <a:xfrm>
              <a:off x="9340294" y="1342014"/>
              <a:ext cx="1888267" cy="3794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dirty="0" err="1"/>
                <a:t>Polyethylène</a:t>
              </a:r>
              <a:endParaRPr lang="fr-FR" sz="1600" dirty="0"/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E5A22227-3E69-9244-D77D-30EB03D81669}"/>
                </a:ext>
              </a:extLst>
            </p:cNvPr>
            <p:cNvSpPr txBox="1"/>
            <p:nvPr/>
          </p:nvSpPr>
          <p:spPr>
            <a:xfrm>
              <a:off x="9340294" y="3363521"/>
              <a:ext cx="1888267" cy="3794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dirty="0"/>
                <a:t>Polypropylène</a:t>
              </a: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8369897C-A606-129C-2A4F-C0B19C8BDA13}"/>
                </a:ext>
              </a:extLst>
            </p:cNvPr>
            <p:cNvSpPr txBox="1"/>
            <p:nvPr/>
          </p:nvSpPr>
          <p:spPr>
            <a:xfrm>
              <a:off x="9329683" y="4959225"/>
              <a:ext cx="1909488" cy="3794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dirty="0"/>
                <a:t>Polystyrène</a:t>
              </a:r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A6A82002-BBAE-64CD-9F08-DB34EBA8A171}"/>
                </a:ext>
              </a:extLst>
            </p:cNvPr>
            <p:cNvSpPr txBox="1"/>
            <p:nvPr/>
          </p:nvSpPr>
          <p:spPr>
            <a:xfrm>
              <a:off x="2425383" y="5167154"/>
              <a:ext cx="6325944" cy="7244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dirty="0"/>
                <a:t>Pyrolyse-</a:t>
              </a:r>
              <a:br>
                <a:rPr lang="fr-FR" dirty="0"/>
              </a:br>
              <a:r>
                <a:rPr lang="fr-FR" dirty="0"/>
                <a:t>Gaz </a:t>
              </a:r>
              <a:r>
                <a:rPr lang="fr-FR" dirty="0" err="1"/>
                <a:t>Chromatography</a:t>
              </a:r>
              <a:r>
                <a:rPr lang="fr-FR" dirty="0"/>
                <a:t>/Mass </a:t>
              </a:r>
              <a:r>
                <a:rPr lang="fr-FR" dirty="0" err="1"/>
                <a:t>spectroscopy</a:t>
              </a:r>
              <a:endParaRPr lang="fr-FR" dirty="0"/>
            </a:p>
          </p:txBody>
        </p:sp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ECA9DAC2-ACB5-4B25-AB84-1901ECA2E90F}"/>
              </a:ext>
            </a:extLst>
          </p:cNvPr>
          <p:cNvSpPr txBox="1"/>
          <p:nvPr/>
        </p:nvSpPr>
        <p:spPr>
          <a:xfrm>
            <a:off x="2846660" y="6493808"/>
            <a:ext cx="74860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Fischer </a:t>
            </a:r>
            <a:r>
              <a:rPr lang="fr-FR" sz="1200" i="1" dirty="0"/>
              <a:t>et al.</a:t>
            </a:r>
            <a:r>
              <a:rPr lang="fr-FR" sz="1200" dirty="0"/>
              <a:t>, 2017 ; </a:t>
            </a:r>
            <a:r>
              <a:rPr lang="fr-FR" sz="1200" dirty="0" err="1"/>
              <a:t>Picó</a:t>
            </a:r>
            <a:r>
              <a:rPr lang="fr-FR" sz="1200" dirty="0"/>
              <a:t> &amp; </a:t>
            </a:r>
            <a:r>
              <a:rPr lang="fr-FR" sz="1200" dirty="0" err="1"/>
              <a:t>Barceló</a:t>
            </a:r>
            <a:r>
              <a:rPr lang="fr-FR" sz="1200" dirty="0"/>
              <a:t> 2020</a:t>
            </a:r>
          </a:p>
        </p:txBody>
      </p:sp>
    </p:spTree>
    <p:extLst>
      <p:ext uri="{BB962C8B-B14F-4D97-AF65-F5344CB8AC3E}">
        <p14:creationId xmlns:p14="http://schemas.microsoft.com/office/powerpoint/2010/main" val="3849467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E5772A12-511F-40CC-A41D-764D7E38D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" y="136525"/>
            <a:ext cx="11427551" cy="663575"/>
          </a:xfrm>
        </p:spPr>
        <p:txBody>
          <a:bodyPr>
            <a:normAutofit fontScale="90000"/>
          </a:bodyPr>
          <a:lstStyle/>
          <a:p>
            <a:r>
              <a:rPr lang="fr-FR" sz="4400" dirty="0"/>
              <a:t>Résultats : </a:t>
            </a:r>
            <a:r>
              <a:rPr lang="fr-FR" sz="4400" dirty="0" err="1"/>
              <a:t>MPg</a:t>
            </a:r>
            <a:r>
              <a:rPr lang="fr-FR" sz="4400" dirty="0"/>
              <a:t> dans les sols et composts de </a:t>
            </a:r>
            <a:r>
              <a:rPr lang="fr-FR" sz="4400" dirty="0" err="1"/>
              <a:t>Qualiagro</a:t>
            </a:r>
            <a:endParaRPr lang="fr-FR" dirty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4708C81-9D43-450C-A54A-7A03FA1BE76D}"/>
              </a:ext>
            </a:extLst>
          </p:cNvPr>
          <p:cNvGrpSpPr/>
          <p:nvPr/>
        </p:nvGrpSpPr>
        <p:grpSpPr>
          <a:xfrm>
            <a:off x="425317" y="1299708"/>
            <a:ext cx="4623437" cy="4006050"/>
            <a:chOff x="496745" y="1528542"/>
            <a:chExt cx="4623437" cy="4006050"/>
          </a:xfrm>
        </p:grpSpPr>
        <p:pic>
          <p:nvPicPr>
            <p:cNvPr id="185" name="Image 184">
              <a:extLst>
                <a:ext uri="{FF2B5EF4-FFF2-40B4-BE49-F238E27FC236}">
                  <a16:creationId xmlns:a16="http://schemas.microsoft.com/office/drawing/2014/main" id="{3426C429-A303-4904-AC10-1E39335D21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7821" y="2765907"/>
              <a:ext cx="1455458" cy="1220400"/>
            </a:xfrm>
            <a:prstGeom prst="rect">
              <a:avLst/>
            </a:prstGeom>
          </p:spPr>
        </p:pic>
        <p:pic>
          <p:nvPicPr>
            <p:cNvPr id="183" name="Image 182">
              <a:extLst>
                <a:ext uri="{FF2B5EF4-FFF2-40B4-BE49-F238E27FC236}">
                  <a16:creationId xmlns:a16="http://schemas.microsoft.com/office/drawing/2014/main" id="{263329DB-953A-44F3-A7B5-49625D4583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486" y="2766841"/>
              <a:ext cx="1453231" cy="1218533"/>
            </a:xfrm>
            <a:prstGeom prst="rect">
              <a:avLst/>
            </a:prstGeom>
          </p:spPr>
        </p:pic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5B720477-07ED-259D-D978-CEBA9FA778B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29134" y="1528542"/>
              <a:ext cx="3991048" cy="3695330"/>
              <a:chOff x="717140" y="1512564"/>
              <a:chExt cx="5378860" cy="4980311"/>
            </a:xfrm>
          </p:grpSpPr>
          <p:pic>
            <p:nvPicPr>
              <p:cNvPr id="7" name="Image 6">
                <a:extLst>
                  <a:ext uri="{FF2B5EF4-FFF2-40B4-BE49-F238E27FC236}">
                    <a16:creationId xmlns:a16="http://schemas.microsoft.com/office/drawing/2014/main" id="{C0F099DE-93C2-70CF-3477-E98CAA3C54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0562" y="1518569"/>
                <a:ext cx="1936317" cy="16236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8" name="Rectangle 155">
                <a:extLst>
                  <a:ext uri="{FF2B5EF4-FFF2-40B4-BE49-F238E27FC236}">
                    <a16:creationId xmlns:a16="http://schemas.microsoft.com/office/drawing/2014/main" id="{93F719E8-2911-3EC9-31A4-46392E6F53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7140" y="3181459"/>
                <a:ext cx="775381" cy="24888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2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+mn-lt"/>
                  </a:rPr>
                  <a:t>Mousse</a:t>
                </a:r>
                <a:endParaRPr kumimoji="0" lang="fr-FR" altLang="fr-FR" sz="4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</p:txBody>
          </p:sp>
          <p:pic>
            <p:nvPicPr>
              <p:cNvPr id="9" name="Image 8">
                <a:extLst>
                  <a:ext uri="{FF2B5EF4-FFF2-40B4-BE49-F238E27FC236}">
                    <a16:creationId xmlns:a16="http://schemas.microsoft.com/office/drawing/2014/main" id="{C4AFCCF8-9A15-7261-8BD7-57C2725B66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93464" y="1512564"/>
                <a:ext cx="1936317" cy="16236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0" name="Rectangle 150">
                <a:extLst>
                  <a:ext uri="{FF2B5EF4-FFF2-40B4-BE49-F238E27FC236}">
                    <a16:creationId xmlns:a16="http://schemas.microsoft.com/office/drawing/2014/main" id="{832DF8C7-7DEE-DF6E-E5BD-9EF2769B8B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10673" y="1537812"/>
                <a:ext cx="698307" cy="24888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2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+mn-lt"/>
                  </a:rPr>
                  <a:t>Film</a:t>
                </a:r>
                <a:endParaRPr kumimoji="0" lang="fr-FR" altLang="fr-FR" sz="4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</p:txBody>
          </p:sp>
          <p:pic>
            <p:nvPicPr>
              <p:cNvPr id="11" name="Image 10">
                <a:extLst>
                  <a:ext uri="{FF2B5EF4-FFF2-40B4-BE49-F238E27FC236}">
                    <a16:creationId xmlns:a16="http://schemas.microsoft.com/office/drawing/2014/main" id="{2F14A616-DDA0-C394-FC12-BAE9382FBE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59683" y="3200115"/>
                <a:ext cx="1936317" cy="16236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2" name="Rectangle 157">
                <a:extLst>
                  <a:ext uri="{FF2B5EF4-FFF2-40B4-BE49-F238E27FC236}">
                    <a16:creationId xmlns:a16="http://schemas.microsoft.com/office/drawing/2014/main" id="{C852115A-205B-BBDF-D748-B9D5ADADF8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30617" y="3200115"/>
                <a:ext cx="634180" cy="24888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2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+mn-lt"/>
                  </a:rPr>
                  <a:t>Flocon</a:t>
                </a:r>
                <a:endParaRPr kumimoji="0" lang="fr-FR" altLang="fr-FR" sz="4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</p:txBody>
          </p:sp>
          <p:sp>
            <p:nvSpPr>
              <p:cNvPr id="14" name="Rectangle 153">
                <a:extLst>
                  <a:ext uri="{FF2B5EF4-FFF2-40B4-BE49-F238E27FC236}">
                    <a16:creationId xmlns:a16="http://schemas.microsoft.com/office/drawing/2014/main" id="{CE1CB980-4AAD-6E17-238D-4942C755EE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21377" y="3212882"/>
                <a:ext cx="588959" cy="24888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2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+mn-lt"/>
                  </a:rPr>
                  <a:t>Fibre</a:t>
                </a:r>
                <a:endParaRPr kumimoji="0" lang="fr-FR" altLang="fr-FR" sz="4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</p:txBody>
          </p:sp>
          <p:pic>
            <p:nvPicPr>
              <p:cNvPr id="15" name="Image 14">
                <a:extLst>
                  <a:ext uri="{FF2B5EF4-FFF2-40B4-BE49-F238E27FC236}">
                    <a16:creationId xmlns:a16="http://schemas.microsoft.com/office/drawing/2014/main" id="{7EAC03C0-0EF5-BDA1-DB96-3077CA8165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47340" y="4869275"/>
                <a:ext cx="1936316" cy="1623599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6" name="Image 15">
                <a:extLst>
                  <a:ext uri="{FF2B5EF4-FFF2-40B4-BE49-F238E27FC236}">
                    <a16:creationId xmlns:a16="http://schemas.microsoft.com/office/drawing/2014/main" id="{163FA3FA-434C-1E99-414F-23754174C3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67255" y="4869275"/>
                <a:ext cx="1936317" cy="16236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7" name="Rectangle 152">
                <a:extLst>
                  <a:ext uri="{FF2B5EF4-FFF2-40B4-BE49-F238E27FC236}">
                    <a16:creationId xmlns:a16="http://schemas.microsoft.com/office/drawing/2014/main" id="{652EC233-3EBB-3346-5BF6-4A24813ADF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88194" y="4882739"/>
                <a:ext cx="1101604" cy="24888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2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+mn-lt"/>
                  </a:rPr>
                  <a:t>Fragment</a:t>
                </a:r>
                <a:endParaRPr kumimoji="0" lang="fr-FR" altLang="fr-FR" sz="4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</p:txBody>
          </p:sp>
        </p:grpSp>
        <p:sp>
          <p:nvSpPr>
            <p:cNvPr id="184" name="ZoneTexte 183">
              <a:extLst>
                <a:ext uri="{FF2B5EF4-FFF2-40B4-BE49-F238E27FC236}">
                  <a16:creationId xmlns:a16="http://schemas.microsoft.com/office/drawing/2014/main" id="{2337AF59-E1FF-49CE-AB46-37FBA57935E8}"/>
                </a:ext>
              </a:extLst>
            </p:cNvPr>
            <p:cNvSpPr txBox="1"/>
            <p:nvPr/>
          </p:nvSpPr>
          <p:spPr>
            <a:xfrm>
              <a:off x="496745" y="5165260"/>
              <a:ext cx="445344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800" dirty="0"/>
                <a:t>Diversité de « morphotypes »</a:t>
              </a:r>
              <a:endParaRPr lang="fr-FR" dirty="0"/>
            </a:p>
          </p:txBody>
        </p:sp>
      </p:grpSp>
      <p:grpSp>
        <p:nvGrpSpPr>
          <p:cNvPr id="182" name="Groupe 181">
            <a:extLst>
              <a:ext uri="{FF2B5EF4-FFF2-40B4-BE49-F238E27FC236}">
                <a16:creationId xmlns:a16="http://schemas.microsoft.com/office/drawing/2014/main" id="{6A763A69-FDFC-4EB8-9846-9618ECE3B61C}"/>
              </a:ext>
            </a:extLst>
          </p:cNvPr>
          <p:cNvGrpSpPr/>
          <p:nvPr/>
        </p:nvGrpSpPr>
        <p:grpSpPr>
          <a:xfrm>
            <a:off x="5887305" y="866798"/>
            <a:ext cx="5775285" cy="5433535"/>
            <a:chOff x="5887305" y="779711"/>
            <a:chExt cx="5775285" cy="5433535"/>
          </a:xfrm>
        </p:grpSpPr>
        <p:grpSp>
          <p:nvGrpSpPr>
            <p:cNvPr id="181" name="Groupe 180">
              <a:extLst>
                <a:ext uri="{FF2B5EF4-FFF2-40B4-BE49-F238E27FC236}">
                  <a16:creationId xmlns:a16="http://schemas.microsoft.com/office/drawing/2014/main" id="{26DB2882-A225-4137-9281-3E35FD5F5606}"/>
                </a:ext>
              </a:extLst>
            </p:cNvPr>
            <p:cNvGrpSpPr/>
            <p:nvPr/>
          </p:nvGrpSpPr>
          <p:grpSpPr>
            <a:xfrm>
              <a:off x="5887305" y="779711"/>
              <a:ext cx="5775285" cy="5043833"/>
              <a:chOff x="5992409" y="1386753"/>
              <a:chExt cx="5775285" cy="5043833"/>
            </a:xfrm>
          </p:grpSpPr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02BF27A-B1AB-4332-9199-67084834E354}"/>
                  </a:ext>
                </a:extLst>
              </p:cNvPr>
              <p:cNvGrpSpPr/>
              <p:nvPr/>
            </p:nvGrpSpPr>
            <p:grpSpPr>
              <a:xfrm>
                <a:off x="5992409" y="1386753"/>
                <a:ext cx="5775285" cy="5043833"/>
                <a:chOff x="5992409" y="1386753"/>
                <a:chExt cx="5775285" cy="5043833"/>
              </a:xfrm>
            </p:grpSpPr>
            <p:sp>
              <p:nvSpPr>
                <p:cNvPr id="18" name="AutoShape 3">
                  <a:extLst>
                    <a:ext uri="{FF2B5EF4-FFF2-40B4-BE49-F238E27FC236}">
                      <a16:creationId xmlns:a16="http://schemas.microsoft.com/office/drawing/2014/main" id="{C945F799-D5AB-3BA4-A0D2-3EAFCB48D440}"/>
                    </a:ext>
                  </a:extLst>
                </p:cNvPr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6255804" y="1444219"/>
                  <a:ext cx="5365750" cy="42322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9" name="Rectangle 5">
                  <a:extLst>
                    <a:ext uri="{FF2B5EF4-FFF2-40B4-BE49-F238E27FC236}">
                      <a16:creationId xmlns:a16="http://schemas.microsoft.com/office/drawing/2014/main" id="{FA1B857A-5F4F-40BA-5CF6-E85A10DBFA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55804" y="1444219"/>
                  <a:ext cx="2682875" cy="423227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20" name="Rectangle 6">
                  <a:extLst>
                    <a:ext uri="{FF2B5EF4-FFF2-40B4-BE49-F238E27FC236}">
                      <a16:creationId xmlns:a16="http://schemas.microsoft.com/office/drawing/2014/main" id="{6E15B89A-410C-A432-8603-AA8575D180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55804" y="1444219"/>
                  <a:ext cx="2682875" cy="4232275"/>
                </a:xfrm>
                <a:prstGeom prst="rect">
                  <a:avLst/>
                </a:prstGeom>
                <a:noFill/>
                <a:ln w="6350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21" name="Rectangle 7">
                  <a:extLst>
                    <a:ext uri="{FF2B5EF4-FFF2-40B4-BE49-F238E27FC236}">
                      <a16:creationId xmlns:a16="http://schemas.microsoft.com/office/drawing/2014/main" id="{AA84115C-4C80-F199-7123-245A0F8C18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598704" y="1490257"/>
                  <a:ext cx="2293938" cy="38941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22" name="Line 8">
                  <a:extLst>
                    <a:ext uri="{FF2B5EF4-FFF2-40B4-BE49-F238E27FC236}">
                      <a16:creationId xmlns:a16="http://schemas.microsoft.com/office/drawing/2014/main" id="{A9C2E5BD-AA51-01C6-8851-99C0DC72BF4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598704" y="4762094"/>
                  <a:ext cx="2293938" cy="0"/>
                </a:xfrm>
                <a:prstGeom prst="line">
                  <a:avLst/>
                </a:prstGeom>
                <a:noFill/>
                <a:ln w="6350" cap="flat">
                  <a:solidFill>
                    <a:srgbClr val="EBEBEB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23" name="Line 9">
                  <a:extLst>
                    <a:ext uri="{FF2B5EF4-FFF2-40B4-BE49-F238E27FC236}">
                      <a16:creationId xmlns:a16="http://schemas.microsoft.com/office/drawing/2014/main" id="{F895EE25-C285-0B76-2CBF-2A8A08DA071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598704" y="3881032"/>
                  <a:ext cx="2293938" cy="0"/>
                </a:xfrm>
                <a:prstGeom prst="line">
                  <a:avLst/>
                </a:prstGeom>
                <a:noFill/>
                <a:ln w="6350" cap="flat">
                  <a:solidFill>
                    <a:srgbClr val="EBEBEB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24" name="Line 10">
                  <a:extLst>
                    <a:ext uri="{FF2B5EF4-FFF2-40B4-BE49-F238E27FC236}">
                      <a16:creationId xmlns:a16="http://schemas.microsoft.com/office/drawing/2014/main" id="{4D07CFA9-B023-70BA-E496-5D567B7EF58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598704" y="2993619"/>
                  <a:ext cx="2293938" cy="0"/>
                </a:xfrm>
                <a:prstGeom prst="line">
                  <a:avLst/>
                </a:prstGeom>
                <a:noFill/>
                <a:ln w="6350" cap="flat">
                  <a:solidFill>
                    <a:srgbClr val="EBEBEB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25" name="Line 11">
                  <a:extLst>
                    <a:ext uri="{FF2B5EF4-FFF2-40B4-BE49-F238E27FC236}">
                      <a16:creationId xmlns:a16="http://schemas.microsoft.com/office/drawing/2014/main" id="{4BE9B4D5-CB7B-8AD0-2424-97A4DDF0198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598704" y="2104619"/>
                  <a:ext cx="2293938" cy="0"/>
                </a:xfrm>
                <a:prstGeom prst="line">
                  <a:avLst/>
                </a:prstGeom>
                <a:noFill/>
                <a:ln w="6350" cap="flat">
                  <a:solidFill>
                    <a:srgbClr val="EBEBEB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26" name="Line 12">
                  <a:extLst>
                    <a:ext uri="{FF2B5EF4-FFF2-40B4-BE49-F238E27FC236}">
                      <a16:creationId xmlns:a16="http://schemas.microsoft.com/office/drawing/2014/main" id="{52C7D941-0709-D44F-0544-2A248F21256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598704" y="5209769"/>
                  <a:ext cx="2293938" cy="0"/>
                </a:xfrm>
                <a:prstGeom prst="line">
                  <a:avLst/>
                </a:prstGeom>
                <a:noFill/>
                <a:ln w="6350" cap="flat">
                  <a:solidFill>
                    <a:srgbClr val="EBEBEB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27" name="Line 13">
                  <a:extLst>
                    <a:ext uri="{FF2B5EF4-FFF2-40B4-BE49-F238E27FC236}">
                      <a16:creationId xmlns:a16="http://schemas.microsoft.com/office/drawing/2014/main" id="{BBDFA376-DF15-D1ED-A6FC-53EFDB2F93E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598704" y="4322357"/>
                  <a:ext cx="2293938" cy="0"/>
                </a:xfrm>
                <a:prstGeom prst="line">
                  <a:avLst/>
                </a:prstGeom>
                <a:noFill/>
                <a:ln w="6350" cap="flat">
                  <a:solidFill>
                    <a:srgbClr val="EBEBEB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28" name="Line 14">
                  <a:extLst>
                    <a:ext uri="{FF2B5EF4-FFF2-40B4-BE49-F238E27FC236}">
                      <a16:creationId xmlns:a16="http://schemas.microsoft.com/office/drawing/2014/main" id="{A0D9D134-1C8C-2F0A-B111-60C03D8FDA2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598704" y="3433357"/>
                  <a:ext cx="2293938" cy="0"/>
                </a:xfrm>
                <a:prstGeom prst="line">
                  <a:avLst/>
                </a:prstGeom>
                <a:noFill/>
                <a:ln w="6350" cap="flat">
                  <a:solidFill>
                    <a:srgbClr val="EBEBEB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29" name="Line 15">
                  <a:extLst>
                    <a:ext uri="{FF2B5EF4-FFF2-40B4-BE49-F238E27FC236}">
                      <a16:creationId xmlns:a16="http://schemas.microsoft.com/office/drawing/2014/main" id="{03E15CB2-7D62-8BA0-4F95-1CD87689C1D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598704" y="2552294"/>
                  <a:ext cx="2293938" cy="0"/>
                </a:xfrm>
                <a:prstGeom prst="line">
                  <a:avLst/>
                </a:prstGeom>
                <a:noFill/>
                <a:ln w="6350" cap="flat">
                  <a:solidFill>
                    <a:srgbClr val="EBEBEB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30" name="Line 16">
                  <a:extLst>
                    <a:ext uri="{FF2B5EF4-FFF2-40B4-BE49-F238E27FC236}">
                      <a16:creationId xmlns:a16="http://schemas.microsoft.com/office/drawing/2014/main" id="{5DCE4F13-7942-F4DE-5E37-C1C85A733E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598704" y="1664882"/>
                  <a:ext cx="2293938" cy="0"/>
                </a:xfrm>
                <a:prstGeom prst="line">
                  <a:avLst/>
                </a:prstGeom>
                <a:noFill/>
                <a:ln w="6350" cap="flat">
                  <a:solidFill>
                    <a:srgbClr val="EBEBEB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31" name="Line 17">
                  <a:extLst>
                    <a:ext uri="{FF2B5EF4-FFF2-40B4-BE49-F238E27FC236}">
                      <a16:creationId xmlns:a16="http://schemas.microsoft.com/office/drawing/2014/main" id="{8ABF5ACF-4116-FEBE-C1C5-D525AACD437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930492" y="1490257"/>
                  <a:ext cx="0" cy="3894138"/>
                </a:xfrm>
                <a:prstGeom prst="line">
                  <a:avLst/>
                </a:prstGeom>
                <a:noFill/>
                <a:ln w="6350" cap="flat">
                  <a:solidFill>
                    <a:srgbClr val="EBEBEB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32" name="Line 18">
                  <a:extLst>
                    <a:ext uri="{FF2B5EF4-FFF2-40B4-BE49-F238E27FC236}">
                      <a16:creationId xmlns:a16="http://schemas.microsoft.com/office/drawing/2014/main" id="{C79C49DA-C77E-539C-D09C-B3BAC59AF8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473417" y="1490257"/>
                  <a:ext cx="0" cy="3894138"/>
                </a:xfrm>
                <a:prstGeom prst="line">
                  <a:avLst/>
                </a:prstGeom>
                <a:noFill/>
                <a:ln w="6350" cap="flat">
                  <a:solidFill>
                    <a:srgbClr val="EBEBEB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33" name="Line 19">
                  <a:extLst>
                    <a:ext uri="{FF2B5EF4-FFF2-40B4-BE49-F238E27FC236}">
                      <a16:creationId xmlns:a16="http://schemas.microsoft.com/office/drawing/2014/main" id="{41F9A5B2-1F41-4522-150D-EFF7B55365E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017929" y="1490257"/>
                  <a:ext cx="0" cy="3894138"/>
                </a:xfrm>
                <a:prstGeom prst="line">
                  <a:avLst/>
                </a:prstGeom>
                <a:noFill/>
                <a:ln w="6350" cap="flat">
                  <a:solidFill>
                    <a:srgbClr val="EBEBEB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34" name="Line 20">
                  <a:extLst>
                    <a:ext uri="{FF2B5EF4-FFF2-40B4-BE49-F238E27FC236}">
                      <a16:creationId xmlns:a16="http://schemas.microsoft.com/office/drawing/2014/main" id="{F6320302-D0A7-D43B-7575-0ED1D1311FE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568792" y="1490257"/>
                  <a:ext cx="0" cy="3894138"/>
                </a:xfrm>
                <a:prstGeom prst="line">
                  <a:avLst/>
                </a:prstGeom>
                <a:noFill/>
                <a:ln w="6350" cap="flat">
                  <a:solidFill>
                    <a:srgbClr val="EBEBEB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35" name="Rectangle 21">
                  <a:extLst>
                    <a:ext uri="{FF2B5EF4-FFF2-40B4-BE49-F238E27FC236}">
                      <a16:creationId xmlns:a16="http://schemas.microsoft.com/office/drawing/2014/main" id="{16A68D33-711C-5C0B-768F-D294C8A141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682842" y="1664882"/>
                  <a:ext cx="493713" cy="1477963"/>
                </a:xfrm>
                <a:prstGeom prst="rect">
                  <a:avLst/>
                </a:prstGeom>
                <a:solidFill>
                  <a:srgbClr val="4401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36" name="Rectangle 22">
                  <a:extLst>
                    <a:ext uri="{FF2B5EF4-FFF2-40B4-BE49-F238E27FC236}">
                      <a16:creationId xmlns:a16="http://schemas.microsoft.com/office/drawing/2014/main" id="{97EBFFA3-4045-A644-DB94-FF444900CE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682842" y="3142844"/>
                  <a:ext cx="493713" cy="1588"/>
                </a:xfrm>
                <a:prstGeom prst="rect">
                  <a:avLst/>
                </a:prstGeom>
                <a:solidFill>
                  <a:srgbClr val="46337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37" name="Rectangle 23">
                  <a:extLst>
                    <a:ext uri="{FF2B5EF4-FFF2-40B4-BE49-F238E27FC236}">
                      <a16:creationId xmlns:a16="http://schemas.microsoft.com/office/drawing/2014/main" id="{F858B148-0667-58A5-46AA-B7346F7F85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682842" y="3142844"/>
                  <a:ext cx="493713" cy="588963"/>
                </a:xfrm>
                <a:prstGeom prst="rect">
                  <a:avLst/>
                </a:prstGeom>
                <a:solidFill>
                  <a:srgbClr val="365C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38" name="Rectangle 24">
                  <a:extLst>
                    <a:ext uri="{FF2B5EF4-FFF2-40B4-BE49-F238E27FC236}">
                      <a16:creationId xmlns:a16="http://schemas.microsoft.com/office/drawing/2014/main" id="{3A3C0BE5-4A2E-4C0F-2F4F-816881C8F9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682842" y="3731807"/>
                  <a:ext cx="493713" cy="441325"/>
                </a:xfrm>
                <a:prstGeom prst="rect">
                  <a:avLst/>
                </a:prstGeom>
                <a:solidFill>
                  <a:srgbClr val="277F8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39" name="Rectangle 25">
                  <a:extLst>
                    <a:ext uri="{FF2B5EF4-FFF2-40B4-BE49-F238E27FC236}">
                      <a16:creationId xmlns:a16="http://schemas.microsoft.com/office/drawing/2014/main" id="{750534C0-80D4-00C5-D257-6091A8EA45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682842" y="4173132"/>
                  <a:ext cx="493713" cy="298450"/>
                </a:xfrm>
                <a:prstGeom prst="rect">
                  <a:avLst/>
                </a:prstGeom>
                <a:solidFill>
                  <a:srgbClr val="1FA1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40" name="Rectangle 26">
                  <a:extLst>
                    <a:ext uri="{FF2B5EF4-FFF2-40B4-BE49-F238E27FC236}">
                      <a16:creationId xmlns:a16="http://schemas.microsoft.com/office/drawing/2014/main" id="{1161C8FA-8260-2475-1025-59F272AE3B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682842" y="4471582"/>
                  <a:ext cx="493713" cy="149225"/>
                </a:xfrm>
                <a:prstGeom prst="rect">
                  <a:avLst/>
                </a:prstGeom>
                <a:solidFill>
                  <a:srgbClr val="4AC1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41" name="Rectangle 27">
                  <a:extLst>
                    <a:ext uri="{FF2B5EF4-FFF2-40B4-BE49-F238E27FC236}">
                      <a16:creationId xmlns:a16="http://schemas.microsoft.com/office/drawing/2014/main" id="{E615A9FC-C39D-DC3C-1AA9-93DA2705ED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682842" y="4620807"/>
                  <a:ext cx="493713" cy="1588"/>
                </a:xfrm>
                <a:prstGeom prst="rect">
                  <a:avLst/>
                </a:prstGeom>
                <a:solidFill>
                  <a:srgbClr val="9FDA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42" name="Rectangle 28">
                  <a:extLst>
                    <a:ext uri="{FF2B5EF4-FFF2-40B4-BE49-F238E27FC236}">
                      <a16:creationId xmlns:a16="http://schemas.microsoft.com/office/drawing/2014/main" id="{A615CBEC-138B-80CA-D58F-6828B67F7C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682842" y="4620807"/>
                  <a:ext cx="493713" cy="588963"/>
                </a:xfrm>
                <a:prstGeom prst="rect">
                  <a:avLst/>
                </a:prstGeom>
                <a:solidFill>
                  <a:srgbClr val="FDE72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43" name="Rectangle 29">
                  <a:extLst>
                    <a:ext uri="{FF2B5EF4-FFF2-40B4-BE49-F238E27FC236}">
                      <a16:creationId xmlns:a16="http://schemas.microsoft.com/office/drawing/2014/main" id="{764DA9DF-0EC8-46FE-92A5-358051735B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227354" y="1664882"/>
                  <a:ext cx="493713" cy="1588"/>
                </a:xfrm>
                <a:prstGeom prst="rect">
                  <a:avLst/>
                </a:prstGeom>
                <a:solidFill>
                  <a:srgbClr val="4401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44" name="Rectangle 30">
                  <a:extLst>
                    <a:ext uri="{FF2B5EF4-FFF2-40B4-BE49-F238E27FC236}">
                      <a16:creationId xmlns:a16="http://schemas.microsoft.com/office/drawing/2014/main" id="{5DCB9FEF-80FA-C9F6-0791-D51E0FA7E2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227354" y="1664882"/>
                  <a:ext cx="493713" cy="1588"/>
                </a:xfrm>
                <a:prstGeom prst="rect">
                  <a:avLst/>
                </a:prstGeom>
                <a:solidFill>
                  <a:srgbClr val="46337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45" name="Rectangle 31">
                  <a:extLst>
                    <a:ext uri="{FF2B5EF4-FFF2-40B4-BE49-F238E27FC236}">
                      <a16:creationId xmlns:a16="http://schemas.microsoft.com/office/drawing/2014/main" id="{2B94F874-BAE0-0BAC-DCB6-357BCF5595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227354" y="1664882"/>
                  <a:ext cx="493713" cy="1768475"/>
                </a:xfrm>
                <a:prstGeom prst="rect">
                  <a:avLst/>
                </a:prstGeom>
                <a:solidFill>
                  <a:srgbClr val="365C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46" name="Rectangle 32">
                  <a:extLst>
                    <a:ext uri="{FF2B5EF4-FFF2-40B4-BE49-F238E27FC236}">
                      <a16:creationId xmlns:a16="http://schemas.microsoft.com/office/drawing/2014/main" id="{5C393DA5-093A-E1E1-E9DC-01C02740EB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227354" y="3433357"/>
                  <a:ext cx="493713" cy="1588"/>
                </a:xfrm>
                <a:prstGeom prst="rect">
                  <a:avLst/>
                </a:prstGeom>
                <a:solidFill>
                  <a:srgbClr val="277F8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47" name="Rectangle 33">
                  <a:extLst>
                    <a:ext uri="{FF2B5EF4-FFF2-40B4-BE49-F238E27FC236}">
                      <a16:creationId xmlns:a16="http://schemas.microsoft.com/office/drawing/2014/main" id="{360276F2-DB48-6353-49CF-46C53C9AE8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227354" y="3433357"/>
                  <a:ext cx="493713" cy="1776413"/>
                </a:xfrm>
                <a:prstGeom prst="rect">
                  <a:avLst/>
                </a:prstGeom>
                <a:solidFill>
                  <a:srgbClr val="1FA1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48" name="Rectangle 34">
                  <a:extLst>
                    <a:ext uri="{FF2B5EF4-FFF2-40B4-BE49-F238E27FC236}">
                      <a16:creationId xmlns:a16="http://schemas.microsoft.com/office/drawing/2014/main" id="{61433313-BCE5-24FF-A581-E4C710116D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227354" y="5209769"/>
                  <a:ext cx="493713" cy="1588"/>
                </a:xfrm>
                <a:prstGeom prst="rect">
                  <a:avLst/>
                </a:prstGeom>
                <a:solidFill>
                  <a:srgbClr val="4AC1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49" name="Rectangle 35">
                  <a:extLst>
                    <a:ext uri="{FF2B5EF4-FFF2-40B4-BE49-F238E27FC236}">
                      <a16:creationId xmlns:a16="http://schemas.microsoft.com/office/drawing/2014/main" id="{18D78962-6E80-73E6-AFE5-75AF630378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227354" y="5209769"/>
                  <a:ext cx="493713" cy="1588"/>
                </a:xfrm>
                <a:prstGeom prst="rect">
                  <a:avLst/>
                </a:prstGeom>
                <a:solidFill>
                  <a:srgbClr val="9FDA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50" name="Rectangle 36">
                  <a:extLst>
                    <a:ext uri="{FF2B5EF4-FFF2-40B4-BE49-F238E27FC236}">
                      <a16:creationId xmlns:a16="http://schemas.microsoft.com/office/drawing/2014/main" id="{D71D7531-A32D-E01E-D6A5-B8EBD8A4E3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227354" y="5209769"/>
                  <a:ext cx="493713" cy="1588"/>
                </a:xfrm>
                <a:prstGeom prst="rect">
                  <a:avLst/>
                </a:prstGeom>
                <a:solidFill>
                  <a:srgbClr val="FDE72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51" name="Rectangle 37">
                  <a:extLst>
                    <a:ext uri="{FF2B5EF4-FFF2-40B4-BE49-F238E27FC236}">
                      <a16:creationId xmlns:a16="http://schemas.microsoft.com/office/drawing/2014/main" id="{971D62CE-10DB-0788-247D-D4E17669DE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71867" y="1664882"/>
                  <a:ext cx="493713" cy="933450"/>
                </a:xfrm>
                <a:prstGeom prst="rect">
                  <a:avLst/>
                </a:prstGeom>
                <a:solidFill>
                  <a:srgbClr val="4401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52" name="Rectangle 38">
                  <a:extLst>
                    <a:ext uri="{FF2B5EF4-FFF2-40B4-BE49-F238E27FC236}">
                      <a16:creationId xmlns:a16="http://schemas.microsoft.com/office/drawing/2014/main" id="{783407C1-035D-1003-F5C6-1AA4C24550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71867" y="2598332"/>
                  <a:ext cx="493713" cy="193675"/>
                </a:xfrm>
                <a:prstGeom prst="rect">
                  <a:avLst/>
                </a:prstGeom>
                <a:solidFill>
                  <a:srgbClr val="46337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53" name="Rectangle 39">
                  <a:extLst>
                    <a:ext uri="{FF2B5EF4-FFF2-40B4-BE49-F238E27FC236}">
                      <a16:creationId xmlns:a16="http://schemas.microsoft.com/office/drawing/2014/main" id="{54E5C992-B2B9-AF66-057E-1B1D0BBEFC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71867" y="2792007"/>
                  <a:ext cx="493713" cy="1381125"/>
                </a:xfrm>
                <a:prstGeom prst="rect">
                  <a:avLst/>
                </a:prstGeom>
                <a:solidFill>
                  <a:srgbClr val="365C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54" name="Rectangle 40">
                  <a:extLst>
                    <a:ext uri="{FF2B5EF4-FFF2-40B4-BE49-F238E27FC236}">
                      <a16:creationId xmlns:a16="http://schemas.microsoft.com/office/drawing/2014/main" id="{F65ED0E5-20B0-4204-3A31-E054129E47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71867" y="4173132"/>
                  <a:ext cx="493713" cy="220663"/>
                </a:xfrm>
                <a:prstGeom prst="rect">
                  <a:avLst/>
                </a:prstGeom>
                <a:solidFill>
                  <a:srgbClr val="277F8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55" name="Rectangle 41">
                  <a:extLst>
                    <a:ext uri="{FF2B5EF4-FFF2-40B4-BE49-F238E27FC236}">
                      <a16:creationId xmlns:a16="http://schemas.microsoft.com/office/drawing/2014/main" id="{5A2357ED-479F-BEF6-4DEF-8E18253054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71867" y="4393794"/>
                  <a:ext cx="493713" cy="376238"/>
                </a:xfrm>
                <a:prstGeom prst="rect">
                  <a:avLst/>
                </a:prstGeom>
                <a:solidFill>
                  <a:srgbClr val="1FA1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56" name="Rectangle 42">
                  <a:extLst>
                    <a:ext uri="{FF2B5EF4-FFF2-40B4-BE49-F238E27FC236}">
                      <a16:creationId xmlns:a16="http://schemas.microsoft.com/office/drawing/2014/main" id="{AFB1042B-95F1-4E0A-08E1-8AD501B318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71867" y="4770032"/>
                  <a:ext cx="493713" cy="258763"/>
                </a:xfrm>
                <a:prstGeom prst="rect">
                  <a:avLst/>
                </a:prstGeom>
                <a:solidFill>
                  <a:srgbClr val="4AC1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57" name="Rectangle 43">
                  <a:extLst>
                    <a:ext uri="{FF2B5EF4-FFF2-40B4-BE49-F238E27FC236}">
                      <a16:creationId xmlns:a16="http://schemas.microsoft.com/office/drawing/2014/main" id="{9EF7E7D7-9D69-0FF6-871A-A76C58013C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71867" y="5028794"/>
                  <a:ext cx="493713" cy="84138"/>
                </a:xfrm>
                <a:prstGeom prst="rect">
                  <a:avLst/>
                </a:prstGeom>
                <a:solidFill>
                  <a:srgbClr val="9FDA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58" name="Rectangle 44">
                  <a:extLst>
                    <a:ext uri="{FF2B5EF4-FFF2-40B4-BE49-F238E27FC236}">
                      <a16:creationId xmlns:a16="http://schemas.microsoft.com/office/drawing/2014/main" id="{59D227DD-593B-B52B-CCED-C5FF55529ED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71867" y="5112932"/>
                  <a:ext cx="493713" cy="96838"/>
                </a:xfrm>
                <a:prstGeom prst="rect">
                  <a:avLst/>
                </a:prstGeom>
                <a:solidFill>
                  <a:srgbClr val="FDE72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59" name="Rectangle 45">
                  <a:extLst>
                    <a:ext uri="{FF2B5EF4-FFF2-40B4-BE49-F238E27FC236}">
                      <a16:creationId xmlns:a16="http://schemas.microsoft.com/office/drawing/2014/main" id="{30997BCD-B111-20AC-A6A9-36B6A8B265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22729" y="1664882"/>
                  <a:ext cx="492125" cy="1768475"/>
                </a:xfrm>
                <a:prstGeom prst="rect">
                  <a:avLst/>
                </a:prstGeom>
                <a:solidFill>
                  <a:srgbClr val="4401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60" name="Rectangle 46">
                  <a:extLst>
                    <a:ext uri="{FF2B5EF4-FFF2-40B4-BE49-F238E27FC236}">
                      <a16:creationId xmlns:a16="http://schemas.microsoft.com/office/drawing/2014/main" id="{FAD18971-0C14-2D8B-DA19-7E9DAE3B98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22729" y="3433357"/>
                  <a:ext cx="492125" cy="1588"/>
                </a:xfrm>
                <a:prstGeom prst="rect">
                  <a:avLst/>
                </a:prstGeom>
                <a:solidFill>
                  <a:srgbClr val="46337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61" name="Rectangle 47">
                  <a:extLst>
                    <a:ext uri="{FF2B5EF4-FFF2-40B4-BE49-F238E27FC236}">
                      <a16:creationId xmlns:a16="http://schemas.microsoft.com/office/drawing/2014/main" id="{A41D7AA4-81FB-1FF2-1174-34DCF3F37D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22729" y="3433357"/>
                  <a:ext cx="492125" cy="1776413"/>
                </a:xfrm>
                <a:prstGeom prst="rect">
                  <a:avLst/>
                </a:prstGeom>
                <a:solidFill>
                  <a:srgbClr val="365C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62" name="Rectangle 48">
                  <a:extLst>
                    <a:ext uri="{FF2B5EF4-FFF2-40B4-BE49-F238E27FC236}">
                      <a16:creationId xmlns:a16="http://schemas.microsoft.com/office/drawing/2014/main" id="{FB7DE9DC-EA6A-7A1C-0B80-1C5A17ED0B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22729" y="5209769"/>
                  <a:ext cx="492125" cy="1588"/>
                </a:xfrm>
                <a:prstGeom prst="rect">
                  <a:avLst/>
                </a:prstGeom>
                <a:solidFill>
                  <a:srgbClr val="277F8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63" name="Rectangle 49">
                  <a:extLst>
                    <a:ext uri="{FF2B5EF4-FFF2-40B4-BE49-F238E27FC236}">
                      <a16:creationId xmlns:a16="http://schemas.microsoft.com/office/drawing/2014/main" id="{477B71AE-4745-5803-2D1C-EE6CD29C8B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22729" y="5209769"/>
                  <a:ext cx="492125" cy="1588"/>
                </a:xfrm>
                <a:prstGeom prst="rect">
                  <a:avLst/>
                </a:prstGeom>
                <a:solidFill>
                  <a:srgbClr val="1FA1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64" name="Rectangle 50">
                  <a:extLst>
                    <a:ext uri="{FF2B5EF4-FFF2-40B4-BE49-F238E27FC236}">
                      <a16:creationId xmlns:a16="http://schemas.microsoft.com/office/drawing/2014/main" id="{6C642089-258A-8BEB-35B7-F5B780D072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22729" y="5209769"/>
                  <a:ext cx="492125" cy="1588"/>
                </a:xfrm>
                <a:prstGeom prst="rect">
                  <a:avLst/>
                </a:prstGeom>
                <a:solidFill>
                  <a:srgbClr val="4AC1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65" name="Rectangle 51">
                  <a:extLst>
                    <a:ext uri="{FF2B5EF4-FFF2-40B4-BE49-F238E27FC236}">
                      <a16:creationId xmlns:a16="http://schemas.microsoft.com/office/drawing/2014/main" id="{E2E521DF-485F-B41B-C97F-FC8CA5C1DB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22729" y="5209769"/>
                  <a:ext cx="492125" cy="1588"/>
                </a:xfrm>
                <a:prstGeom prst="rect">
                  <a:avLst/>
                </a:prstGeom>
                <a:solidFill>
                  <a:srgbClr val="9FDA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66" name="Rectangle 52">
                  <a:extLst>
                    <a:ext uri="{FF2B5EF4-FFF2-40B4-BE49-F238E27FC236}">
                      <a16:creationId xmlns:a16="http://schemas.microsoft.com/office/drawing/2014/main" id="{A4734897-0DC6-32D9-38E5-D543D76A39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22729" y="5209769"/>
                  <a:ext cx="492125" cy="1588"/>
                </a:xfrm>
                <a:prstGeom prst="rect">
                  <a:avLst/>
                </a:prstGeom>
                <a:solidFill>
                  <a:srgbClr val="FDE72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67" name="Rectangle 53">
                  <a:extLst>
                    <a:ext uri="{FF2B5EF4-FFF2-40B4-BE49-F238E27FC236}">
                      <a16:creationId xmlns:a16="http://schemas.microsoft.com/office/drawing/2014/main" id="{03444F6B-1A7C-B1F6-A823-83F1656972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558492" y="1490257"/>
                  <a:ext cx="2293938" cy="3894138"/>
                </a:xfrm>
                <a:prstGeom prst="rect">
                  <a:avLst/>
                </a:prstGeom>
                <a:noFill/>
                <a:ln w="6350" cap="rnd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68" name="Rectangle 54">
                  <a:extLst>
                    <a:ext uri="{FF2B5EF4-FFF2-40B4-BE49-F238E27FC236}">
                      <a16:creationId xmlns:a16="http://schemas.microsoft.com/office/drawing/2014/main" id="{90E4BBEF-2C59-107C-4DCC-95F21CD60B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46428" y="5112932"/>
                  <a:ext cx="64120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altLang="fr-FR" sz="900" b="0" i="0" u="none" strike="noStrike" cap="none" normalizeH="0" baseline="0">
                      <a:ln>
                        <a:noFill/>
                      </a:ln>
                      <a:effectLst/>
                      <a:latin typeface="Arial" panose="020B0604020202020204" pitchFamily="34" charset="0"/>
                    </a:rPr>
                    <a:t>0</a:t>
                  </a:r>
                  <a:endParaRPr kumimoji="0" lang="fr-FR" altLang="fr-FR" sz="2800" b="0" i="0" u="none" strike="noStrike" cap="none" normalizeH="0" baseline="0">
                    <a:ln>
                      <a:noFill/>
                    </a:ln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9" name="Rectangle 55">
                  <a:extLst>
                    <a:ext uri="{FF2B5EF4-FFF2-40B4-BE49-F238E27FC236}">
                      <a16:creationId xmlns:a16="http://schemas.microsoft.com/office/drawing/2014/main" id="{340A8569-7700-2F37-1BE4-9F79E0194B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94040" y="4223932"/>
                  <a:ext cx="128240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altLang="fr-FR" sz="900" b="0" i="0" u="none" strike="noStrike" cap="none" normalizeH="0" baseline="0" dirty="0">
                      <a:ln>
                        <a:noFill/>
                      </a:ln>
                      <a:effectLst/>
                      <a:latin typeface="Arial" panose="020B0604020202020204" pitchFamily="34" charset="0"/>
                    </a:rPr>
                    <a:t>25</a:t>
                  </a:r>
                  <a:endParaRPr kumimoji="0" lang="fr-FR" altLang="fr-FR" sz="2800" b="0" i="0" u="none" strike="noStrike" cap="none" normalizeH="0" baseline="0" dirty="0">
                    <a:ln>
                      <a:noFill/>
                    </a:ln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0" name="Rectangle 56">
                  <a:extLst>
                    <a:ext uri="{FF2B5EF4-FFF2-40B4-BE49-F238E27FC236}">
                      <a16:creationId xmlns:a16="http://schemas.microsoft.com/office/drawing/2014/main" id="{3337E446-8A7D-ED89-12C5-E6ECA70386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94040" y="3336520"/>
                  <a:ext cx="128240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altLang="fr-FR" sz="900" b="0" i="0" u="none" strike="noStrike" cap="none" normalizeH="0" baseline="0">
                      <a:ln>
                        <a:noFill/>
                      </a:ln>
                      <a:effectLst/>
                      <a:latin typeface="Arial" panose="020B0604020202020204" pitchFamily="34" charset="0"/>
                    </a:rPr>
                    <a:t>50</a:t>
                  </a:r>
                  <a:endParaRPr kumimoji="0" lang="fr-FR" altLang="fr-FR" sz="2800" b="0" i="0" u="none" strike="noStrike" cap="none" normalizeH="0" baseline="0">
                    <a:ln>
                      <a:noFill/>
                    </a:ln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1" name="Rectangle 57">
                  <a:extLst>
                    <a:ext uri="{FF2B5EF4-FFF2-40B4-BE49-F238E27FC236}">
                      <a16:creationId xmlns:a16="http://schemas.microsoft.com/office/drawing/2014/main" id="{1890AD2C-4288-ECD4-99E3-3B6C8CC12CE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94040" y="2455457"/>
                  <a:ext cx="128240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altLang="fr-FR" sz="900" b="0" i="0" u="none" strike="noStrike" cap="none" normalizeH="0" baseline="0">
                      <a:ln>
                        <a:noFill/>
                      </a:ln>
                      <a:effectLst/>
                      <a:latin typeface="Arial" panose="020B0604020202020204" pitchFamily="34" charset="0"/>
                    </a:rPr>
                    <a:t>75</a:t>
                  </a:r>
                  <a:endParaRPr kumimoji="0" lang="fr-FR" altLang="fr-FR" sz="2800" b="0" i="0" u="none" strike="noStrike" cap="none" normalizeH="0" baseline="0">
                    <a:ln>
                      <a:noFill/>
                    </a:ln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2" name="Rectangle 58">
                  <a:extLst>
                    <a:ext uri="{FF2B5EF4-FFF2-40B4-BE49-F238E27FC236}">
                      <a16:creationId xmlns:a16="http://schemas.microsoft.com/office/drawing/2014/main" id="{AF1B65E6-74BC-7533-AE6C-A1184B03DB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43240" y="1566457"/>
                  <a:ext cx="192360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altLang="fr-FR" sz="900" b="0" i="0" u="none" strike="noStrike" cap="none" normalizeH="0" baseline="0">
                      <a:ln>
                        <a:noFill/>
                      </a:ln>
                      <a:effectLst/>
                      <a:latin typeface="Arial" panose="020B0604020202020204" pitchFamily="34" charset="0"/>
                    </a:rPr>
                    <a:t>100</a:t>
                  </a:r>
                  <a:endParaRPr kumimoji="0" lang="fr-FR" altLang="fr-FR" sz="2800" b="0" i="0" u="none" strike="noStrike" cap="none" normalizeH="0" baseline="0">
                    <a:ln>
                      <a:noFill/>
                    </a:ln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3" name="Line 59">
                  <a:extLst>
                    <a:ext uri="{FF2B5EF4-FFF2-40B4-BE49-F238E27FC236}">
                      <a16:creationId xmlns:a16="http://schemas.microsoft.com/office/drawing/2014/main" id="{2BF783B8-EC60-5927-38D9-9F96E957F5A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579654" y="5209769"/>
                  <a:ext cx="19050" cy="0"/>
                </a:xfrm>
                <a:prstGeom prst="line">
                  <a:avLst/>
                </a:prstGeom>
                <a:noFill/>
                <a:ln w="6350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74" name="Line 60">
                  <a:extLst>
                    <a:ext uri="{FF2B5EF4-FFF2-40B4-BE49-F238E27FC236}">
                      <a16:creationId xmlns:a16="http://schemas.microsoft.com/office/drawing/2014/main" id="{288D9EF9-F76E-7D1C-6731-DACE35BD17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579654" y="4322357"/>
                  <a:ext cx="19050" cy="0"/>
                </a:xfrm>
                <a:prstGeom prst="line">
                  <a:avLst/>
                </a:prstGeom>
                <a:noFill/>
                <a:ln w="6350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75" name="Line 61">
                  <a:extLst>
                    <a:ext uri="{FF2B5EF4-FFF2-40B4-BE49-F238E27FC236}">
                      <a16:creationId xmlns:a16="http://schemas.microsoft.com/office/drawing/2014/main" id="{15FE0149-6230-A5A2-C4EF-0BD3FF80F9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579654" y="3433357"/>
                  <a:ext cx="19050" cy="0"/>
                </a:xfrm>
                <a:prstGeom prst="line">
                  <a:avLst/>
                </a:prstGeom>
                <a:noFill/>
                <a:ln w="6350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76" name="Line 62">
                  <a:extLst>
                    <a:ext uri="{FF2B5EF4-FFF2-40B4-BE49-F238E27FC236}">
                      <a16:creationId xmlns:a16="http://schemas.microsoft.com/office/drawing/2014/main" id="{6DE5E9DA-0F6D-C07E-08DE-7A25F7D575C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579654" y="2552294"/>
                  <a:ext cx="19050" cy="0"/>
                </a:xfrm>
                <a:prstGeom prst="line">
                  <a:avLst/>
                </a:prstGeom>
                <a:noFill/>
                <a:ln w="6350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77" name="Line 63">
                  <a:extLst>
                    <a:ext uri="{FF2B5EF4-FFF2-40B4-BE49-F238E27FC236}">
                      <a16:creationId xmlns:a16="http://schemas.microsoft.com/office/drawing/2014/main" id="{453F30EE-4860-5C97-486B-A936B216AA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579654" y="1664882"/>
                  <a:ext cx="19050" cy="0"/>
                </a:xfrm>
                <a:prstGeom prst="line">
                  <a:avLst/>
                </a:prstGeom>
                <a:noFill/>
                <a:ln w="6350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78" name="Line 64">
                  <a:extLst>
                    <a:ext uri="{FF2B5EF4-FFF2-40B4-BE49-F238E27FC236}">
                      <a16:creationId xmlns:a16="http://schemas.microsoft.com/office/drawing/2014/main" id="{37CB50B0-B375-D9A2-727C-46864A68F8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930492" y="5384394"/>
                  <a:ext cx="0" cy="26988"/>
                </a:xfrm>
                <a:prstGeom prst="line">
                  <a:avLst/>
                </a:prstGeom>
                <a:noFill/>
                <a:ln w="6350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79" name="Line 65">
                  <a:extLst>
                    <a:ext uri="{FF2B5EF4-FFF2-40B4-BE49-F238E27FC236}">
                      <a16:creationId xmlns:a16="http://schemas.microsoft.com/office/drawing/2014/main" id="{98B4A9C1-AD77-04B9-5B19-D2CD5A11E68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473417" y="5384394"/>
                  <a:ext cx="0" cy="26988"/>
                </a:xfrm>
                <a:prstGeom prst="line">
                  <a:avLst/>
                </a:prstGeom>
                <a:noFill/>
                <a:ln w="6350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80" name="Line 66">
                  <a:extLst>
                    <a:ext uri="{FF2B5EF4-FFF2-40B4-BE49-F238E27FC236}">
                      <a16:creationId xmlns:a16="http://schemas.microsoft.com/office/drawing/2014/main" id="{C7E308FE-2395-EC4F-28F6-015081CB0B4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017929" y="5384394"/>
                  <a:ext cx="0" cy="26988"/>
                </a:xfrm>
                <a:prstGeom prst="line">
                  <a:avLst/>
                </a:prstGeom>
                <a:noFill/>
                <a:ln w="6350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81" name="Line 67">
                  <a:extLst>
                    <a:ext uri="{FF2B5EF4-FFF2-40B4-BE49-F238E27FC236}">
                      <a16:creationId xmlns:a16="http://schemas.microsoft.com/office/drawing/2014/main" id="{7777C3EF-72D0-F24D-9ECA-3260845FE3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568792" y="5384394"/>
                  <a:ext cx="0" cy="26988"/>
                </a:xfrm>
                <a:prstGeom prst="line">
                  <a:avLst/>
                </a:prstGeom>
                <a:noFill/>
                <a:ln w="6350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82" name="Rectangle 68">
                  <a:extLst>
                    <a:ext uri="{FF2B5EF4-FFF2-40B4-BE49-F238E27FC236}">
                      <a16:creationId xmlns:a16="http://schemas.microsoft.com/office/drawing/2014/main" id="{BE18ED70-60A0-E69C-B9AE-EBCDA3C9EA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819586" y="5433607"/>
                  <a:ext cx="219612" cy="153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altLang="fr-FR" sz="1000" b="0" i="0" u="none" strike="noStrike" cap="none" normalizeH="0" baseline="0">
                      <a:ln>
                        <a:noFill/>
                      </a:ln>
                      <a:effectLst/>
                      <a:latin typeface="Arial" panose="020B0604020202020204" pitchFamily="34" charset="0"/>
                    </a:rPr>
                    <a:t>BIO</a:t>
                  </a:r>
                  <a:endParaRPr kumimoji="0" lang="fr-FR" altLang="fr-FR" sz="3200" b="0" i="0" u="none" strike="noStrike" cap="none" normalizeH="0" baseline="0">
                    <a:ln>
                      <a:noFill/>
                    </a:ln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" name="Rectangle 69">
                  <a:extLst>
                    <a:ext uri="{FF2B5EF4-FFF2-40B4-BE49-F238E27FC236}">
                      <a16:creationId xmlns:a16="http://schemas.microsoft.com/office/drawing/2014/main" id="{46A35B6E-1620-A457-00DA-9A0E6A994B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346636" y="5433607"/>
                  <a:ext cx="262892" cy="153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altLang="fr-FR" sz="1000" b="0" i="0" u="none" strike="noStrike" cap="none" normalizeH="0" baseline="0" dirty="0">
                      <a:ln>
                        <a:noFill/>
                      </a:ln>
                      <a:effectLst/>
                      <a:latin typeface="Arial" panose="020B0604020202020204" pitchFamily="34" charset="0"/>
                    </a:rPr>
                    <a:t>DVB</a:t>
                  </a:r>
                  <a:endParaRPr kumimoji="0" lang="fr-FR" altLang="fr-FR" sz="3200" b="0" i="0" u="none" strike="noStrike" cap="none" normalizeH="0" baseline="0" dirty="0">
                    <a:ln>
                      <a:noFill/>
                    </a:ln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" name="Rectangle 70">
                  <a:extLst>
                    <a:ext uri="{FF2B5EF4-FFF2-40B4-BE49-F238E27FC236}">
                      <a16:creationId xmlns:a16="http://schemas.microsoft.com/office/drawing/2014/main" id="{80A06CAD-5C1B-8D96-B60A-2B098BD4163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881624" y="5433607"/>
                  <a:ext cx="299762" cy="153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altLang="fr-FR" sz="1000" b="0" i="0" u="none" strike="noStrike" cap="none" normalizeH="0" baseline="0" dirty="0">
                      <a:ln>
                        <a:noFill/>
                      </a:ln>
                      <a:effectLst/>
                      <a:latin typeface="Arial" panose="020B0604020202020204" pitchFamily="34" charset="0"/>
                    </a:rPr>
                    <a:t>OMR</a:t>
                  </a:r>
                  <a:endParaRPr kumimoji="0" lang="fr-FR" altLang="fr-FR" sz="3200" b="0" i="0" u="none" strike="noStrike" cap="none" normalizeH="0" baseline="0" dirty="0">
                    <a:ln>
                      <a:noFill/>
                    </a:ln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" name="Rectangle 71">
                  <a:extLst>
                    <a:ext uri="{FF2B5EF4-FFF2-40B4-BE49-F238E27FC236}">
                      <a16:creationId xmlns:a16="http://schemas.microsoft.com/office/drawing/2014/main" id="{A770AA73-C2AB-4B4A-4FF9-8C0DF2826F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442011" y="5433607"/>
                  <a:ext cx="270908" cy="153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altLang="fr-FR" sz="1000" b="0" i="0" u="none" strike="noStrike" cap="none" normalizeH="0" baseline="0" dirty="0">
                      <a:ln>
                        <a:noFill/>
                      </a:ln>
                      <a:effectLst/>
                      <a:latin typeface="Arial" panose="020B0604020202020204" pitchFamily="34" charset="0"/>
                    </a:rPr>
                    <a:t>TEM</a:t>
                  </a:r>
                  <a:endParaRPr kumimoji="0" lang="fr-FR" altLang="fr-FR" sz="3200" b="0" i="0" u="none" strike="noStrike" cap="none" normalizeH="0" baseline="0" dirty="0">
                    <a:ln>
                      <a:noFill/>
                    </a:ln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6" name="Rectangle 72">
                  <a:extLst>
                    <a:ext uri="{FF2B5EF4-FFF2-40B4-BE49-F238E27FC236}">
                      <a16:creationId xmlns:a16="http://schemas.microsoft.com/office/drawing/2014/main" id="{E88E3E55-7F1F-097C-60B7-D1378BD736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519919" y="6184365"/>
                  <a:ext cx="432811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altLang="fr-FR" sz="1600" b="1" i="0" u="none" strike="noStrike" cap="none" normalizeH="0" baseline="0" dirty="0">
                      <a:ln>
                        <a:noFill/>
                      </a:ln>
                      <a:effectLst/>
                      <a:latin typeface="Arial" panose="020B0604020202020204" pitchFamily="34" charset="0"/>
                    </a:rPr>
                    <a:t>Sols</a:t>
                  </a:r>
                  <a:endParaRPr kumimoji="0" lang="fr-FR" altLang="fr-FR" sz="4400" b="1" i="0" u="none" strike="noStrike" cap="none" normalizeH="0" baseline="0" dirty="0">
                    <a:ln>
                      <a:noFill/>
                    </a:ln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7" name="Rectangle 73">
                  <a:extLst>
                    <a:ext uri="{FF2B5EF4-FFF2-40B4-BE49-F238E27FC236}">
                      <a16:creationId xmlns:a16="http://schemas.microsoft.com/office/drawing/2014/main" id="{38E7700A-7459-3F1B-8BDD-342F507B7A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6200000">
                  <a:off x="4297350" y="3359940"/>
                  <a:ext cx="3605561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lvl="0"/>
                  <a:r>
                    <a:rPr lang="fr-FR" altLang="fr-FR" sz="1400" dirty="0"/>
                    <a:t>Distribution des polymères de </a:t>
                  </a:r>
                  <a:r>
                    <a:rPr lang="fr-FR" altLang="fr-FR" sz="1400" dirty="0" err="1"/>
                    <a:t>MPg</a:t>
                  </a:r>
                  <a:r>
                    <a:rPr lang="fr-FR" altLang="fr-FR" sz="1400" dirty="0"/>
                    <a:t> (%)</a:t>
                  </a:r>
                  <a:endParaRPr lang="fr-FR" altLang="fr-FR" sz="4000" dirty="0"/>
                </a:p>
              </p:txBody>
            </p:sp>
            <p:sp>
              <p:nvSpPr>
                <p:cNvPr id="88" name="Rectangle 75">
                  <a:extLst>
                    <a:ext uri="{FF2B5EF4-FFF2-40B4-BE49-F238E27FC236}">
                      <a16:creationId xmlns:a16="http://schemas.microsoft.com/office/drawing/2014/main" id="{641CCF03-8DF4-18ED-66A4-2EA52A02FC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38679" y="1444219"/>
                  <a:ext cx="2689225" cy="423227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89" name="Rectangle 76">
                  <a:extLst>
                    <a:ext uri="{FF2B5EF4-FFF2-40B4-BE49-F238E27FC236}">
                      <a16:creationId xmlns:a16="http://schemas.microsoft.com/office/drawing/2014/main" id="{21FBF507-37E2-9CFA-0F1F-88929863F8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38679" y="1444219"/>
                  <a:ext cx="2689225" cy="4232275"/>
                </a:xfrm>
                <a:prstGeom prst="rect">
                  <a:avLst/>
                </a:prstGeom>
                <a:noFill/>
                <a:ln w="6350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90" name="Rectangle 77">
                  <a:extLst>
                    <a:ext uri="{FF2B5EF4-FFF2-40B4-BE49-F238E27FC236}">
                      <a16:creationId xmlns:a16="http://schemas.microsoft.com/office/drawing/2014/main" id="{D6EF9B06-E412-202E-E6BD-5861E5E9ED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165692" y="1490257"/>
                  <a:ext cx="1400175" cy="38941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91" name="Line 78">
                  <a:extLst>
                    <a:ext uri="{FF2B5EF4-FFF2-40B4-BE49-F238E27FC236}">
                      <a16:creationId xmlns:a16="http://schemas.microsoft.com/office/drawing/2014/main" id="{D9FFEFD7-D746-0EF5-CE72-FF796544B0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165692" y="4762094"/>
                  <a:ext cx="1400175" cy="0"/>
                </a:xfrm>
                <a:prstGeom prst="line">
                  <a:avLst/>
                </a:prstGeom>
                <a:noFill/>
                <a:ln w="6350" cap="flat">
                  <a:solidFill>
                    <a:srgbClr val="EBEBEB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92" name="Line 79">
                  <a:extLst>
                    <a:ext uri="{FF2B5EF4-FFF2-40B4-BE49-F238E27FC236}">
                      <a16:creationId xmlns:a16="http://schemas.microsoft.com/office/drawing/2014/main" id="{13EC0812-91D9-726F-0BA3-24C7C25C2EB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165692" y="3881032"/>
                  <a:ext cx="1400175" cy="0"/>
                </a:xfrm>
                <a:prstGeom prst="line">
                  <a:avLst/>
                </a:prstGeom>
                <a:noFill/>
                <a:ln w="6350" cap="flat">
                  <a:solidFill>
                    <a:srgbClr val="EBEBEB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93" name="Line 80">
                  <a:extLst>
                    <a:ext uri="{FF2B5EF4-FFF2-40B4-BE49-F238E27FC236}">
                      <a16:creationId xmlns:a16="http://schemas.microsoft.com/office/drawing/2014/main" id="{4903E95B-94EF-664C-07A3-CB05D1C083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165692" y="2993619"/>
                  <a:ext cx="1400175" cy="0"/>
                </a:xfrm>
                <a:prstGeom prst="line">
                  <a:avLst/>
                </a:prstGeom>
                <a:noFill/>
                <a:ln w="6350" cap="flat">
                  <a:solidFill>
                    <a:srgbClr val="EBEBEB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94" name="Line 81">
                  <a:extLst>
                    <a:ext uri="{FF2B5EF4-FFF2-40B4-BE49-F238E27FC236}">
                      <a16:creationId xmlns:a16="http://schemas.microsoft.com/office/drawing/2014/main" id="{EDF1BF4A-355C-7F56-A6AB-182A616481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165692" y="2104619"/>
                  <a:ext cx="1400175" cy="0"/>
                </a:xfrm>
                <a:prstGeom prst="line">
                  <a:avLst/>
                </a:prstGeom>
                <a:noFill/>
                <a:ln w="6350" cap="flat">
                  <a:solidFill>
                    <a:srgbClr val="EBEBEB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95" name="Line 82">
                  <a:extLst>
                    <a:ext uri="{FF2B5EF4-FFF2-40B4-BE49-F238E27FC236}">
                      <a16:creationId xmlns:a16="http://schemas.microsoft.com/office/drawing/2014/main" id="{0ABF7B28-BA7D-4EDF-BE7C-24602369E60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165692" y="5209769"/>
                  <a:ext cx="1400175" cy="0"/>
                </a:xfrm>
                <a:prstGeom prst="line">
                  <a:avLst/>
                </a:prstGeom>
                <a:noFill/>
                <a:ln w="6350" cap="flat">
                  <a:solidFill>
                    <a:srgbClr val="EBEBEB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96" name="Line 83">
                  <a:extLst>
                    <a:ext uri="{FF2B5EF4-FFF2-40B4-BE49-F238E27FC236}">
                      <a16:creationId xmlns:a16="http://schemas.microsoft.com/office/drawing/2014/main" id="{1564254F-1399-3C80-4EA7-C8A980B706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165692" y="4322357"/>
                  <a:ext cx="1400175" cy="0"/>
                </a:xfrm>
                <a:prstGeom prst="line">
                  <a:avLst/>
                </a:prstGeom>
                <a:noFill/>
                <a:ln w="6350" cap="flat">
                  <a:solidFill>
                    <a:srgbClr val="EBEBEB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97" name="Line 84">
                  <a:extLst>
                    <a:ext uri="{FF2B5EF4-FFF2-40B4-BE49-F238E27FC236}">
                      <a16:creationId xmlns:a16="http://schemas.microsoft.com/office/drawing/2014/main" id="{A411F09B-90F7-02D0-A894-1490B180762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165692" y="3433357"/>
                  <a:ext cx="1400175" cy="0"/>
                </a:xfrm>
                <a:prstGeom prst="line">
                  <a:avLst/>
                </a:prstGeom>
                <a:noFill/>
                <a:ln w="6350" cap="flat">
                  <a:solidFill>
                    <a:srgbClr val="EBEBEB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98" name="Line 85">
                  <a:extLst>
                    <a:ext uri="{FF2B5EF4-FFF2-40B4-BE49-F238E27FC236}">
                      <a16:creationId xmlns:a16="http://schemas.microsoft.com/office/drawing/2014/main" id="{1CFA0E71-47CA-BFBB-768C-8D9D17B4CDA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165692" y="2552294"/>
                  <a:ext cx="1400175" cy="0"/>
                </a:xfrm>
                <a:prstGeom prst="line">
                  <a:avLst/>
                </a:prstGeom>
                <a:noFill/>
                <a:ln w="6350" cap="flat">
                  <a:solidFill>
                    <a:srgbClr val="EBEBEB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99" name="Line 86">
                  <a:extLst>
                    <a:ext uri="{FF2B5EF4-FFF2-40B4-BE49-F238E27FC236}">
                      <a16:creationId xmlns:a16="http://schemas.microsoft.com/office/drawing/2014/main" id="{4345AACD-325A-492B-EFCE-AB5C3E17230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165692" y="1664882"/>
                  <a:ext cx="1400175" cy="0"/>
                </a:xfrm>
                <a:prstGeom prst="line">
                  <a:avLst/>
                </a:prstGeom>
                <a:noFill/>
                <a:ln w="6350" cap="flat">
                  <a:solidFill>
                    <a:srgbClr val="EBEBEB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00" name="Line 87">
                  <a:extLst>
                    <a:ext uri="{FF2B5EF4-FFF2-40B4-BE49-F238E27FC236}">
                      <a16:creationId xmlns:a16="http://schemas.microsoft.com/office/drawing/2014/main" id="{55980C39-71ED-035C-FAFE-136BF19B2B2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430804" y="1490257"/>
                  <a:ext cx="0" cy="3894138"/>
                </a:xfrm>
                <a:prstGeom prst="line">
                  <a:avLst/>
                </a:prstGeom>
                <a:noFill/>
                <a:ln w="6350" cap="flat">
                  <a:solidFill>
                    <a:srgbClr val="EBEBEB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01" name="Line 88">
                  <a:extLst>
                    <a:ext uri="{FF2B5EF4-FFF2-40B4-BE49-F238E27FC236}">
                      <a16:creationId xmlns:a16="http://schemas.microsoft.com/office/drawing/2014/main" id="{52082C3D-49A8-13C3-61DB-3AC2C7E798C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865779" y="1490257"/>
                  <a:ext cx="0" cy="3894138"/>
                </a:xfrm>
                <a:prstGeom prst="line">
                  <a:avLst/>
                </a:prstGeom>
                <a:noFill/>
                <a:ln w="6350" cap="flat">
                  <a:solidFill>
                    <a:srgbClr val="EBEBEB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02" name="Line 89">
                  <a:extLst>
                    <a:ext uri="{FF2B5EF4-FFF2-40B4-BE49-F238E27FC236}">
                      <a16:creationId xmlns:a16="http://schemas.microsoft.com/office/drawing/2014/main" id="{9D554DA2-F867-8655-2F02-6343A3D76A8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0305517" y="1490257"/>
                  <a:ext cx="0" cy="3894138"/>
                </a:xfrm>
                <a:prstGeom prst="line">
                  <a:avLst/>
                </a:prstGeom>
                <a:noFill/>
                <a:ln w="6350" cap="flat">
                  <a:solidFill>
                    <a:srgbClr val="EBEBEB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03" name="Rectangle 90">
                  <a:extLst>
                    <a:ext uri="{FF2B5EF4-FFF2-40B4-BE49-F238E27FC236}">
                      <a16:creationId xmlns:a16="http://schemas.microsoft.com/office/drawing/2014/main" id="{5CDF77F8-C258-E5BC-E7A4-FAA8C9FA24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237129" y="1664882"/>
                  <a:ext cx="388938" cy="1711325"/>
                </a:xfrm>
                <a:prstGeom prst="rect">
                  <a:avLst/>
                </a:prstGeom>
                <a:solidFill>
                  <a:srgbClr val="4401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04" name="Rectangle 91">
                  <a:extLst>
                    <a:ext uri="{FF2B5EF4-FFF2-40B4-BE49-F238E27FC236}">
                      <a16:creationId xmlns:a16="http://schemas.microsoft.com/office/drawing/2014/main" id="{E13232C9-B365-33E2-D3CC-F1A47DD370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237129" y="3376207"/>
                  <a:ext cx="388938" cy="588963"/>
                </a:xfrm>
                <a:prstGeom prst="rect">
                  <a:avLst/>
                </a:prstGeom>
                <a:solidFill>
                  <a:srgbClr val="46337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05" name="Rectangle 92">
                  <a:extLst>
                    <a:ext uri="{FF2B5EF4-FFF2-40B4-BE49-F238E27FC236}">
                      <a16:creationId xmlns:a16="http://schemas.microsoft.com/office/drawing/2014/main" id="{6E9C8BF5-EBD6-3923-B54D-6EE0F2E9EF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237129" y="3965169"/>
                  <a:ext cx="388938" cy="239713"/>
                </a:xfrm>
                <a:prstGeom prst="rect">
                  <a:avLst/>
                </a:prstGeom>
                <a:solidFill>
                  <a:srgbClr val="365C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06" name="Rectangle 93">
                  <a:extLst>
                    <a:ext uri="{FF2B5EF4-FFF2-40B4-BE49-F238E27FC236}">
                      <a16:creationId xmlns:a16="http://schemas.microsoft.com/office/drawing/2014/main" id="{68C430A0-4AE2-EA76-0BB2-E365175E2B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237129" y="4204882"/>
                  <a:ext cx="388938" cy="706438"/>
                </a:xfrm>
                <a:prstGeom prst="rect">
                  <a:avLst/>
                </a:prstGeom>
                <a:solidFill>
                  <a:srgbClr val="277F8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07" name="Rectangle 94">
                  <a:extLst>
                    <a:ext uri="{FF2B5EF4-FFF2-40B4-BE49-F238E27FC236}">
                      <a16:creationId xmlns:a16="http://schemas.microsoft.com/office/drawing/2014/main" id="{3A3C9192-6E42-1B97-A53E-114D5452E7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237129" y="4911319"/>
                  <a:ext cx="388938" cy="1588"/>
                </a:xfrm>
                <a:prstGeom prst="rect">
                  <a:avLst/>
                </a:prstGeom>
                <a:solidFill>
                  <a:srgbClr val="1FA1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08" name="Rectangle 95">
                  <a:extLst>
                    <a:ext uri="{FF2B5EF4-FFF2-40B4-BE49-F238E27FC236}">
                      <a16:creationId xmlns:a16="http://schemas.microsoft.com/office/drawing/2014/main" id="{24A76CA9-63BB-4FB1-C9E0-7B5F4D4AFD8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237129" y="4911319"/>
                  <a:ext cx="388938" cy="1588"/>
                </a:xfrm>
                <a:prstGeom prst="rect">
                  <a:avLst/>
                </a:prstGeom>
                <a:solidFill>
                  <a:srgbClr val="4AC1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09" name="Rectangle 96">
                  <a:extLst>
                    <a:ext uri="{FF2B5EF4-FFF2-40B4-BE49-F238E27FC236}">
                      <a16:creationId xmlns:a16="http://schemas.microsoft.com/office/drawing/2014/main" id="{518F0052-B3F9-EC46-0BBB-005CCE720E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237129" y="4911319"/>
                  <a:ext cx="388938" cy="1588"/>
                </a:xfrm>
                <a:prstGeom prst="rect">
                  <a:avLst/>
                </a:prstGeom>
                <a:solidFill>
                  <a:srgbClr val="9FDA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10" name="Rectangle 97">
                  <a:extLst>
                    <a:ext uri="{FF2B5EF4-FFF2-40B4-BE49-F238E27FC236}">
                      <a16:creationId xmlns:a16="http://schemas.microsoft.com/office/drawing/2014/main" id="{8B28458D-6549-D5C8-3B2E-10C40A8F4C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237129" y="4911319"/>
                  <a:ext cx="388938" cy="298450"/>
                </a:xfrm>
                <a:prstGeom prst="rect">
                  <a:avLst/>
                </a:prstGeom>
                <a:solidFill>
                  <a:srgbClr val="FDE72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11" name="Rectangle 98">
                  <a:extLst>
                    <a:ext uri="{FF2B5EF4-FFF2-40B4-BE49-F238E27FC236}">
                      <a16:creationId xmlns:a16="http://schemas.microsoft.com/office/drawing/2014/main" id="{C03DAC2E-7BC8-D92D-13D9-11B7E0EF4A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670517" y="1664882"/>
                  <a:ext cx="395288" cy="1768475"/>
                </a:xfrm>
                <a:prstGeom prst="rect">
                  <a:avLst/>
                </a:prstGeom>
                <a:solidFill>
                  <a:srgbClr val="4401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12" name="Rectangle 99">
                  <a:extLst>
                    <a:ext uri="{FF2B5EF4-FFF2-40B4-BE49-F238E27FC236}">
                      <a16:creationId xmlns:a16="http://schemas.microsoft.com/office/drawing/2014/main" id="{5488945C-E930-BB84-3D0F-00C45F980E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670517" y="3433357"/>
                  <a:ext cx="395288" cy="1776413"/>
                </a:xfrm>
                <a:prstGeom prst="rect">
                  <a:avLst/>
                </a:prstGeom>
                <a:solidFill>
                  <a:srgbClr val="46337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13" name="Rectangle 100">
                  <a:extLst>
                    <a:ext uri="{FF2B5EF4-FFF2-40B4-BE49-F238E27FC236}">
                      <a16:creationId xmlns:a16="http://schemas.microsoft.com/office/drawing/2014/main" id="{59080042-7E27-2944-411E-72452B514A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670517" y="5209769"/>
                  <a:ext cx="395288" cy="1588"/>
                </a:xfrm>
                <a:prstGeom prst="rect">
                  <a:avLst/>
                </a:prstGeom>
                <a:solidFill>
                  <a:srgbClr val="365C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14" name="Rectangle 101">
                  <a:extLst>
                    <a:ext uri="{FF2B5EF4-FFF2-40B4-BE49-F238E27FC236}">
                      <a16:creationId xmlns:a16="http://schemas.microsoft.com/office/drawing/2014/main" id="{947C08B5-2A6D-C526-53E8-A0F509FD32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670517" y="5209769"/>
                  <a:ext cx="395288" cy="1588"/>
                </a:xfrm>
                <a:prstGeom prst="rect">
                  <a:avLst/>
                </a:prstGeom>
                <a:solidFill>
                  <a:srgbClr val="277F8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15" name="Rectangle 102">
                  <a:extLst>
                    <a:ext uri="{FF2B5EF4-FFF2-40B4-BE49-F238E27FC236}">
                      <a16:creationId xmlns:a16="http://schemas.microsoft.com/office/drawing/2014/main" id="{4CE72161-5F9C-FBDD-53BC-1C05152ADD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670517" y="5209769"/>
                  <a:ext cx="395288" cy="1588"/>
                </a:xfrm>
                <a:prstGeom prst="rect">
                  <a:avLst/>
                </a:prstGeom>
                <a:solidFill>
                  <a:srgbClr val="1FA1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16" name="Rectangle 103">
                  <a:extLst>
                    <a:ext uri="{FF2B5EF4-FFF2-40B4-BE49-F238E27FC236}">
                      <a16:creationId xmlns:a16="http://schemas.microsoft.com/office/drawing/2014/main" id="{D8661895-D7F8-E19D-584C-51B02EAF3A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670517" y="5209769"/>
                  <a:ext cx="395288" cy="1588"/>
                </a:xfrm>
                <a:prstGeom prst="rect">
                  <a:avLst/>
                </a:prstGeom>
                <a:solidFill>
                  <a:srgbClr val="4AC1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17" name="Rectangle 104">
                  <a:extLst>
                    <a:ext uri="{FF2B5EF4-FFF2-40B4-BE49-F238E27FC236}">
                      <a16:creationId xmlns:a16="http://schemas.microsoft.com/office/drawing/2014/main" id="{80FD08F4-62BD-C34C-2690-928557C0CD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670517" y="5209769"/>
                  <a:ext cx="395288" cy="1588"/>
                </a:xfrm>
                <a:prstGeom prst="rect">
                  <a:avLst/>
                </a:prstGeom>
                <a:solidFill>
                  <a:srgbClr val="9FDA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18" name="Rectangle 105">
                  <a:extLst>
                    <a:ext uri="{FF2B5EF4-FFF2-40B4-BE49-F238E27FC236}">
                      <a16:creationId xmlns:a16="http://schemas.microsoft.com/office/drawing/2014/main" id="{0F9399A8-0C88-99CC-5DED-625A493567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670517" y="5209769"/>
                  <a:ext cx="395288" cy="1588"/>
                </a:xfrm>
                <a:prstGeom prst="rect">
                  <a:avLst/>
                </a:prstGeom>
                <a:solidFill>
                  <a:srgbClr val="FDE72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19" name="Rectangle 106">
                  <a:extLst>
                    <a:ext uri="{FF2B5EF4-FFF2-40B4-BE49-F238E27FC236}">
                      <a16:creationId xmlns:a16="http://schemas.microsoft.com/office/drawing/2014/main" id="{36BC133E-0D88-0F06-9746-B71109B78D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111842" y="1664882"/>
                  <a:ext cx="388938" cy="2579688"/>
                </a:xfrm>
                <a:prstGeom prst="rect">
                  <a:avLst/>
                </a:prstGeom>
                <a:solidFill>
                  <a:srgbClr val="4401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20" name="Rectangle 107">
                  <a:extLst>
                    <a:ext uri="{FF2B5EF4-FFF2-40B4-BE49-F238E27FC236}">
                      <a16:creationId xmlns:a16="http://schemas.microsoft.com/office/drawing/2014/main" id="{FD3E833C-CC87-25E8-2E1C-594A12B5E0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111842" y="4244569"/>
                  <a:ext cx="388938" cy="90488"/>
                </a:xfrm>
                <a:prstGeom prst="rect">
                  <a:avLst/>
                </a:prstGeom>
                <a:solidFill>
                  <a:srgbClr val="46337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21" name="Rectangle 108">
                  <a:extLst>
                    <a:ext uri="{FF2B5EF4-FFF2-40B4-BE49-F238E27FC236}">
                      <a16:creationId xmlns:a16="http://schemas.microsoft.com/office/drawing/2014/main" id="{6AE22E1C-A3F7-5E7A-9AD2-BEFE3124C5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111842" y="4335057"/>
                  <a:ext cx="388938" cy="531813"/>
                </a:xfrm>
                <a:prstGeom prst="rect">
                  <a:avLst/>
                </a:prstGeom>
                <a:solidFill>
                  <a:srgbClr val="365C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22" name="Rectangle 109">
                  <a:extLst>
                    <a:ext uri="{FF2B5EF4-FFF2-40B4-BE49-F238E27FC236}">
                      <a16:creationId xmlns:a16="http://schemas.microsoft.com/office/drawing/2014/main" id="{69EB7534-1882-BBA6-3093-9BAD62ECD3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111842" y="4866869"/>
                  <a:ext cx="388938" cy="77788"/>
                </a:xfrm>
                <a:prstGeom prst="rect">
                  <a:avLst/>
                </a:prstGeom>
                <a:solidFill>
                  <a:srgbClr val="277F8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23" name="Rectangle 110">
                  <a:extLst>
                    <a:ext uri="{FF2B5EF4-FFF2-40B4-BE49-F238E27FC236}">
                      <a16:creationId xmlns:a16="http://schemas.microsoft.com/office/drawing/2014/main" id="{626E080F-1A4F-1E9D-663F-08DEE287C9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111842" y="4944657"/>
                  <a:ext cx="388938" cy="84138"/>
                </a:xfrm>
                <a:prstGeom prst="rect">
                  <a:avLst/>
                </a:prstGeom>
                <a:solidFill>
                  <a:srgbClr val="1FA1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24" name="Rectangle 111">
                  <a:extLst>
                    <a:ext uri="{FF2B5EF4-FFF2-40B4-BE49-F238E27FC236}">
                      <a16:creationId xmlns:a16="http://schemas.microsoft.com/office/drawing/2014/main" id="{84B59E18-F855-D3EF-D06F-0AD562C11B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111842" y="5028794"/>
                  <a:ext cx="388938" cy="77788"/>
                </a:xfrm>
                <a:prstGeom prst="rect">
                  <a:avLst/>
                </a:prstGeom>
                <a:solidFill>
                  <a:srgbClr val="4AC1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25" name="Rectangle 112">
                  <a:extLst>
                    <a:ext uri="{FF2B5EF4-FFF2-40B4-BE49-F238E27FC236}">
                      <a16:creationId xmlns:a16="http://schemas.microsoft.com/office/drawing/2014/main" id="{32CC0C5A-0899-F68B-B360-6468BB8DD1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111842" y="5106582"/>
                  <a:ext cx="388938" cy="1588"/>
                </a:xfrm>
                <a:prstGeom prst="rect">
                  <a:avLst/>
                </a:prstGeom>
                <a:solidFill>
                  <a:srgbClr val="9FDA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26" name="Rectangle 113">
                  <a:extLst>
                    <a:ext uri="{FF2B5EF4-FFF2-40B4-BE49-F238E27FC236}">
                      <a16:creationId xmlns:a16="http://schemas.microsoft.com/office/drawing/2014/main" id="{1E71E972-CEEA-6418-3AF8-E62FB1E568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111842" y="5106582"/>
                  <a:ext cx="388938" cy="103188"/>
                </a:xfrm>
                <a:prstGeom prst="rect">
                  <a:avLst/>
                </a:prstGeom>
                <a:solidFill>
                  <a:srgbClr val="FDE72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27" name="Rectangle 114">
                  <a:extLst>
                    <a:ext uri="{FF2B5EF4-FFF2-40B4-BE49-F238E27FC236}">
                      <a16:creationId xmlns:a16="http://schemas.microsoft.com/office/drawing/2014/main" id="{71C0EB92-7368-1218-AFE4-47BFF9B032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165692" y="1490257"/>
                  <a:ext cx="1400175" cy="3894138"/>
                </a:xfrm>
                <a:prstGeom prst="rect">
                  <a:avLst/>
                </a:prstGeom>
                <a:noFill/>
                <a:ln w="6350" cap="rnd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28" name="Rectangle 115">
                  <a:extLst>
                    <a:ext uri="{FF2B5EF4-FFF2-40B4-BE49-F238E27FC236}">
                      <a16:creationId xmlns:a16="http://schemas.microsoft.com/office/drawing/2014/main" id="{D15E76E9-BA97-8EB8-B80E-84582452E2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019991" y="5131943"/>
                  <a:ext cx="64120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altLang="fr-FR" sz="900" b="0" i="0" u="none" strike="noStrike" cap="none" normalizeH="0" baseline="0">
                      <a:ln>
                        <a:noFill/>
                      </a:ln>
                      <a:effectLst/>
                      <a:latin typeface="Arial" panose="020B0604020202020204" pitchFamily="34" charset="0"/>
                    </a:rPr>
                    <a:t>0</a:t>
                  </a:r>
                  <a:endParaRPr kumimoji="0" lang="fr-FR" altLang="fr-FR" sz="2800" b="0" i="0" u="none" strike="noStrike" cap="none" normalizeH="0" baseline="0">
                    <a:ln>
                      <a:noFill/>
                    </a:ln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9" name="Rectangle 116">
                  <a:extLst>
                    <a:ext uri="{FF2B5EF4-FFF2-40B4-BE49-F238E27FC236}">
                      <a16:creationId xmlns:a16="http://schemas.microsoft.com/office/drawing/2014/main" id="{DC20439E-DA99-6085-73CE-B24839F170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67603" y="4242943"/>
                  <a:ext cx="128240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altLang="fr-FR" sz="900" b="0" i="0" u="none" strike="noStrike" cap="none" normalizeH="0" baseline="0">
                      <a:ln>
                        <a:noFill/>
                      </a:ln>
                      <a:effectLst/>
                      <a:latin typeface="Arial" panose="020B0604020202020204" pitchFamily="34" charset="0"/>
                    </a:rPr>
                    <a:t>25</a:t>
                  </a:r>
                  <a:endParaRPr kumimoji="0" lang="fr-FR" altLang="fr-FR" sz="2800" b="0" i="0" u="none" strike="noStrike" cap="none" normalizeH="0" baseline="0">
                    <a:ln>
                      <a:noFill/>
                    </a:ln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0" name="Rectangle 117">
                  <a:extLst>
                    <a:ext uri="{FF2B5EF4-FFF2-40B4-BE49-F238E27FC236}">
                      <a16:creationId xmlns:a16="http://schemas.microsoft.com/office/drawing/2014/main" id="{B10B33F5-AB94-B0F0-5955-D3F5ED1222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67603" y="3355531"/>
                  <a:ext cx="128240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altLang="fr-FR" sz="900" b="0" i="0" u="none" strike="noStrike" cap="none" normalizeH="0" baseline="0">
                      <a:ln>
                        <a:noFill/>
                      </a:ln>
                      <a:effectLst/>
                      <a:latin typeface="Arial" panose="020B0604020202020204" pitchFamily="34" charset="0"/>
                    </a:rPr>
                    <a:t>50</a:t>
                  </a:r>
                  <a:endParaRPr kumimoji="0" lang="fr-FR" altLang="fr-FR" sz="2800" b="0" i="0" u="none" strike="noStrike" cap="none" normalizeH="0" baseline="0">
                    <a:ln>
                      <a:noFill/>
                    </a:ln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1" name="Rectangle 118">
                  <a:extLst>
                    <a:ext uri="{FF2B5EF4-FFF2-40B4-BE49-F238E27FC236}">
                      <a16:creationId xmlns:a16="http://schemas.microsoft.com/office/drawing/2014/main" id="{070E056D-9F77-2B55-C7D0-1C667DCCD5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67603" y="2474468"/>
                  <a:ext cx="128240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altLang="fr-FR" sz="900" b="0" i="0" u="none" strike="noStrike" cap="none" normalizeH="0" baseline="0">
                      <a:ln>
                        <a:noFill/>
                      </a:ln>
                      <a:effectLst/>
                      <a:latin typeface="Arial" panose="020B0604020202020204" pitchFamily="34" charset="0"/>
                    </a:rPr>
                    <a:t>75</a:t>
                  </a:r>
                  <a:endParaRPr kumimoji="0" lang="fr-FR" altLang="fr-FR" sz="2800" b="0" i="0" u="none" strike="noStrike" cap="none" normalizeH="0" baseline="0">
                    <a:ln>
                      <a:noFill/>
                    </a:ln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2" name="Rectangle 119">
                  <a:extLst>
                    <a:ext uri="{FF2B5EF4-FFF2-40B4-BE49-F238E27FC236}">
                      <a16:creationId xmlns:a16="http://schemas.microsoft.com/office/drawing/2014/main" id="{2344E622-9CFB-72F6-08F4-148FA7787D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16803" y="1585468"/>
                  <a:ext cx="192360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altLang="fr-FR" sz="900" b="0" i="0" u="none" strike="noStrike" cap="none" normalizeH="0" baseline="0" dirty="0">
                      <a:ln>
                        <a:noFill/>
                      </a:ln>
                      <a:effectLst/>
                      <a:latin typeface="Arial" panose="020B0604020202020204" pitchFamily="34" charset="0"/>
                    </a:rPr>
                    <a:t>100</a:t>
                  </a:r>
                  <a:endParaRPr kumimoji="0" lang="fr-FR" altLang="fr-FR" sz="2800" b="0" i="0" u="none" strike="noStrike" cap="none" normalizeH="0" baseline="0" dirty="0">
                    <a:ln>
                      <a:noFill/>
                    </a:ln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3" name="Line 120">
                  <a:extLst>
                    <a:ext uri="{FF2B5EF4-FFF2-40B4-BE49-F238E27FC236}">
                      <a16:creationId xmlns:a16="http://schemas.microsoft.com/office/drawing/2014/main" id="{9DBDE17F-4C24-5A56-AB23-EFC292C6D96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146642" y="5209769"/>
                  <a:ext cx="19050" cy="0"/>
                </a:xfrm>
                <a:prstGeom prst="line">
                  <a:avLst/>
                </a:prstGeom>
                <a:noFill/>
                <a:ln w="6350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34" name="Line 121">
                  <a:extLst>
                    <a:ext uri="{FF2B5EF4-FFF2-40B4-BE49-F238E27FC236}">
                      <a16:creationId xmlns:a16="http://schemas.microsoft.com/office/drawing/2014/main" id="{C6F31C0B-BD6D-F568-6B73-A3E6E3A7A73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146642" y="4322357"/>
                  <a:ext cx="19050" cy="0"/>
                </a:xfrm>
                <a:prstGeom prst="line">
                  <a:avLst/>
                </a:prstGeom>
                <a:noFill/>
                <a:ln w="6350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35" name="Line 122">
                  <a:extLst>
                    <a:ext uri="{FF2B5EF4-FFF2-40B4-BE49-F238E27FC236}">
                      <a16:creationId xmlns:a16="http://schemas.microsoft.com/office/drawing/2014/main" id="{F5E5703B-4B2A-B93F-6C38-471F625E53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146642" y="3433357"/>
                  <a:ext cx="19050" cy="0"/>
                </a:xfrm>
                <a:prstGeom prst="line">
                  <a:avLst/>
                </a:prstGeom>
                <a:noFill/>
                <a:ln w="6350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36" name="Line 123">
                  <a:extLst>
                    <a:ext uri="{FF2B5EF4-FFF2-40B4-BE49-F238E27FC236}">
                      <a16:creationId xmlns:a16="http://schemas.microsoft.com/office/drawing/2014/main" id="{6EB2A91B-5836-8494-714F-959D90E8865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146642" y="2552294"/>
                  <a:ext cx="19050" cy="0"/>
                </a:xfrm>
                <a:prstGeom prst="line">
                  <a:avLst/>
                </a:prstGeom>
                <a:noFill/>
                <a:ln w="6350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37" name="Line 124">
                  <a:extLst>
                    <a:ext uri="{FF2B5EF4-FFF2-40B4-BE49-F238E27FC236}">
                      <a16:creationId xmlns:a16="http://schemas.microsoft.com/office/drawing/2014/main" id="{B38139EF-5BB4-4ED1-1345-03EE9E680D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146642" y="1664882"/>
                  <a:ext cx="19050" cy="0"/>
                </a:xfrm>
                <a:prstGeom prst="line">
                  <a:avLst/>
                </a:prstGeom>
                <a:noFill/>
                <a:ln w="6350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38" name="Line 125">
                  <a:extLst>
                    <a:ext uri="{FF2B5EF4-FFF2-40B4-BE49-F238E27FC236}">
                      <a16:creationId xmlns:a16="http://schemas.microsoft.com/office/drawing/2014/main" id="{1333B3EA-B105-36DB-F557-D7BFD7FB6E6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430804" y="5384394"/>
                  <a:ext cx="0" cy="26988"/>
                </a:xfrm>
                <a:prstGeom prst="line">
                  <a:avLst/>
                </a:prstGeom>
                <a:noFill/>
                <a:ln w="6350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39" name="Line 126">
                  <a:extLst>
                    <a:ext uri="{FF2B5EF4-FFF2-40B4-BE49-F238E27FC236}">
                      <a16:creationId xmlns:a16="http://schemas.microsoft.com/office/drawing/2014/main" id="{AE0EF686-55FC-C1A4-49A9-D0A018CE726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865779" y="5384394"/>
                  <a:ext cx="0" cy="26988"/>
                </a:xfrm>
                <a:prstGeom prst="line">
                  <a:avLst/>
                </a:prstGeom>
                <a:noFill/>
                <a:ln w="6350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40" name="Line 127">
                  <a:extLst>
                    <a:ext uri="{FF2B5EF4-FFF2-40B4-BE49-F238E27FC236}">
                      <a16:creationId xmlns:a16="http://schemas.microsoft.com/office/drawing/2014/main" id="{A590C0BA-17E1-F757-26D4-08DE369D4A3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0305517" y="5384394"/>
                  <a:ext cx="0" cy="26988"/>
                </a:xfrm>
                <a:prstGeom prst="line">
                  <a:avLst/>
                </a:prstGeom>
                <a:noFill/>
                <a:ln w="6350" cap="flat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41" name="Rectangle 128">
                  <a:extLst>
                    <a:ext uri="{FF2B5EF4-FFF2-40B4-BE49-F238E27FC236}">
                      <a16:creationId xmlns:a16="http://schemas.microsoft.com/office/drawing/2014/main" id="{4F9312EA-5D0E-0151-CDCF-AED10E11F8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19899" y="5433607"/>
                  <a:ext cx="219612" cy="153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altLang="fr-FR" sz="1000" b="0" i="0" u="none" strike="noStrike" cap="none" normalizeH="0" baseline="0">
                      <a:ln>
                        <a:noFill/>
                      </a:ln>
                      <a:effectLst/>
                      <a:latin typeface="Arial" panose="020B0604020202020204" pitchFamily="34" charset="0"/>
                    </a:rPr>
                    <a:t>BIO</a:t>
                  </a:r>
                  <a:endParaRPr kumimoji="0" lang="fr-FR" altLang="fr-FR" sz="3200" b="0" i="0" u="none" strike="noStrike" cap="none" normalizeH="0" baseline="0">
                    <a:ln>
                      <a:noFill/>
                    </a:ln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42" name="Rectangle 129">
                  <a:extLst>
                    <a:ext uri="{FF2B5EF4-FFF2-40B4-BE49-F238E27FC236}">
                      <a16:creationId xmlns:a16="http://schemas.microsoft.com/office/drawing/2014/main" id="{AAF8E800-48F8-9364-B9EA-4CF845FAD1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738999" y="5433607"/>
                  <a:ext cx="262892" cy="153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altLang="fr-FR" sz="1000" b="0" i="0" u="none" strike="noStrike" cap="none" normalizeH="0" baseline="0" dirty="0">
                      <a:ln>
                        <a:noFill/>
                      </a:ln>
                      <a:effectLst/>
                      <a:latin typeface="Arial" panose="020B0604020202020204" pitchFamily="34" charset="0"/>
                    </a:rPr>
                    <a:t>DVB</a:t>
                  </a:r>
                  <a:endParaRPr kumimoji="0" lang="fr-FR" altLang="fr-FR" sz="3200" b="0" i="0" u="none" strike="noStrike" cap="none" normalizeH="0" baseline="0" dirty="0">
                    <a:ln>
                      <a:noFill/>
                    </a:ln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43" name="Rectangle 130">
                  <a:extLst>
                    <a:ext uri="{FF2B5EF4-FFF2-40B4-BE49-F238E27FC236}">
                      <a16:creationId xmlns:a16="http://schemas.microsoft.com/office/drawing/2014/main" id="{B8C5B0E0-7C83-7C6B-2FAF-CBC996AA5D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169211" y="5433607"/>
                  <a:ext cx="299762" cy="153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altLang="fr-FR" sz="1000" b="0" i="0" u="none" strike="noStrike" cap="none" normalizeH="0" baseline="0" dirty="0">
                      <a:ln>
                        <a:noFill/>
                      </a:ln>
                      <a:effectLst/>
                      <a:latin typeface="Arial" panose="020B0604020202020204" pitchFamily="34" charset="0"/>
                    </a:rPr>
                    <a:t>OMR</a:t>
                  </a:r>
                  <a:endParaRPr kumimoji="0" lang="fr-FR" altLang="fr-FR" sz="3200" b="0" i="0" u="none" strike="noStrike" cap="none" normalizeH="0" baseline="0" dirty="0">
                    <a:ln>
                      <a:noFill/>
                    </a:ln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44" name="Rectangle 131">
                  <a:extLst>
                    <a:ext uri="{FF2B5EF4-FFF2-40B4-BE49-F238E27FC236}">
                      <a16:creationId xmlns:a16="http://schemas.microsoft.com/office/drawing/2014/main" id="{DF2F5FE1-F74D-187E-43B9-51A2C8AA77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481261" y="6184365"/>
                  <a:ext cx="1001877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fr-FR" altLang="fr-FR" sz="1600" b="1" dirty="0"/>
                    <a:t>Composts</a:t>
                  </a:r>
                  <a:endParaRPr kumimoji="0" lang="fr-FR" altLang="fr-FR" sz="4400" b="1" i="0" u="none" strike="noStrike" cap="none" normalizeH="0" baseline="0" dirty="0">
                    <a:ln>
                      <a:noFill/>
                    </a:ln>
                    <a:effectLst/>
                  </a:endParaRPr>
                </a:p>
              </p:txBody>
            </p:sp>
            <p:sp>
              <p:nvSpPr>
                <p:cNvPr id="145" name="Rectangle 132">
                  <a:extLst>
                    <a:ext uri="{FF2B5EF4-FFF2-40B4-BE49-F238E27FC236}">
                      <a16:creationId xmlns:a16="http://schemas.microsoft.com/office/drawing/2014/main" id="{0898ADFE-48E5-BC81-01D9-1277DB2EFE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662704" y="2720569"/>
                  <a:ext cx="920750" cy="1427163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46" name="Rectangle 135">
                  <a:extLst>
                    <a:ext uri="{FF2B5EF4-FFF2-40B4-BE49-F238E27FC236}">
                      <a16:creationId xmlns:a16="http://schemas.microsoft.com/office/drawing/2014/main" id="{24A2EF1F-2257-EE55-56BE-C9FCAAC2782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0860276" y="2007960"/>
                  <a:ext cx="279134" cy="282417"/>
                </a:xfrm>
                <a:prstGeom prst="rect">
                  <a:avLst/>
                </a:prstGeom>
                <a:solidFill>
                  <a:srgbClr val="4401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dirty="0"/>
                </a:p>
              </p:txBody>
            </p:sp>
            <p:sp>
              <p:nvSpPr>
                <p:cNvPr id="147" name="Rectangle 137">
                  <a:extLst>
                    <a:ext uri="{FF2B5EF4-FFF2-40B4-BE49-F238E27FC236}">
                      <a16:creationId xmlns:a16="http://schemas.microsoft.com/office/drawing/2014/main" id="{4703BEFC-D9D0-1EF1-3D6F-32E3F6059CF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0860276" y="2363346"/>
                  <a:ext cx="279134" cy="279134"/>
                </a:xfrm>
                <a:prstGeom prst="rect">
                  <a:avLst/>
                </a:prstGeom>
                <a:solidFill>
                  <a:srgbClr val="46337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48" name="Rectangle 139">
                  <a:extLst>
                    <a:ext uri="{FF2B5EF4-FFF2-40B4-BE49-F238E27FC236}">
                      <a16:creationId xmlns:a16="http://schemas.microsoft.com/office/drawing/2014/main" id="{0FB57C38-6643-98BE-36A5-CCECA3A7AAE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0860276" y="2715449"/>
                  <a:ext cx="279134" cy="279134"/>
                </a:xfrm>
                <a:prstGeom prst="rect">
                  <a:avLst/>
                </a:prstGeom>
                <a:solidFill>
                  <a:srgbClr val="365C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49" name="Rectangle 141">
                  <a:extLst>
                    <a:ext uri="{FF2B5EF4-FFF2-40B4-BE49-F238E27FC236}">
                      <a16:creationId xmlns:a16="http://schemas.microsoft.com/office/drawing/2014/main" id="{749E9819-51C5-992E-AEBB-B0377D76BF8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0860276" y="3067552"/>
                  <a:ext cx="279134" cy="279134"/>
                </a:xfrm>
                <a:prstGeom prst="rect">
                  <a:avLst/>
                </a:prstGeom>
                <a:solidFill>
                  <a:srgbClr val="277F8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50" name="Rectangle 143">
                  <a:extLst>
                    <a:ext uri="{FF2B5EF4-FFF2-40B4-BE49-F238E27FC236}">
                      <a16:creationId xmlns:a16="http://schemas.microsoft.com/office/drawing/2014/main" id="{C995CF67-ECD8-FAA0-733D-F8CBD5A90EC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0860276" y="3419655"/>
                  <a:ext cx="279134" cy="282417"/>
                </a:xfrm>
                <a:prstGeom prst="rect">
                  <a:avLst/>
                </a:prstGeom>
                <a:solidFill>
                  <a:srgbClr val="1FA1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51" name="Rectangle 145">
                  <a:extLst>
                    <a:ext uri="{FF2B5EF4-FFF2-40B4-BE49-F238E27FC236}">
                      <a16:creationId xmlns:a16="http://schemas.microsoft.com/office/drawing/2014/main" id="{CC67BCC2-FBD9-38E3-8C05-98996E0B248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0860276" y="3775041"/>
                  <a:ext cx="279134" cy="282417"/>
                </a:xfrm>
                <a:prstGeom prst="rect">
                  <a:avLst/>
                </a:prstGeom>
                <a:solidFill>
                  <a:srgbClr val="4AC1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52" name="Rectangle 147">
                  <a:extLst>
                    <a:ext uri="{FF2B5EF4-FFF2-40B4-BE49-F238E27FC236}">
                      <a16:creationId xmlns:a16="http://schemas.microsoft.com/office/drawing/2014/main" id="{E4747256-0694-0B29-C629-AC173F390AE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0860276" y="4130427"/>
                  <a:ext cx="279134" cy="282417"/>
                </a:xfrm>
                <a:prstGeom prst="rect">
                  <a:avLst/>
                </a:prstGeom>
                <a:solidFill>
                  <a:srgbClr val="9FDA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53" name="Rectangle 149">
                  <a:extLst>
                    <a:ext uri="{FF2B5EF4-FFF2-40B4-BE49-F238E27FC236}">
                      <a16:creationId xmlns:a16="http://schemas.microsoft.com/office/drawing/2014/main" id="{A7D2E5EC-E790-A4CD-95A8-D967EF4EE06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0860276" y="4485811"/>
                  <a:ext cx="279134" cy="282417"/>
                </a:xfrm>
                <a:prstGeom prst="rect">
                  <a:avLst/>
                </a:prstGeom>
                <a:solidFill>
                  <a:srgbClr val="FDE72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54" name="Rectangle 150">
                  <a:extLst>
                    <a:ext uri="{FF2B5EF4-FFF2-40B4-BE49-F238E27FC236}">
                      <a16:creationId xmlns:a16="http://schemas.microsoft.com/office/drawing/2014/main" id="{BD18BA5B-B1AE-E396-1F6D-860D0876F5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29085" y="2041446"/>
                  <a:ext cx="240450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altLang="fr-FR" sz="14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PE</a:t>
                  </a:r>
                  <a:endParaRPr kumimoji="0" lang="fr-FR" altLang="fr-FR" sz="4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55" name="Rectangle 151">
                  <a:extLst>
                    <a:ext uri="{FF2B5EF4-FFF2-40B4-BE49-F238E27FC236}">
                      <a16:creationId xmlns:a16="http://schemas.microsoft.com/office/drawing/2014/main" id="{FAE50E88-DDD1-52AE-0A12-3075CF617E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29085" y="2396812"/>
                  <a:ext cx="240450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altLang="fr-FR" sz="14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PP</a:t>
                  </a:r>
                  <a:endParaRPr kumimoji="0" lang="fr-FR" altLang="fr-FR" sz="4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56" name="Rectangle 152">
                  <a:extLst>
                    <a:ext uri="{FF2B5EF4-FFF2-40B4-BE49-F238E27FC236}">
                      <a16:creationId xmlns:a16="http://schemas.microsoft.com/office/drawing/2014/main" id="{346B02CE-C48C-D4CE-ED60-C817F52D5E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29085" y="2752178"/>
                  <a:ext cx="240450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altLang="fr-FR" sz="14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PS</a:t>
                  </a:r>
                  <a:endParaRPr kumimoji="0" lang="fr-FR" altLang="fr-FR" sz="4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57" name="Rectangle 153">
                  <a:extLst>
                    <a:ext uri="{FF2B5EF4-FFF2-40B4-BE49-F238E27FC236}">
                      <a16:creationId xmlns:a16="http://schemas.microsoft.com/office/drawing/2014/main" id="{F0EF8681-EAD3-F056-E6EC-E5D274FFC1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29085" y="3107544"/>
                  <a:ext cx="349455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altLang="fr-FR" sz="14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PET</a:t>
                  </a:r>
                  <a:endParaRPr kumimoji="0" lang="fr-FR" altLang="fr-FR" sz="4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58" name="Rectangle 154">
                  <a:extLst>
                    <a:ext uri="{FF2B5EF4-FFF2-40B4-BE49-F238E27FC236}">
                      <a16:creationId xmlns:a16="http://schemas.microsoft.com/office/drawing/2014/main" id="{86829C45-9BC1-D477-1933-32D081D4ED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29085" y="3462910"/>
                  <a:ext cx="370294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altLang="fr-FR" sz="14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PVC</a:t>
                  </a:r>
                  <a:endParaRPr kumimoji="0" lang="fr-FR" altLang="fr-FR" sz="4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59" name="Rectangle 155">
                  <a:extLst>
                    <a:ext uri="{FF2B5EF4-FFF2-40B4-BE49-F238E27FC236}">
                      <a16:creationId xmlns:a16="http://schemas.microsoft.com/office/drawing/2014/main" id="{0324744D-9684-4A81-0EEE-22114AE439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29085" y="3818276"/>
                  <a:ext cx="227113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altLang="fr-FR" sz="14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PA</a:t>
                  </a:r>
                  <a:endParaRPr kumimoji="0" lang="fr-FR" altLang="fr-FR" sz="4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60" name="Rectangle 156">
                  <a:extLst>
                    <a:ext uri="{FF2B5EF4-FFF2-40B4-BE49-F238E27FC236}">
                      <a16:creationId xmlns:a16="http://schemas.microsoft.com/office/drawing/2014/main" id="{33B69149-3F61-DABD-C637-6BB2A17B51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29085" y="4173642"/>
                  <a:ext cx="538609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altLang="fr-FR" sz="14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PMMA</a:t>
                  </a:r>
                  <a:endParaRPr kumimoji="0" lang="fr-FR" altLang="fr-FR" sz="4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61" name="Rectangle 157">
                  <a:extLst>
                    <a:ext uri="{FF2B5EF4-FFF2-40B4-BE49-F238E27FC236}">
                      <a16:creationId xmlns:a16="http://schemas.microsoft.com/office/drawing/2014/main" id="{6246B7B6-3FD9-8D42-0067-A7955940C6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29085" y="4529005"/>
                  <a:ext cx="447238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altLang="fr-FR" sz="1400" b="0" i="0" u="none" strike="noStrike" cap="none" normalizeH="0" baseline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Other</a:t>
                  </a:r>
                  <a:endParaRPr kumimoji="0" lang="fr-FR" altLang="fr-FR" sz="4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62" name="ZoneTexte 161">
                  <a:extLst>
                    <a:ext uri="{FF2B5EF4-FFF2-40B4-BE49-F238E27FC236}">
                      <a16:creationId xmlns:a16="http://schemas.microsoft.com/office/drawing/2014/main" id="{3491C1D8-1426-8DBF-D6C0-2F704EE9D331}"/>
                    </a:ext>
                  </a:extLst>
                </p:cNvPr>
                <p:cNvSpPr txBox="1"/>
                <p:nvPr/>
              </p:nvSpPr>
              <p:spPr>
                <a:xfrm>
                  <a:off x="10052470" y="1391516"/>
                  <a:ext cx="596900" cy="26161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100" dirty="0"/>
                    <a:t>N=235</a:t>
                  </a:r>
                </a:p>
              </p:txBody>
            </p:sp>
            <p:sp>
              <p:nvSpPr>
                <p:cNvPr id="163" name="ZoneTexte 162">
                  <a:extLst>
                    <a:ext uri="{FF2B5EF4-FFF2-40B4-BE49-F238E27FC236}">
                      <a16:creationId xmlns:a16="http://schemas.microsoft.com/office/drawing/2014/main" id="{8C61F8EB-FFA2-97AC-74D3-B2ED6AA5D287}"/>
                    </a:ext>
                  </a:extLst>
                </p:cNvPr>
                <p:cNvSpPr txBox="1"/>
                <p:nvPr/>
              </p:nvSpPr>
              <p:spPr>
                <a:xfrm>
                  <a:off x="9109408" y="1391516"/>
                  <a:ext cx="596900" cy="26161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100" dirty="0"/>
                    <a:t>N=12</a:t>
                  </a:r>
                </a:p>
              </p:txBody>
            </p:sp>
            <p:sp>
              <p:nvSpPr>
                <p:cNvPr id="164" name="ZoneTexte 163">
                  <a:extLst>
                    <a:ext uri="{FF2B5EF4-FFF2-40B4-BE49-F238E27FC236}">
                      <a16:creationId xmlns:a16="http://schemas.microsoft.com/office/drawing/2014/main" id="{1098E52F-6152-6407-4B99-D3E92F331CA3}"/>
                    </a:ext>
                  </a:extLst>
                </p:cNvPr>
                <p:cNvSpPr txBox="1"/>
                <p:nvPr/>
              </p:nvSpPr>
              <p:spPr>
                <a:xfrm>
                  <a:off x="9571458" y="1391516"/>
                  <a:ext cx="596900" cy="26161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100" dirty="0"/>
                    <a:t>N=2</a:t>
                  </a:r>
                </a:p>
              </p:txBody>
            </p:sp>
            <p:sp>
              <p:nvSpPr>
                <p:cNvPr id="165" name="Rectangle 164">
                  <a:extLst>
                    <a:ext uri="{FF2B5EF4-FFF2-40B4-BE49-F238E27FC236}">
                      <a16:creationId xmlns:a16="http://schemas.microsoft.com/office/drawing/2014/main" id="{06E361FF-1DE1-E5A0-8331-39CC77B7C522}"/>
                    </a:ext>
                  </a:extLst>
                </p:cNvPr>
                <p:cNvSpPr/>
                <p:nvPr/>
              </p:nvSpPr>
              <p:spPr>
                <a:xfrm>
                  <a:off x="6555207" y="1386753"/>
                  <a:ext cx="2366876" cy="26161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66" name="ZoneTexte 165">
                  <a:extLst>
                    <a:ext uri="{FF2B5EF4-FFF2-40B4-BE49-F238E27FC236}">
                      <a16:creationId xmlns:a16="http://schemas.microsoft.com/office/drawing/2014/main" id="{3D2AD1CD-4C37-1EDE-056B-3D916DF457B0}"/>
                    </a:ext>
                  </a:extLst>
                </p:cNvPr>
                <p:cNvSpPr txBox="1"/>
                <p:nvPr/>
              </p:nvSpPr>
              <p:spPr>
                <a:xfrm>
                  <a:off x="6659688" y="1391516"/>
                  <a:ext cx="486363" cy="26161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050" dirty="0"/>
                    <a:t>N=15</a:t>
                  </a:r>
                </a:p>
              </p:txBody>
            </p:sp>
            <p:sp>
              <p:nvSpPr>
                <p:cNvPr id="167" name="ZoneTexte 166">
                  <a:extLst>
                    <a:ext uri="{FF2B5EF4-FFF2-40B4-BE49-F238E27FC236}">
                      <a16:creationId xmlns:a16="http://schemas.microsoft.com/office/drawing/2014/main" id="{2B84EA44-971E-1FDC-250D-18B0D0B14932}"/>
                    </a:ext>
                  </a:extLst>
                </p:cNvPr>
                <p:cNvSpPr txBox="1"/>
                <p:nvPr/>
              </p:nvSpPr>
              <p:spPr>
                <a:xfrm>
                  <a:off x="7206126" y="1391516"/>
                  <a:ext cx="486363" cy="26161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050" dirty="0"/>
                    <a:t>N=2</a:t>
                  </a:r>
                </a:p>
              </p:txBody>
            </p:sp>
            <p:sp>
              <p:nvSpPr>
                <p:cNvPr id="168" name="ZoneTexte 167">
                  <a:extLst>
                    <a:ext uri="{FF2B5EF4-FFF2-40B4-BE49-F238E27FC236}">
                      <a16:creationId xmlns:a16="http://schemas.microsoft.com/office/drawing/2014/main" id="{04D214E6-F7D2-0B15-96D5-16DBE3931E3E}"/>
                    </a:ext>
                  </a:extLst>
                </p:cNvPr>
                <p:cNvSpPr txBox="1"/>
                <p:nvPr/>
              </p:nvSpPr>
              <p:spPr>
                <a:xfrm>
                  <a:off x="8301382" y="1391516"/>
                  <a:ext cx="486363" cy="26161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050" dirty="0"/>
                    <a:t>N=2</a:t>
                  </a:r>
                </a:p>
              </p:txBody>
            </p:sp>
            <p:sp>
              <p:nvSpPr>
                <p:cNvPr id="169" name="ZoneTexte 168">
                  <a:extLst>
                    <a:ext uri="{FF2B5EF4-FFF2-40B4-BE49-F238E27FC236}">
                      <a16:creationId xmlns:a16="http://schemas.microsoft.com/office/drawing/2014/main" id="{6D07BA50-6457-A269-1C3F-766843437B21}"/>
                    </a:ext>
                  </a:extLst>
                </p:cNvPr>
                <p:cNvSpPr txBox="1"/>
                <p:nvPr/>
              </p:nvSpPr>
              <p:spPr>
                <a:xfrm>
                  <a:off x="7752564" y="1391516"/>
                  <a:ext cx="486363" cy="26161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050" dirty="0"/>
                    <a:t>N=75</a:t>
                  </a:r>
                </a:p>
              </p:txBody>
            </p:sp>
          </p:grpSp>
          <p:pic>
            <p:nvPicPr>
              <p:cNvPr id="170" name="Image 169">
                <a:extLst>
                  <a:ext uri="{FF2B5EF4-FFF2-40B4-BE49-F238E27FC236}">
                    <a16:creationId xmlns:a16="http://schemas.microsoft.com/office/drawing/2014/main" id="{A7CF6F55-3B5C-45BD-9F85-7B41042F36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8507" b="91319" l="7907" r="93256">
                            <a14:foregroundMark x1="8023" y1="35417" x2="8023" y2="35417"/>
                            <a14:foregroundMark x1="38953" y1="8507" x2="38953" y2="8507"/>
                            <a14:foregroundMark x1="20581" y1="90451" x2="20581" y2="90451"/>
                            <a14:foregroundMark x1="67907" y1="91493" x2="67907" y2="91493"/>
                            <a14:foregroundMark x1="93372" y1="38194" x2="93023" y2="38368"/>
                            <a14:foregroundMark x1="20116" y1="91319" x2="20116" y2="9131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5515" y="5628802"/>
                <a:ext cx="431577" cy="289057"/>
              </a:xfrm>
              <a:prstGeom prst="rect">
                <a:avLst/>
              </a:prstGeom>
            </p:spPr>
          </p:pic>
          <p:pic>
            <p:nvPicPr>
              <p:cNvPr id="172" name="Image 171">
                <a:extLst>
                  <a:ext uri="{FF2B5EF4-FFF2-40B4-BE49-F238E27FC236}">
                    <a16:creationId xmlns:a16="http://schemas.microsoft.com/office/drawing/2014/main" id="{8DC3C5E4-9DCB-42C6-8CE8-76DE37A710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586894" y="5583184"/>
                <a:ext cx="779326" cy="550821"/>
              </a:xfrm>
              <a:prstGeom prst="rect">
                <a:avLst/>
              </a:prstGeom>
            </p:spPr>
          </p:pic>
          <p:sp>
            <p:nvSpPr>
              <p:cNvPr id="173" name="Interdiction 172">
                <a:extLst>
                  <a:ext uri="{FF2B5EF4-FFF2-40B4-BE49-F238E27FC236}">
                    <a16:creationId xmlns:a16="http://schemas.microsoft.com/office/drawing/2014/main" id="{F22FFD99-EDEB-435D-99BB-45E7ED48B3C9}"/>
                  </a:ext>
                </a:extLst>
              </p:cNvPr>
              <p:cNvSpPr/>
              <p:nvPr/>
            </p:nvSpPr>
            <p:spPr>
              <a:xfrm>
                <a:off x="8443684" y="5671664"/>
                <a:ext cx="269235" cy="289057"/>
              </a:xfrm>
              <a:prstGeom prst="noSmoking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174" name="Image 173">
                <a:extLst>
                  <a:ext uri="{FF2B5EF4-FFF2-40B4-BE49-F238E27FC236}">
                    <a16:creationId xmlns:a16="http://schemas.microsoft.com/office/drawing/2014/main" id="{4CD8E235-1BAB-46B9-AD11-E77B34F54F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8507" b="91319" l="7907" r="93256">
                            <a14:foregroundMark x1="8023" y1="35417" x2="8023" y2="35417"/>
                            <a14:foregroundMark x1="38953" y1="8507" x2="38953" y2="8507"/>
                            <a14:foregroundMark x1="20581" y1="90451" x2="20581" y2="90451"/>
                            <a14:foregroundMark x1="67907" y1="91493" x2="67907" y2="91493"/>
                            <a14:foregroundMark x1="93372" y1="38194" x2="93023" y2="38368"/>
                            <a14:foregroundMark x1="20116" y1="91319" x2="20116" y2="9131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65494" y="5672578"/>
                <a:ext cx="431577" cy="289057"/>
              </a:xfrm>
              <a:prstGeom prst="rect">
                <a:avLst/>
              </a:prstGeom>
            </p:spPr>
          </p:pic>
          <p:pic>
            <p:nvPicPr>
              <p:cNvPr id="176" name="Image 175">
                <a:extLst>
                  <a:ext uri="{FF2B5EF4-FFF2-40B4-BE49-F238E27FC236}">
                    <a16:creationId xmlns:a16="http://schemas.microsoft.com/office/drawing/2014/main" id="{4F13D34F-42AB-440D-B7F5-56DF6FED06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905058" y="5577490"/>
                <a:ext cx="882981" cy="624083"/>
              </a:xfrm>
              <a:prstGeom prst="rect">
                <a:avLst/>
              </a:prstGeom>
            </p:spPr>
          </p:pic>
          <p:grpSp>
            <p:nvGrpSpPr>
              <p:cNvPr id="178" name="Groupe 177">
                <a:extLst>
                  <a:ext uri="{FF2B5EF4-FFF2-40B4-BE49-F238E27FC236}">
                    <a16:creationId xmlns:a16="http://schemas.microsoft.com/office/drawing/2014/main" id="{4DBBF13D-81F8-48D4-9F4F-529EA745B5C4}"/>
                  </a:ext>
                </a:extLst>
              </p:cNvPr>
              <p:cNvGrpSpPr/>
              <p:nvPr/>
            </p:nvGrpSpPr>
            <p:grpSpPr>
              <a:xfrm>
                <a:off x="7287221" y="5641047"/>
                <a:ext cx="431577" cy="441475"/>
                <a:chOff x="7287221" y="5641047"/>
                <a:chExt cx="431577" cy="441475"/>
              </a:xfrm>
            </p:grpSpPr>
            <p:pic>
              <p:nvPicPr>
                <p:cNvPr id="171" name="Image 170">
                  <a:extLst>
                    <a:ext uri="{FF2B5EF4-FFF2-40B4-BE49-F238E27FC236}">
                      <a16:creationId xmlns:a16="http://schemas.microsoft.com/office/drawing/2014/main" id="{B7190EFB-165F-4DB2-BF4B-78D2E349628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287221" y="5641047"/>
                  <a:ext cx="431577" cy="441475"/>
                </a:xfrm>
                <a:prstGeom prst="rect">
                  <a:avLst/>
                </a:prstGeom>
              </p:spPr>
            </p:pic>
            <p:pic>
              <p:nvPicPr>
                <p:cNvPr id="177" name="Image 176">
                  <a:extLst>
                    <a:ext uri="{FF2B5EF4-FFF2-40B4-BE49-F238E27FC236}">
                      <a16:creationId xmlns:a16="http://schemas.microsoft.com/office/drawing/2014/main" id="{D4AF610E-E4C4-4761-8339-E1BDA041A7C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48392"/>
                <a:stretch/>
              </p:blipFill>
              <p:spPr>
                <a:xfrm>
                  <a:off x="7365736" y="5870413"/>
                  <a:ext cx="326753" cy="199438"/>
                </a:xfrm>
                <a:prstGeom prst="rect">
                  <a:avLst/>
                </a:prstGeom>
              </p:spPr>
            </p:pic>
          </p:grpSp>
          <p:grpSp>
            <p:nvGrpSpPr>
              <p:cNvPr id="180" name="Groupe 179">
                <a:extLst>
                  <a:ext uri="{FF2B5EF4-FFF2-40B4-BE49-F238E27FC236}">
                    <a16:creationId xmlns:a16="http://schemas.microsoft.com/office/drawing/2014/main" id="{12D9E5ED-DA75-467B-8E25-8167275BE0FA}"/>
                  </a:ext>
                </a:extLst>
              </p:cNvPr>
              <p:cNvGrpSpPr/>
              <p:nvPr/>
            </p:nvGrpSpPr>
            <p:grpSpPr>
              <a:xfrm>
                <a:off x="9644161" y="5634519"/>
                <a:ext cx="421644" cy="424684"/>
                <a:chOff x="9644161" y="5634519"/>
                <a:chExt cx="421644" cy="424684"/>
              </a:xfrm>
            </p:grpSpPr>
            <p:pic>
              <p:nvPicPr>
                <p:cNvPr id="175" name="Image 174">
                  <a:extLst>
                    <a:ext uri="{FF2B5EF4-FFF2-40B4-BE49-F238E27FC236}">
                      <a16:creationId xmlns:a16="http://schemas.microsoft.com/office/drawing/2014/main" id="{1C12DBEC-8D90-4936-93E2-0CDA91683E9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9644161" y="5634519"/>
                  <a:ext cx="408309" cy="417674"/>
                </a:xfrm>
                <a:prstGeom prst="rect">
                  <a:avLst/>
                </a:prstGeom>
              </p:spPr>
            </p:pic>
            <p:pic>
              <p:nvPicPr>
                <p:cNvPr id="179" name="Image 178">
                  <a:extLst>
                    <a:ext uri="{FF2B5EF4-FFF2-40B4-BE49-F238E27FC236}">
                      <a16:creationId xmlns:a16="http://schemas.microsoft.com/office/drawing/2014/main" id="{16A6663B-8AC4-4825-BFDB-92F78B99721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48392"/>
                <a:stretch/>
              </p:blipFill>
              <p:spPr>
                <a:xfrm>
                  <a:off x="9726042" y="5851824"/>
                  <a:ext cx="339763" cy="207379"/>
                </a:xfrm>
                <a:prstGeom prst="rect">
                  <a:avLst/>
                </a:prstGeom>
              </p:spPr>
            </p:pic>
          </p:grpSp>
        </p:grpSp>
        <p:sp>
          <p:nvSpPr>
            <p:cNvPr id="186" name="ZoneTexte 185">
              <a:extLst>
                <a:ext uri="{FF2B5EF4-FFF2-40B4-BE49-F238E27FC236}">
                  <a16:creationId xmlns:a16="http://schemas.microsoft.com/office/drawing/2014/main" id="{305AE00E-BB1C-4DA2-8BC4-04C9823F02B5}"/>
                </a:ext>
              </a:extLst>
            </p:cNvPr>
            <p:cNvSpPr txBox="1"/>
            <p:nvPr/>
          </p:nvSpPr>
          <p:spPr>
            <a:xfrm>
              <a:off x="6520603" y="5843914"/>
              <a:ext cx="445344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800" dirty="0"/>
                <a:t>Diversité de polym</a:t>
              </a:r>
              <a:r>
                <a:rPr lang="fr-FR" dirty="0"/>
                <a:t>ères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06655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>
            <a:extLst>
              <a:ext uri="{FF2B5EF4-FFF2-40B4-BE49-F238E27FC236}">
                <a16:creationId xmlns:a16="http://schemas.microsoft.com/office/drawing/2014/main" id="{250A33D7-286B-432F-8F60-AACB047FEEF5}"/>
              </a:ext>
            </a:extLst>
          </p:cNvPr>
          <p:cNvSpPr txBox="1">
            <a:spLocks/>
          </p:cNvSpPr>
          <p:nvPr/>
        </p:nvSpPr>
        <p:spPr>
          <a:xfrm>
            <a:off x="94067" y="67295"/>
            <a:ext cx="10515600" cy="923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DCC5F6C-345F-4492-B5B8-237D9384CBD9}"/>
              </a:ext>
            </a:extLst>
          </p:cNvPr>
          <p:cNvSpPr txBox="1"/>
          <p:nvPr/>
        </p:nvSpPr>
        <p:spPr>
          <a:xfrm>
            <a:off x="6962665" y="2825055"/>
            <a:ext cx="5016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fr-FR" sz="2000" dirty="0"/>
              <a:t>Effet du type de compost sur [</a:t>
            </a:r>
            <a:r>
              <a:rPr lang="fr-FR" sz="2000" dirty="0" err="1"/>
              <a:t>MPg</a:t>
            </a:r>
            <a:r>
              <a:rPr lang="fr-FR" sz="2000" dirty="0"/>
              <a:t>]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467A603B-DC91-41B1-90B3-02F09B9A6D65}"/>
              </a:ext>
            </a:extLst>
          </p:cNvPr>
          <p:cNvGrpSpPr/>
          <p:nvPr/>
        </p:nvGrpSpPr>
        <p:grpSpPr>
          <a:xfrm>
            <a:off x="305942" y="1441087"/>
            <a:ext cx="3107949" cy="4754228"/>
            <a:chOff x="305942" y="1441087"/>
            <a:chExt cx="3107949" cy="4754228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F505AF59-64AC-4987-83D6-A42E66FFC268}"/>
                </a:ext>
              </a:extLst>
            </p:cNvPr>
            <p:cNvGrpSpPr/>
            <p:nvPr/>
          </p:nvGrpSpPr>
          <p:grpSpPr>
            <a:xfrm>
              <a:off x="305942" y="1441087"/>
              <a:ext cx="3107949" cy="4754228"/>
              <a:chOff x="305942" y="1441087"/>
              <a:chExt cx="3107949" cy="4754228"/>
            </a:xfrm>
          </p:grpSpPr>
          <p:pic>
            <p:nvPicPr>
              <p:cNvPr id="10" name="Image 9">
                <a:extLst>
                  <a:ext uri="{FF2B5EF4-FFF2-40B4-BE49-F238E27FC236}">
                    <a16:creationId xmlns:a16="http://schemas.microsoft.com/office/drawing/2014/main" id="{E65E12C7-980F-45D8-964D-1F4C256C7F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8507" b="91319" l="7907" r="93256">
                            <a14:foregroundMark x1="8023" y1="35417" x2="8023" y2="35417"/>
                            <a14:foregroundMark x1="38953" y1="8507" x2="38953" y2="8507"/>
                            <a14:foregroundMark x1="20581" y1="90451" x2="20581" y2="90451"/>
                            <a14:foregroundMark x1="67907" y1="91493" x2="67907" y2="91493"/>
                            <a14:foregroundMark x1="93372" y1="38194" x2="93023" y2="38368"/>
                            <a14:foregroundMark x1="20116" y1="91319" x2="20116" y2="9131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5537" y="5503441"/>
                <a:ext cx="474188" cy="317596"/>
              </a:xfrm>
              <a:prstGeom prst="rect">
                <a:avLst/>
              </a:prstGeom>
            </p:spPr>
          </p:pic>
          <p:pic>
            <p:nvPicPr>
              <p:cNvPr id="11" name="Image 10">
                <a:extLst>
                  <a:ext uri="{FF2B5EF4-FFF2-40B4-BE49-F238E27FC236}">
                    <a16:creationId xmlns:a16="http://schemas.microsoft.com/office/drawing/2014/main" id="{5BE142B8-9161-4ADA-B93E-04871C5523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905811" y="5457676"/>
                <a:ext cx="591635" cy="605205"/>
              </a:xfrm>
              <a:prstGeom prst="rect">
                <a:avLst/>
              </a:prstGeom>
            </p:spPr>
          </p:pic>
          <p:pic>
            <p:nvPicPr>
              <p:cNvPr id="12" name="Image 11">
                <a:extLst>
                  <a:ext uri="{FF2B5EF4-FFF2-40B4-BE49-F238E27FC236}">
                    <a16:creationId xmlns:a16="http://schemas.microsoft.com/office/drawing/2014/main" id="{44CB1258-1B6C-4BE9-AAF6-8E53235892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250662" y="5373156"/>
                <a:ext cx="1163229" cy="822159"/>
              </a:xfrm>
              <a:prstGeom prst="rect">
                <a:avLst/>
              </a:prstGeom>
            </p:spPr>
          </p:pic>
          <p:sp>
            <p:nvSpPr>
              <p:cNvPr id="13" name="Rectangle 172">
                <a:extLst>
                  <a:ext uri="{FF2B5EF4-FFF2-40B4-BE49-F238E27FC236}">
                    <a16:creationId xmlns:a16="http://schemas.microsoft.com/office/drawing/2014/main" id="{63CD710A-5BB3-4AB2-980D-3D500B0308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-520053" y="3320121"/>
                <a:ext cx="1867434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fr-FR" altLang="fr-FR" sz="1400" dirty="0"/>
                  <a:t>CMP content</a:t>
                </a:r>
                <a:r>
                  <a:rPr kumimoji="0" lang="fr-FR" altLang="fr-FR" sz="1400" b="0" i="0" u="none" strike="noStrike" cap="none" normalizeH="0" baseline="0" dirty="0">
                    <a:ln>
                      <a:noFill/>
                    </a:ln>
                    <a:effectLst/>
                    <a:latin typeface="Arial" panose="020B0604020202020204" pitchFamily="34" charset="0"/>
                  </a:rPr>
                  <a:t> (g/kg DM)</a:t>
                </a:r>
                <a:endParaRPr kumimoji="0" lang="fr-FR" altLang="fr-FR" sz="4400" b="0" i="0" u="none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" name="Rectangle 174">
                <a:extLst>
                  <a:ext uri="{FF2B5EF4-FFF2-40B4-BE49-F238E27FC236}">
                    <a16:creationId xmlns:a16="http://schemas.microsoft.com/office/drawing/2014/main" id="{2432B756-453A-4406-A3E8-8FD94B2D8F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870" y="1441087"/>
                <a:ext cx="2524125" cy="39735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" name="Rectangle 175">
                <a:extLst>
                  <a:ext uri="{FF2B5EF4-FFF2-40B4-BE49-F238E27FC236}">
                    <a16:creationId xmlns:a16="http://schemas.microsoft.com/office/drawing/2014/main" id="{D64A6BB2-65B2-4D38-AB07-FBD08C03EA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870" y="1441087"/>
                <a:ext cx="2524125" cy="3973512"/>
              </a:xfrm>
              <a:prstGeom prst="rect">
                <a:avLst/>
              </a:prstGeom>
              <a:noFill/>
              <a:ln w="63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" name="Rectangle 176">
                <a:extLst>
                  <a:ext uri="{FF2B5EF4-FFF2-40B4-BE49-F238E27FC236}">
                    <a16:creationId xmlns:a16="http://schemas.microsoft.com/office/drawing/2014/main" id="{D8A48890-7E48-44E8-94A7-F150D28376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5733" y="1483949"/>
                <a:ext cx="2311400" cy="36576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" name="Line 177">
                <a:extLst>
                  <a:ext uri="{FF2B5EF4-FFF2-40B4-BE49-F238E27FC236}">
                    <a16:creationId xmlns:a16="http://schemas.microsoft.com/office/drawing/2014/main" id="{25AA5C3A-42F6-4486-BAA0-71AAC60857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75733" y="4362087"/>
                <a:ext cx="2311400" cy="0"/>
              </a:xfrm>
              <a:prstGeom prst="line">
                <a:avLst/>
              </a:prstGeom>
              <a:noFill/>
              <a:ln w="6350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" name="Line 178">
                <a:extLst>
                  <a:ext uri="{FF2B5EF4-FFF2-40B4-BE49-F238E27FC236}">
                    <a16:creationId xmlns:a16="http://schemas.microsoft.com/office/drawing/2014/main" id="{E69B5346-A2E5-4FF9-87BB-7A98D37B76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75733" y="3127012"/>
                <a:ext cx="2311400" cy="0"/>
              </a:xfrm>
              <a:prstGeom prst="line">
                <a:avLst/>
              </a:prstGeom>
              <a:noFill/>
              <a:ln w="6350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" name="Line 179">
                <a:extLst>
                  <a:ext uri="{FF2B5EF4-FFF2-40B4-BE49-F238E27FC236}">
                    <a16:creationId xmlns:a16="http://schemas.microsoft.com/office/drawing/2014/main" id="{A4F5DBB3-1D03-4773-9B6B-E495CA4A68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75733" y="1896699"/>
                <a:ext cx="2311400" cy="0"/>
              </a:xfrm>
              <a:prstGeom prst="line">
                <a:avLst/>
              </a:prstGeom>
              <a:noFill/>
              <a:ln w="6350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" name="Line 180">
                <a:extLst>
                  <a:ext uri="{FF2B5EF4-FFF2-40B4-BE49-F238E27FC236}">
                    <a16:creationId xmlns:a16="http://schemas.microsoft.com/office/drawing/2014/main" id="{37A5B318-53DB-48A0-B49D-0A47EB0520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75733" y="4976449"/>
                <a:ext cx="2311400" cy="0"/>
              </a:xfrm>
              <a:prstGeom prst="line">
                <a:avLst/>
              </a:prstGeom>
              <a:noFill/>
              <a:ln w="6350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" name="Line 181">
                <a:extLst>
                  <a:ext uri="{FF2B5EF4-FFF2-40B4-BE49-F238E27FC236}">
                    <a16:creationId xmlns:a16="http://schemas.microsoft.com/office/drawing/2014/main" id="{48DDAE31-EB13-4D45-BD74-0B914B2B80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75733" y="3741374"/>
                <a:ext cx="2311400" cy="0"/>
              </a:xfrm>
              <a:prstGeom prst="line">
                <a:avLst/>
              </a:prstGeom>
              <a:noFill/>
              <a:ln w="6350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" name="Line 182">
                <a:extLst>
                  <a:ext uri="{FF2B5EF4-FFF2-40B4-BE49-F238E27FC236}">
                    <a16:creationId xmlns:a16="http://schemas.microsoft.com/office/drawing/2014/main" id="{8D09FEA0-2D44-4DB0-A31A-E9C7FE1209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75733" y="2512649"/>
                <a:ext cx="2311400" cy="0"/>
              </a:xfrm>
              <a:prstGeom prst="line">
                <a:avLst/>
              </a:prstGeom>
              <a:noFill/>
              <a:ln w="6350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" name="Line 183">
                <a:extLst>
                  <a:ext uri="{FF2B5EF4-FFF2-40B4-BE49-F238E27FC236}">
                    <a16:creationId xmlns:a16="http://schemas.microsoft.com/office/drawing/2014/main" id="{E02AAB86-DC0B-4D63-B1DD-A498DB44D7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413883" y="1483949"/>
                <a:ext cx="0" cy="3657600"/>
              </a:xfrm>
              <a:prstGeom prst="line">
                <a:avLst/>
              </a:prstGeom>
              <a:noFill/>
              <a:ln w="6350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" name="Line 184">
                <a:extLst>
                  <a:ext uri="{FF2B5EF4-FFF2-40B4-BE49-F238E27FC236}">
                    <a16:creationId xmlns:a16="http://schemas.microsoft.com/office/drawing/2014/main" id="{0FA7DDF1-AB17-480B-B3AB-FC0CD72E89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31433" y="1483949"/>
                <a:ext cx="0" cy="3657600"/>
              </a:xfrm>
              <a:prstGeom prst="line">
                <a:avLst/>
              </a:prstGeom>
              <a:noFill/>
              <a:ln w="6350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" name="Line 185">
                <a:extLst>
                  <a:ext uri="{FF2B5EF4-FFF2-40B4-BE49-F238E27FC236}">
                    <a16:creationId xmlns:a16="http://schemas.microsoft.com/office/drawing/2014/main" id="{1A854CAB-D46D-4F48-AC27-03F800D1A7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55333" y="1483949"/>
                <a:ext cx="0" cy="3657600"/>
              </a:xfrm>
              <a:prstGeom prst="line">
                <a:avLst/>
              </a:prstGeom>
              <a:noFill/>
              <a:ln w="6350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" name="Rectangle 186">
                <a:extLst>
                  <a:ext uri="{FF2B5EF4-FFF2-40B4-BE49-F238E27FC236}">
                    <a16:creationId xmlns:a16="http://schemas.microsoft.com/office/drawing/2014/main" id="{96F185CC-B7B5-438A-839F-48EF2FD3DC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85270" y="4849449"/>
                <a:ext cx="650875" cy="127000"/>
              </a:xfrm>
              <a:prstGeom prst="rect">
                <a:avLst/>
              </a:prstGeom>
              <a:solidFill>
                <a:srgbClr val="2278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" name="Rectangle 187">
                <a:extLst>
                  <a:ext uri="{FF2B5EF4-FFF2-40B4-BE49-F238E27FC236}">
                    <a16:creationId xmlns:a16="http://schemas.microsoft.com/office/drawing/2014/main" id="{00FE172D-FA01-40E7-9C7B-B9060B63A6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09170" y="4970099"/>
                <a:ext cx="650875" cy="6350"/>
              </a:xfrm>
              <a:prstGeom prst="rect">
                <a:avLst/>
              </a:prstGeom>
              <a:solidFill>
                <a:srgbClr val="723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" name="Rectangle 188">
                <a:extLst>
                  <a:ext uri="{FF2B5EF4-FFF2-40B4-BE49-F238E27FC236}">
                    <a16:creationId xmlns:a16="http://schemas.microsoft.com/office/drawing/2014/main" id="{52474D46-FA9A-4E68-A547-B7310D8613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3070" y="2304687"/>
                <a:ext cx="644525" cy="2671762"/>
              </a:xfrm>
              <a:prstGeom prst="rect">
                <a:avLst/>
              </a:prstGeom>
              <a:solidFill>
                <a:srgbClr val="B9B2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" name="Line 193">
                <a:extLst>
                  <a:ext uri="{FF2B5EF4-FFF2-40B4-BE49-F238E27FC236}">
                    <a16:creationId xmlns:a16="http://schemas.microsoft.com/office/drawing/2014/main" id="{1002F0FF-94BD-4CA7-BC92-0E75BBAA62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31433" y="4963749"/>
                <a:ext cx="0" cy="12700"/>
              </a:xfrm>
              <a:prstGeom prst="line">
                <a:avLst/>
              </a:prstGeom>
              <a:noFill/>
              <a:ln w="635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" name="Rectangle 198">
                <a:extLst>
                  <a:ext uri="{FF2B5EF4-FFF2-40B4-BE49-F238E27FC236}">
                    <a16:creationId xmlns:a16="http://schemas.microsoft.com/office/drawing/2014/main" id="{697E44B2-366B-431B-A002-1D82719A18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5733" y="1483949"/>
                <a:ext cx="2311400" cy="3657600"/>
              </a:xfrm>
              <a:prstGeom prst="rect">
                <a:avLst/>
              </a:prstGeom>
              <a:noFill/>
              <a:ln w="6350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1" name="Rectangle 199">
                <a:extLst>
                  <a:ext uri="{FF2B5EF4-FFF2-40B4-BE49-F238E27FC236}">
                    <a16:creationId xmlns:a16="http://schemas.microsoft.com/office/drawing/2014/main" id="{06946BDE-6880-4FA3-AAA1-6FD4B9F48B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7686" y="4772216"/>
                <a:ext cx="12824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b="0" i="0" u="none" strike="noStrike" cap="none" normalizeH="0" baseline="0" dirty="0">
                    <a:ln>
                      <a:noFill/>
                    </a:ln>
                    <a:effectLst/>
                    <a:latin typeface="Arial" panose="020B0604020202020204" pitchFamily="34" charset="0"/>
                  </a:rPr>
                  <a:t>0</a:t>
                </a:r>
                <a:endParaRPr kumimoji="0" lang="fr-FR" altLang="fr-FR" sz="6000" b="0" i="0" u="none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" name="Rectangle 200">
                <a:extLst>
                  <a:ext uri="{FF2B5EF4-FFF2-40B4-BE49-F238E27FC236}">
                    <a16:creationId xmlns:a16="http://schemas.microsoft.com/office/drawing/2014/main" id="{DAC59E55-319D-474E-BC70-8FD0FB1DC0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7686" y="3537141"/>
                <a:ext cx="12824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b="0" i="0" u="none" strike="noStrike" cap="none" normalizeH="0" baseline="0">
                    <a:ln>
                      <a:noFill/>
                    </a:ln>
                    <a:effectLst/>
                    <a:latin typeface="Arial" panose="020B0604020202020204" pitchFamily="34" charset="0"/>
                  </a:rPr>
                  <a:t>5</a:t>
                </a:r>
                <a:endParaRPr kumimoji="0" lang="fr-FR" altLang="fr-FR" sz="6000" b="0" i="0" u="none" strike="noStrike" cap="none" normalizeH="0" baseline="0">
                  <a:ln>
                    <a:noFill/>
                  </a:ln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" name="Rectangle 201">
                <a:extLst>
                  <a:ext uri="{FF2B5EF4-FFF2-40B4-BE49-F238E27FC236}">
                    <a16:creationId xmlns:a16="http://schemas.microsoft.com/office/drawing/2014/main" id="{E480E27A-B391-48D7-8308-54D85DF70B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061" y="2308416"/>
                <a:ext cx="25648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b="0" i="0" u="none" strike="noStrike" cap="none" normalizeH="0" baseline="0" dirty="0">
                    <a:ln>
                      <a:noFill/>
                    </a:ln>
                    <a:effectLst/>
                    <a:latin typeface="Arial" panose="020B0604020202020204" pitchFamily="34" charset="0"/>
                  </a:rPr>
                  <a:t>10</a:t>
                </a:r>
                <a:endParaRPr kumimoji="0" lang="fr-FR" altLang="fr-FR" sz="6000" b="0" i="0" u="none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" name="Line 202">
                <a:extLst>
                  <a:ext uri="{FF2B5EF4-FFF2-40B4-BE49-F238E27FC236}">
                    <a16:creationId xmlns:a16="http://schemas.microsoft.com/office/drawing/2014/main" id="{B91A4B0E-A012-4B16-90A7-9B43425CB9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6683" y="4976449"/>
                <a:ext cx="19050" cy="0"/>
              </a:xfrm>
              <a:prstGeom prst="line">
                <a:avLst/>
              </a:prstGeom>
              <a:noFill/>
              <a:ln w="6350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5" name="Line 203">
                <a:extLst>
                  <a:ext uri="{FF2B5EF4-FFF2-40B4-BE49-F238E27FC236}">
                    <a16:creationId xmlns:a16="http://schemas.microsoft.com/office/drawing/2014/main" id="{FD1CC762-626E-402C-B18D-BC2B8C5817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6683" y="3741374"/>
                <a:ext cx="19050" cy="0"/>
              </a:xfrm>
              <a:prstGeom prst="line">
                <a:avLst/>
              </a:prstGeom>
              <a:noFill/>
              <a:ln w="6350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" name="Line 204">
                <a:extLst>
                  <a:ext uri="{FF2B5EF4-FFF2-40B4-BE49-F238E27FC236}">
                    <a16:creationId xmlns:a16="http://schemas.microsoft.com/office/drawing/2014/main" id="{5365808B-E42C-42BD-B673-D70FC8C36C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6683" y="2512649"/>
                <a:ext cx="19050" cy="0"/>
              </a:xfrm>
              <a:prstGeom prst="line">
                <a:avLst/>
              </a:prstGeom>
              <a:noFill/>
              <a:ln w="6350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7" name="Line 205">
                <a:extLst>
                  <a:ext uri="{FF2B5EF4-FFF2-40B4-BE49-F238E27FC236}">
                    <a16:creationId xmlns:a16="http://schemas.microsoft.com/office/drawing/2014/main" id="{190DA41A-ADFF-40D4-8BDA-271F0DE302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413883" y="5141549"/>
                <a:ext cx="0" cy="23812"/>
              </a:xfrm>
              <a:prstGeom prst="line">
                <a:avLst/>
              </a:prstGeom>
              <a:noFill/>
              <a:ln w="6350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8" name="Line 206">
                <a:extLst>
                  <a:ext uri="{FF2B5EF4-FFF2-40B4-BE49-F238E27FC236}">
                    <a16:creationId xmlns:a16="http://schemas.microsoft.com/office/drawing/2014/main" id="{316EE686-4467-4C48-A274-6EE7F6F7FE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31433" y="5141549"/>
                <a:ext cx="0" cy="23812"/>
              </a:xfrm>
              <a:prstGeom prst="line">
                <a:avLst/>
              </a:prstGeom>
              <a:noFill/>
              <a:ln w="6350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" name="Line 207">
                <a:extLst>
                  <a:ext uri="{FF2B5EF4-FFF2-40B4-BE49-F238E27FC236}">
                    <a16:creationId xmlns:a16="http://schemas.microsoft.com/office/drawing/2014/main" id="{74E6459C-8E97-41D4-9A55-D60FFD5D8F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55333" y="5141549"/>
                <a:ext cx="0" cy="23812"/>
              </a:xfrm>
              <a:prstGeom prst="line">
                <a:avLst/>
              </a:prstGeom>
              <a:noFill/>
              <a:ln w="6350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0" name="Rectangle 208">
                <a:extLst>
                  <a:ext uri="{FF2B5EF4-FFF2-40B4-BE49-F238E27FC236}">
                    <a16:creationId xmlns:a16="http://schemas.microsoft.com/office/drawing/2014/main" id="{7ECD72B4-C2D3-4027-92AC-FC37BC3018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3369" y="5184412"/>
                <a:ext cx="309380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400" b="0" i="0" u="none" strike="noStrike" cap="none" normalizeH="0" baseline="0">
                    <a:ln>
                      <a:noFill/>
                    </a:ln>
                    <a:effectLst/>
                    <a:latin typeface="Arial" panose="020B0604020202020204" pitchFamily="34" charset="0"/>
                  </a:rPr>
                  <a:t>BIO</a:t>
                </a:r>
                <a:endParaRPr kumimoji="0" lang="fr-FR" altLang="fr-FR" sz="4800" b="0" i="0" u="none" strike="noStrike" cap="none" normalizeH="0" baseline="0">
                  <a:ln>
                    <a:noFill/>
                  </a:ln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1" name="Rectangle 209">
                <a:extLst>
                  <a:ext uri="{FF2B5EF4-FFF2-40B4-BE49-F238E27FC236}">
                    <a16:creationId xmlns:a16="http://schemas.microsoft.com/office/drawing/2014/main" id="{7A7C857B-A379-4767-82E5-C82EDC89F3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05044" y="5184412"/>
                <a:ext cx="429605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400" b="0" i="0" u="none" strike="noStrike" cap="none" normalizeH="0" baseline="0" dirty="0">
                    <a:ln>
                      <a:noFill/>
                    </a:ln>
                    <a:effectLst/>
                    <a:latin typeface="Arial" panose="020B0604020202020204" pitchFamily="34" charset="0"/>
                  </a:rPr>
                  <a:t>GSW</a:t>
                </a:r>
                <a:endParaRPr kumimoji="0" lang="fr-FR" altLang="fr-FR" sz="4800" b="0" i="0" u="none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2" name="Rectangle 210">
                <a:extLst>
                  <a:ext uri="{FF2B5EF4-FFF2-40B4-BE49-F238E27FC236}">
                    <a16:creationId xmlns:a16="http://schemas.microsoft.com/office/drawing/2014/main" id="{FD68C620-C980-450C-8AB1-8E994EFE32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9419" y="5184412"/>
                <a:ext cx="439223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400" b="0" i="0" u="none" strike="noStrike" cap="none" normalizeH="0" baseline="0" dirty="0">
                    <a:ln>
                      <a:noFill/>
                    </a:ln>
                    <a:effectLst/>
                    <a:latin typeface="Arial" panose="020B0604020202020204" pitchFamily="34" charset="0"/>
                  </a:rPr>
                  <a:t>MSW</a:t>
                </a:r>
                <a:endParaRPr kumimoji="0" lang="fr-FR" altLang="fr-FR" sz="4800" b="0" i="0" u="none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endParaRPr>
              </a:p>
            </p:txBody>
          </p:sp>
        </p:grpSp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E8D0E08F-B831-4C68-A955-26B5E92AF8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8507" b="91319" l="7907" r="93256">
                          <a14:foregroundMark x1="8023" y1="35417" x2="8023" y2="35417"/>
                          <a14:foregroundMark x1="38953" y1="8507" x2="38953" y2="8507"/>
                          <a14:foregroundMark x1="20581" y1="90451" x2="20581" y2="90451"/>
                          <a14:foregroundMark x1="67907" y1="91493" x2="67907" y2="91493"/>
                          <a14:foregroundMark x1="93372" y1="38194" x2="93023" y2="38368"/>
                          <a14:foregroundMark x1="20116" y1="91319" x2="20116" y2="913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7153" y="5641515"/>
              <a:ext cx="431577" cy="289057"/>
            </a:xfrm>
            <a:prstGeom prst="rect">
              <a:avLst/>
            </a:prstGeom>
          </p:spPr>
        </p:pic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6D41BD0B-9CC7-4DCD-A67E-E1D0E3DE54C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899747" y="5442719"/>
              <a:ext cx="633323" cy="645549"/>
              <a:chOff x="3676296" y="5760278"/>
              <a:chExt cx="458480" cy="467331"/>
            </a:xfrm>
          </p:grpSpPr>
          <p:pic>
            <p:nvPicPr>
              <p:cNvPr id="8" name="Image 7">
                <a:extLst>
                  <a:ext uri="{FF2B5EF4-FFF2-40B4-BE49-F238E27FC236}">
                    <a16:creationId xmlns:a16="http://schemas.microsoft.com/office/drawing/2014/main" id="{BA2F8881-3331-40F2-B7BB-EE1BF2BD2D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76296" y="5760278"/>
                <a:ext cx="458480" cy="467331"/>
              </a:xfrm>
              <a:prstGeom prst="rect">
                <a:avLst/>
              </a:prstGeom>
            </p:spPr>
          </p:pic>
          <p:pic>
            <p:nvPicPr>
              <p:cNvPr id="9" name="Image 8">
                <a:extLst>
                  <a:ext uri="{FF2B5EF4-FFF2-40B4-BE49-F238E27FC236}">
                    <a16:creationId xmlns:a16="http://schemas.microsoft.com/office/drawing/2014/main" id="{91A69E47-36FB-4A64-B73E-8CD03F52D1F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64" t="2755" r="48392" b="-1"/>
              <a:stretch/>
            </p:blipFill>
            <p:spPr>
              <a:xfrm>
                <a:off x="3754300" y="5977237"/>
                <a:ext cx="374996" cy="239743"/>
              </a:xfrm>
              <a:prstGeom prst="rect">
                <a:avLst/>
              </a:prstGeom>
            </p:spPr>
          </p:pic>
        </p:grpSp>
      </p:grpSp>
      <p:sp>
        <p:nvSpPr>
          <p:cNvPr id="55" name="Titre 54">
            <a:extLst>
              <a:ext uri="{FF2B5EF4-FFF2-40B4-BE49-F238E27FC236}">
                <a16:creationId xmlns:a16="http://schemas.microsoft.com/office/drawing/2014/main" id="{B1666FA4-56F9-4711-AFFD-02A712515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Microplastiques dans les composts urbains</a:t>
            </a:r>
          </a:p>
        </p:txBody>
      </p: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FC6717B5-A7F9-4295-9EEB-78CB180B57A4}"/>
              </a:ext>
            </a:extLst>
          </p:cNvPr>
          <p:cNvGrpSpPr/>
          <p:nvPr/>
        </p:nvGrpSpPr>
        <p:grpSpPr>
          <a:xfrm>
            <a:off x="3652258" y="2446915"/>
            <a:ext cx="3101929" cy="1905628"/>
            <a:chOff x="6566453" y="4130463"/>
            <a:chExt cx="3409179" cy="2134225"/>
          </a:xfrm>
        </p:grpSpPr>
        <p:pic>
          <p:nvPicPr>
            <p:cNvPr id="45" name="Image 44">
              <a:extLst>
                <a:ext uri="{FF2B5EF4-FFF2-40B4-BE49-F238E27FC236}">
                  <a16:creationId xmlns:a16="http://schemas.microsoft.com/office/drawing/2014/main" id="{87191F6E-82C2-4B4B-A944-D3C3FE57C7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9486" t="31529" r="68795" b="45092"/>
            <a:stretch/>
          </p:blipFill>
          <p:spPr>
            <a:xfrm>
              <a:off x="6566453" y="4130463"/>
              <a:ext cx="3409179" cy="2134225"/>
            </a:xfrm>
            <a:prstGeom prst="rect">
              <a:avLst/>
            </a:prstGeom>
          </p:spPr>
        </p:pic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1D85776-71E3-403F-B95A-BDF245C78E0A}"/>
                </a:ext>
              </a:extLst>
            </p:cNvPr>
            <p:cNvSpPr/>
            <p:nvPr/>
          </p:nvSpPr>
          <p:spPr>
            <a:xfrm>
              <a:off x="8042275" y="4950187"/>
              <a:ext cx="584199" cy="460160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9" name="ZoneTexte 48">
            <a:extLst>
              <a:ext uri="{FF2B5EF4-FFF2-40B4-BE49-F238E27FC236}">
                <a16:creationId xmlns:a16="http://schemas.microsoft.com/office/drawing/2014/main" id="{A9CE4184-6BF6-4C0A-915D-AF3626B130D5}"/>
              </a:ext>
            </a:extLst>
          </p:cNvPr>
          <p:cNvSpPr txBox="1"/>
          <p:nvPr/>
        </p:nvSpPr>
        <p:spPr>
          <a:xfrm>
            <a:off x="6962665" y="3414030"/>
            <a:ext cx="5016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fr-FR" sz="2000" dirty="0"/>
              <a:t>Potentiel apport de 120 kg / ha de </a:t>
            </a:r>
            <a:r>
              <a:rPr lang="fr-FR" sz="2000" dirty="0" err="1"/>
              <a:t>MPg</a:t>
            </a:r>
            <a:r>
              <a:rPr lang="fr-FR" sz="2000" dirty="0"/>
              <a:t> </a:t>
            </a:r>
          </a:p>
        </p:txBody>
      </p:sp>
      <p:sp>
        <p:nvSpPr>
          <p:cNvPr id="51" name="Rectangle 69">
            <a:extLst>
              <a:ext uri="{FF2B5EF4-FFF2-40B4-BE49-F238E27FC236}">
                <a16:creationId xmlns:a16="http://schemas.microsoft.com/office/drawing/2014/main" id="{6CACB437-DC37-418D-BEC5-3C8553A04F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3714" y="5176546"/>
            <a:ext cx="419987" cy="2154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DVB </a:t>
            </a:r>
            <a:endParaRPr kumimoji="0" lang="fr-FR" altLang="fr-FR" sz="4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52" name="Rectangle 69">
            <a:extLst>
              <a:ext uri="{FF2B5EF4-FFF2-40B4-BE49-F238E27FC236}">
                <a16:creationId xmlns:a16="http://schemas.microsoft.com/office/drawing/2014/main" id="{B3AF12E4-7FDA-4864-8F7F-DA1508A90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1263" y="5170376"/>
            <a:ext cx="468077" cy="2154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OMR </a:t>
            </a:r>
            <a:endParaRPr kumimoji="0" lang="fr-FR" altLang="fr-FR" sz="4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824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F04E80-168C-41A6-B998-403C1071B944}"/>
              </a:ext>
            </a:extLst>
          </p:cNvPr>
          <p:cNvSpPr txBox="1">
            <a:spLocks/>
          </p:cNvSpPr>
          <p:nvPr/>
        </p:nvSpPr>
        <p:spPr>
          <a:xfrm>
            <a:off x="76341" y="52806"/>
            <a:ext cx="10515600" cy="9231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237FDA3-77C2-459F-9304-7EBBA63E01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92" b="90538" l="9736" r="89991">
                        <a14:foregroundMark x1="17470" y1="83846" x2="47680" y2="94000"/>
                        <a14:foregroundMark x1="47680" y1="94000" x2="72247" y2="90692"/>
                        <a14:foregroundMark x1="72247" y1="90692" x2="82712" y2="65231"/>
                        <a14:foregroundMark x1="82712" y1="65231" x2="83621" y2="45385"/>
                        <a14:foregroundMark x1="83621" y1="45385" x2="75068" y2="22615"/>
                        <a14:foregroundMark x1="75068" y1="22615" x2="57052" y2="34000"/>
                        <a14:foregroundMark x1="57052" y1="34000" x2="37307" y2="18692"/>
                        <a14:foregroundMark x1="37307" y1="18692" x2="27389" y2="53615"/>
                        <a14:foregroundMark x1="27389" y1="53615" x2="49682" y2="69154"/>
                        <a14:foregroundMark x1="49682" y1="69154" x2="16015" y2="83385"/>
                        <a14:foregroundMark x1="34486" y1="11923" x2="34486" y2="11923"/>
                        <a14:foregroundMark x1="22748" y1="26308" x2="30300" y2="7077"/>
                        <a14:foregroundMark x1="30300" y1="7077" x2="37671" y2="21385"/>
                        <a14:foregroundMark x1="56233" y1="21231" x2="68426" y2="3692"/>
                        <a14:foregroundMark x1="68426" y1="3692" x2="74340" y2="22769"/>
                        <a14:foregroundMark x1="50227" y1="74077" x2="74158" y2="85385"/>
                        <a14:foregroundMark x1="74158" y1="85385" x2="79254" y2="85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935" y="3866273"/>
            <a:ext cx="844816" cy="999328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FB27D02D-61CD-46D2-A342-ADD3BDB27818}"/>
              </a:ext>
            </a:extLst>
          </p:cNvPr>
          <p:cNvGrpSpPr>
            <a:grpSpLocks noChangeAspect="1"/>
          </p:cNvGrpSpPr>
          <p:nvPr/>
        </p:nvGrpSpPr>
        <p:grpSpPr>
          <a:xfrm>
            <a:off x="189054" y="1451949"/>
            <a:ext cx="6415738" cy="4819716"/>
            <a:chOff x="189054" y="853123"/>
            <a:chExt cx="7049179" cy="5295578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C29D7240-0A98-405E-91E9-2972AA0E82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9054" y="853123"/>
              <a:ext cx="7049179" cy="4632126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A8D9D32D-F300-4162-9F52-37FA006E4D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8507" b="91319" l="7907" r="93256">
                          <a14:foregroundMark x1="8023" y1="35417" x2="8023" y2="35417"/>
                          <a14:foregroundMark x1="38953" y1="8507" x2="38953" y2="8507"/>
                          <a14:foregroundMark x1="20581" y1="90451" x2="20581" y2="90451"/>
                          <a14:foregroundMark x1="67907" y1="91493" x2="67907" y2="91493"/>
                          <a14:foregroundMark x1="93372" y1="38194" x2="93023" y2="38368"/>
                          <a14:foregroundMark x1="20116" y1="91319" x2="20116" y2="913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4545" y="5384789"/>
              <a:ext cx="474188" cy="317596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389348BC-EECD-4DE4-9996-80DB535DD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544148" y="5384789"/>
              <a:ext cx="591635" cy="605205"/>
            </a:xfrm>
            <a:prstGeom prst="rect">
              <a:avLst/>
            </a:prstGeom>
          </p:spPr>
        </p:pic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3D72252-05AE-4C8A-8B50-6B4FF1CC4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849904" y="5286250"/>
              <a:ext cx="1163229" cy="822159"/>
            </a:xfrm>
            <a:prstGeom prst="rect">
              <a:avLst/>
            </a:prstGeom>
          </p:spPr>
        </p:pic>
        <p:sp>
          <p:nvSpPr>
            <p:cNvPr id="9" name="Interdiction 8">
              <a:extLst>
                <a:ext uri="{FF2B5EF4-FFF2-40B4-BE49-F238E27FC236}">
                  <a16:creationId xmlns:a16="http://schemas.microsoft.com/office/drawing/2014/main" id="{B3B95ABE-92BC-40FE-9167-4CCA8B2FD4B2}"/>
                </a:ext>
              </a:extLst>
            </p:cNvPr>
            <p:cNvSpPr/>
            <p:nvPr/>
          </p:nvSpPr>
          <p:spPr>
            <a:xfrm>
              <a:off x="3051786" y="5384789"/>
              <a:ext cx="295817" cy="317596"/>
            </a:xfrm>
            <a:prstGeom prst="noSmoking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4CAF60FE-598F-4651-9BAD-27F45BEBF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8507" b="91319" l="7907" r="93256">
                          <a14:foregroundMark x1="8023" y1="35417" x2="8023" y2="35417"/>
                          <a14:foregroundMark x1="38953" y1="8507" x2="38953" y2="8507"/>
                          <a14:foregroundMark x1="20581" y1="90451" x2="20581" y2="90451"/>
                          <a14:foregroundMark x1="67907" y1="91493" x2="67907" y2="91493"/>
                          <a14:foregroundMark x1="93372" y1="38194" x2="93023" y2="38368"/>
                          <a14:foregroundMark x1="20116" y1="91319" x2="20116" y2="913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3739" y="5435020"/>
              <a:ext cx="474188" cy="317596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0CB8F291-AF50-4F72-B4E8-E7F47B6F91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303281" y="5385325"/>
              <a:ext cx="591635" cy="605205"/>
            </a:xfrm>
            <a:prstGeom prst="rect">
              <a:avLst/>
            </a:prstGeom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84E896DE-4F8F-45D2-B9B1-1A056868D8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579220" y="5326542"/>
              <a:ext cx="1163229" cy="822159"/>
            </a:xfrm>
            <a:prstGeom prst="rect">
              <a:avLst/>
            </a:prstGeom>
          </p:spPr>
        </p:pic>
        <p:sp>
          <p:nvSpPr>
            <p:cNvPr id="13" name="Interdiction 12">
              <a:extLst>
                <a:ext uri="{FF2B5EF4-FFF2-40B4-BE49-F238E27FC236}">
                  <a16:creationId xmlns:a16="http://schemas.microsoft.com/office/drawing/2014/main" id="{69C62A7F-38D5-451F-9FD1-84CCEAE97F61}"/>
                </a:ext>
              </a:extLst>
            </p:cNvPr>
            <p:cNvSpPr/>
            <p:nvPr/>
          </p:nvSpPr>
          <p:spPr>
            <a:xfrm>
              <a:off x="6731407" y="5415142"/>
              <a:ext cx="295817" cy="317596"/>
            </a:xfrm>
            <a:prstGeom prst="noSmoking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2FA578-3C3D-4C5C-8239-8FF4DBAF9676}"/>
              </a:ext>
            </a:extLst>
          </p:cNvPr>
          <p:cNvSpPr txBox="1"/>
          <p:nvPr/>
        </p:nvSpPr>
        <p:spPr>
          <a:xfrm>
            <a:off x="6676758" y="2391160"/>
            <a:ext cx="5394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fr-FR" dirty="0"/>
              <a:t>Effet du type de compost sur la masse &amp; le nombre de particules de </a:t>
            </a:r>
            <a:r>
              <a:rPr lang="fr-FR" dirty="0" err="1"/>
              <a:t>MPg</a:t>
            </a:r>
            <a:r>
              <a:rPr lang="fr-FR" dirty="0"/>
              <a:t> dans les sols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9ADCB7D-40C2-4D9E-B9FF-285D429B478C}"/>
              </a:ext>
            </a:extLst>
          </p:cNvPr>
          <p:cNvSpPr txBox="1"/>
          <p:nvPr/>
        </p:nvSpPr>
        <p:spPr>
          <a:xfrm>
            <a:off x="6689106" y="3473485"/>
            <a:ext cx="5502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fr-FR" dirty="0"/>
              <a:t>22 ans d’amendement : 417 kg de </a:t>
            </a:r>
            <a:r>
              <a:rPr lang="fr-FR" dirty="0" err="1"/>
              <a:t>MPg</a:t>
            </a:r>
            <a:r>
              <a:rPr lang="fr-FR" dirty="0"/>
              <a:t> / hectare</a:t>
            </a:r>
          </a:p>
        </p:txBody>
      </p:sp>
      <p:sp>
        <p:nvSpPr>
          <p:cNvPr id="16" name="Flèche : virage 15">
            <a:extLst>
              <a:ext uri="{FF2B5EF4-FFF2-40B4-BE49-F238E27FC236}">
                <a16:creationId xmlns:a16="http://schemas.microsoft.com/office/drawing/2014/main" id="{13E92793-2517-4338-B4D8-E006453D09AD}"/>
              </a:ext>
            </a:extLst>
          </p:cNvPr>
          <p:cNvSpPr/>
          <p:nvPr/>
        </p:nvSpPr>
        <p:spPr>
          <a:xfrm flipV="1">
            <a:off x="7102177" y="3982492"/>
            <a:ext cx="505319" cy="495055"/>
          </a:xfrm>
          <a:prstGeom prst="bent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735F941-5F71-4E7A-B383-369539DDCAFC}"/>
              </a:ext>
            </a:extLst>
          </p:cNvPr>
          <p:cNvSpPr txBox="1"/>
          <p:nvPr/>
        </p:nvSpPr>
        <p:spPr>
          <a:xfrm>
            <a:off x="7171431" y="4828681"/>
            <a:ext cx="18511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&gt; 80 000 / hectare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1FC5090-CDC1-43DE-B7C2-18129A19105F}"/>
              </a:ext>
            </a:extLst>
          </p:cNvPr>
          <p:cNvSpPr txBox="1"/>
          <p:nvPr/>
        </p:nvSpPr>
        <p:spPr>
          <a:xfrm>
            <a:off x="6689106" y="1616611"/>
            <a:ext cx="5394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fr-FR" dirty="0"/>
              <a:t>Peu de </a:t>
            </a:r>
            <a:r>
              <a:rPr lang="fr-FR" dirty="0" err="1"/>
              <a:t>MPg</a:t>
            </a:r>
            <a:r>
              <a:rPr lang="fr-FR" dirty="0"/>
              <a:t> dans les sols témoins (TEM)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5E34F1D-BC99-4C51-A8BB-1A983C6187FD}"/>
              </a:ext>
            </a:extLst>
          </p:cNvPr>
          <p:cNvSpPr/>
          <p:nvPr/>
        </p:nvSpPr>
        <p:spPr>
          <a:xfrm>
            <a:off x="2648578" y="1338820"/>
            <a:ext cx="574138" cy="45543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60258E5-E254-4AA9-86E1-E7BCBC4FB673}"/>
              </a:ext>
            </a:extLst>
          </p:cNvPr>
          <p:cNvSpPr/>
          <p:nvPr/>
        </p:nvSpPr>
        <p:spPr>
          <a:xfrm>
            <a:off x="5920840" y="1372994"/>
            <a:ext cx="574138" cy="45543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03D668C-1465-40BF-B480-55110778339C}"/>
              </a:ext>
            </a:extLst>
          </p:cNvPr>
          <p:cNvSpPr/>
          <p:nvPr/>
        </p:nvSpPr>
        <p:spPr>
          <a:xfrm>
            <a:off x="1994648" y="1347183"/>
            <a:ext cx="696920" cy="48616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FEFB55A9-37E4-49E4-AD82-D2102036475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392"/>
          <a:stretch/>
        </p:blipFill>
        <p:spPr>
          <a:xfrm>
            <a:off x="1500979" y="5839586"/>
            <a:ext cx="442316" cy="26997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BCE12F4-AEF6-455B-9B89-DE1AD48EA45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392"/>
          <a:stretch/>
        </p:blipFill>
        <p:spPr>
          <a:xfrm>
            <a:off x="4922496" y="5839586"/>
            <a:ext cx="442316" cy="269973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B57E597E-D066-4E92-A429-FAA81C5D4715}"/>
              </a:ext>
            </a:extLst>
          </p:cNvPr>
          <p:cNvSpPr/>
          <p:nvPr/>
        </p:nvSpPr>
        <p:spPr>
          <a:xfrm>
            <a:off x="5322003" y="1372994"/>
            <a:ext cx="673881" cy="48439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21C8C48A-4F45-4E84-A3B8-30E35F655121}"/>
              </a:ext>
            </a:extLst>
          </p:cNvPr>
          <p:cNvCxnSpPr>
            <a:cxnSpLocks/>
          </p:cNvCxnSpPr>
          <p:nvPr/>
        </p:nvCxnSpPr>
        <p:spPr>
          <a:xfrm rot="10800000" flipV="1">
            <a:off x="894859" y="2535109"/>
            <a:ext cx="1312279" cy="1876752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EEAFB0A9-0A76-4356-9338-C4D84208DD71}"/>
              </a:ext>
            </a:extLst>
          </p:cNvPr>
          <p:cNvSpPr txBox="1"/>
          <p:nvPr/>
        </p:nvSpPr>
        <p:spPr>
          <a:xfrm rot="18283428">
            <a:off x="339379" y="3284917"/>
            <a:ext cx="20055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00B050"/>
                </a:solidFill>
              </a:rPr>
              <a:t>Tri à la source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617E0D6B-8744-4262-AF74-777EFF5DA7B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687" y="3892685"/>
            <a:ext cx="699416" cy="989740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3C2594B0-B374-4919-B8CB-2BD9E3A8BD6B}"/>
              </a:ext>
            </a:extLst>
          </p:cNvPr>
          <p:cNvSpPr txBox="1"/>
          <p:nvPr/>
        </p:nvSpPr>
        <p:spPr>
          <a:xfrm>
            <a:off x="9252599" y="4828001"/>
            <a:ext cx="16014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&gt; 1400 / hectare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26CDF6C2-BDDC-40E9-8A8F-58C6D5282E20}"/>
              </a:ext>
            </a:extLst>
          </p:cNvPr>
          <p:cNvSpPr txBox="1"/>
          <p:nvPr/>
        </p:nvSpPr>
        <p:spPr>
          <a:xfrm>
            <a:off x="8908061" y="4180131"/>
            <a:ext cx="527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Ou</a:t>
            </a:r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D66645FC-7784-4940-B8CE-03C0E7EA8914}"/>
              </a:ext>
            </a:extLst>
          </p:cNvPr>
          <p:cNvGrpSpPr/>
          <p:nvPr/>
        </p:nvGrpSpPr>
        <p:grpSpPr>
          <a:xfrm>
            <a:off x="7200893" y="5420055"/>
            <a:ext cx="4426041" cy="977102"/>
            <a:chOff x="7200893" y="5255932"/>
            <a:chExt cx="4426041" cy="977102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B8B4BF8-066F-4CDE-A33B-3DC8ECFA2758}"/>
                </a:ext>
              </a:extLst>
            </p:cNvPr>
            <p:cNvSpPr/>
            <p:nvPr/>
          </p:nvSpPr>
          <p:spPr>
            <a:xfrm>
              <a:off x="7581373" y="5555567"/>
              <a:ext cx="3564185" cy="677467"/>
            </a:xfrm>
            <a:prstGeom prst="rect">
              <a:avLst/>
            </a:prstGeom>
            <a:solidFill>
              <a:srgbClr val="00B05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/>
            </a:p>
          </p:txBody>
        </p: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A3A40030-2845-4244-9AC1-91254CC7F777}"/>
                </a:ext>
              </a:extLst>
            </p:cNvPr>
            <p:cNvSpPr txBox="1"/>
            <p:nvPr/>
          </p:nvSpPr>
          <p:spPr>
            <a:xfrm>
              <a:off x="7200893" y="5272208"/>
              <a:ext cx="7609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/>
                <a:t>1 µm</a:t>
              </a:r>
            </a:p>
          </p:txBody>
        </p: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A886DBFD-24C7-4A06-8AEF-DCF7AD44F31E}"/>
                </a:ext>
              </a:extLst>
            </p:cNvPr>
            <p:cNvSpPr txBox="1"/>
            <p:nvPr/>
          </p:nvSpPr>
          <p:spPr>
            <a:xfrm>
              <a:off x="10765077" y="5255932"/>
              <a:ext cx="8618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/>
                <a:t>5000 µm</a:t>
              </a:r>
            </a:p>
          </p:txBody>
        </p: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F1AE46DD-6217-4532-A92C-8A17E6CFEF31}"/>
                </a:ext>
              </a:extLst>
            </p:cNvPr>
            <p:cNvSpPr txBox="1"/>
            <p:nvPr/>
          </p:nvSpPr>
          <p:spPr>
            <a:xfrm>
              <a:off x="8637634" y="5255932"/>
              <a:ext cx="8618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/>
                <a:t>2000 µm</a:t>
              </a:r>
            </a:p>
          </p:txBody>
        </p:sp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DED67677-8E60-42F8-BE78-8C5B521ECAFC}"/>
                </a:ext>
              </a:extLst>
            </p:cNvPr>
            <p:cNvSpPr txBox="1"/>
            <p:nvPr/>
          </p:nvSpPr>
          <p:spPr>
            <a:xfrm>
              <a:off x="9064354" y="5709455"/>
              <a:ext cx="19689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/>
                <a:t>MP grossiers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C531EA98-78BC-48D9-AAAA-796929664D1C}"/>
                </a:ext>
              </a:extLst>
            </p:cNvPr>
            <p:cNvSpPr/>
            <p:nvPr/>
          </p:nvSpPr>
          <p:spPr>
            <a:xfrm>
              <a:off x="7591380" y="5563709"/>
              <a:ext cx="1480893" cy="661836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546C4EEA-EDD5-4A6D-BF20-0928235EB1B7}"/>
                </a:ext>
              </a:extLst>
            </p:cNvPr>
            <p:cNvSpPr txBox="1"/>
            <p:nvPr/>
          </p:nvSpPr>
          <p:spPr>
            <a:xfrm>
              <a:off x="7360162" y="5709920"/>
              <a:ext cx="19689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/>
                <a:t>MP fins</a:t>
              </a:r>
            </a:p>
          </p:txBody>
        </p:sp>
        <p:cxnSp>
          <p:nvCxnSpPr>
            <p:cNvPr id="51" name="Connecteur droit 50">
              <a:extLst>
                <a:ext uri="{FF2B5EF4-FFF2-40B4-BE49-F238E27FC236}">
                  <a16:creationId xmlns:a16="http://schemas.microsoft.com/office/drawing/2014/main" id="{515C1369-8D3D-4538-A94E-2CED2616995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67961" y="5536477"/>
              <a:ext cx="0" cy="693827"/>
            </a:xfrm>
            <a:prstGeom prst="line">
              <a:avLst/>
            </a:prstGeom>
            <a:ln w="28575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Rectangle 69">
            <a:extLst>
              <a:ext uri="{FF2B5EF4-FFF2-40B4-BE49-F238E27FC236}">
                <a16:creationId xmlns:a16="http://schemas.microsoft.com/office/drawing/2014/main" id="{57A1EABA-9335-4109-BC54-DE57DC1686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2183" y="5362279"/>
            <a:ext cx="368691" cy="1692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1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DVB  </a:t>
            </a:r>
            <a:endParaRPr kumimoji="0" lang="fr-FR" altLang="fr-FR" sz="4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53" name="Rectangle 69">
            <a:extLst>
              <a:ext uri="{FF2B5EF4-FFF2-40B4-BE49-F238E27FC236}">
                <a16:creationId xmlns:a16="http://schemas.microsoft.com/office/drawing/2014/main" id="{2AE45373-B9E8-44B0-83E2-F56E92937D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7699" y="5366203"/>
            <a:ext cx="405560" cy="1692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1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OMR  </a:t>
            </a:r>
            <a:endParaRPr kumimoji="0" lang="fr-FR" altLang="fr-FR" sz="4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54" name="Rectangle 69">
            <a:extLst>
              <a:ext uri="{FF2B5EF4-FFF2-40B4-BE49-F238E27FC236}">
                <a16:creationId xmlns:a16="http://schemas.microsoft.com/office/drawing/2014/main" id="{687261C6-AD86-4968-8564-CE04509EBB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6163" y="5362279"/>
            <a:ext cx="405560" cy="1692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1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OMR  </a:t>
            </a:r>
            <a:endParaRPr kumimoji="0" lang="fr-FR" altLang="fr-FR" sz="4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55" name="Rectangle 69">
            <a:extLst>
              <a:ext uri="{FF2B5EF4-FFF2-40B4-BE49-F238E27FC236}">
                <a16:creationId xmlns:a16="http://schemas.microsoft.com/office/drawing/2014/main" id="{32A78759-7BBE-4845-A32A-78B6F9AB85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2138" y="5379262"/>
            <a:ext cx="368691" cy="1692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1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DVB  </a:t>
            </a:r>
            <a:endParaRPr kumimoji="0" lang="fr-FR" altLang="fr-FR" sz="4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36" name="Titre 35">
            <a:extLst>
              <a:ext uri="{FF2B5EF4-FFF2-40B4-BE49-F238E27FC236}">
                <a16:creationId xmlns:a16="http://schemas.microsoft.com/office/drawing/2014/main" id="{E8FDFFC6-60BD-4BA5-A7A9-74635CBD7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Teneurs en </a:t>
            </a:r>
            <a:r>
              <a:rPr lang="fr-FR" dirty="0" err="1"/>
              <a:t>MPg</a:t>
            </a:r>
            <a:r>
              <a:rPr lang="fr-FR" dirty="0"/>
              <a:t> dans les sols</a:t>
            </a:r>
          </a:p>
        </p:txBody>
      </p:sp>
    </p:spTree>
    <p:extLst>
      <p:ext uri="{BB962C8B-B14F-4D97-AF65-F5344CB8AC3E}">
        <p14:creationId xmlns:p14="http://schemas.microsoft.com/office/powerpoint/2010/main" val="3678796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 animBg="1"/>
      <p:bldP spid="17" grpId="0"/>
      <p:bldP spid="18" grpId="0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1" grpId="2" animBg="1"/>
      <p:bldP spid="24" grpId="0" animBg="1"/>
      <p:bldP spid="24" grpId="1" animBg="1"/>
      <p:bldP spid="24" grpId="2" animBg="1"/>
      <p:bldP spid="26" grpId="0"/>
      <p:bldP spid="26" grpId="1"/>
      <p:bldP spid="28" grpId="0"/>
      <p:bldP spid="2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>
            <a:extLst>
              <a:ext uri="{FF2B5EF4-FFF2-40B4-BE49-F238E27FC236}">
                <a16:creationId xmlns:a16="http://schemas.microsoft.com/office/drawing/2014/main" id="{17C2B19C-C1F5-4E42-BDCA-A4A494CF1A6A}"/>
              </a:ext>
            </a:extLst>
          </p:cNvPr>
          <p:cNvSpPr txBox="1">
            <a:spLocks/>
          </p:cNvSpPr>
          <p:nvPr/>
        </p:nvSpPr>
        <p:spPr>
          <a:xfrm>
            <a:off x="94067" y="67295"/>
            <a:ext cx="10515600" cy="923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ABEB609-2707-4CED-B3AA-8FD0381B58CE}"/>
              </a:ext>
            </a:extLst>
          </p:cNvPr>
          <p:cNvSpPr/>
          <p:nvPr/>
        </p:nvSpPr>
        <p:spPr>
          <a:xfrm>
            <a:off x="6851144" y="4771881"/>
            <a:ext cx="4818097" cy="65480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18067F0-A307-4500-A387-9DAC061414E7}"/>
              </a:ext>
            </a:extLst>
          </p:cNvPr>
          <p:cNvSpPr/>
          <p:nvPr/>
        </p:nvSpPr>
        <p:spPr>
          <a:xfrm>
            <a:off x="10166333" y="4771882"/>
            <a:ext cx="1502908" cy="654804"/>
          </a:xfrm>
          <a:prstGeom prst="rect">
            <a:avLst/>
          </a:prstGeom>
          <a:solidFill>
            <a:schemeClr val="bg2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A54499-ACC6-41EC-9179-9F056ECABEAE}"/>
              </a:ext>
            </a:extLst>
          </p:cNvPr>
          <p:cNvSpPr txBox="1"/>
          <p:nvPr/>
        </p:nvSpPr>
        <p:spPr>
          <a:xfrm>
            <a:off x="6497001" y="4525410"/>
            <a:ext cx="7078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/>
              <a:t>1 µm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8DA9AD8-A3FD-4696-814F-0F8EA64A623F}"/>
              </a:ext>
            </a:extLst>
          </p:cNvPr>
          <p:cNvSpPr txBox="1"/>
          <p:nvPr/>
        </p:nvSpPr>
        <p:spPr>
          <a:xfrm>
            <a:off x="9812410" y="4510271"/>
            <a:ext cx="7078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/>
              <a:t>5000 µm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6A0DA7D-0E5C-48D2-B5E6-E2B62BF76951}"/>
              </a:ext>
            </a:extLst>
          </p:cNvPr>
          <p:cNvSpPr txBox="1"/>
          <p:nvPr/>
        </p:nvSpPr>
        <p:spPr>
          <a:xfrm>
            <a:off x="10243825" y="4891379"/>
            <a:ext cx="13061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 err="1"/>
              <a:t>Meso</a:t>
            </a:r>
            <a:r>
              <a:rPr lang="fr-FR" sz="1100" dirty="0"/>
              <a:t>- &amp; Macroplastiques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1BD16B0-D4D7-431D-B236-7DBC80F5289F}"/>
              </a:ext>
            </a:extLst>
          </p:cNvPr>
          <p:cNvSpPr txBox="1"/>
          <p:nvPr/>
        </p:nvSpPr>
        <p:spPr>
          <a:xfrm>
            <a:off x="6996462" y="4984491"/>
            <a:ext cx="18314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/>
              <a:t>MP fins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CC3E0BA-BFA4-4D7F-ABA9-8BBEE315A9C3}"/>
              </a:ext>
            </a:extLst>
          </p:cNvPr>
          <p:cNvSpPr txBox="1"/>
          <p:nvPr/>
        </p:nvSpPr>
        <p:spPr>
          <a:xfrm>
            <a:off x="8782615" y="4510271"/>
            <a:ext cx="7078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/>
              <a:t>2000 µm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8B3CD5C9-1546-4339-A65E-F4D14DAE4DE1}"/>
              </a:ext>
            </a:extLst>
          </p:cNvPr>
          <p:cNvCxnSpPr>
            <a:cxnSpLocks/>
          </p:cNvCxnSpPr>
          <p:nvPr/>
        </p:nvCxnSpPr>
        <p:spPr>
          <a:xfrm flipV="1">
            <a:off x="9065424" y="4787084"/>
            <a:ext cx="0" cy="629550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5A1F1945-7192-4E4B-A5FD-F5A6F789AABD}"/>
              </a:ext>
            </a:extLst>
          </p:cNvPr>
          <p:cNvSpPr txBox="1"/>
          <p:nvPr/>
        </p:nvSpPr>
        <p:spPr>
          <a:xfrm>
            <a:off x="8688760" y="4988453"/>
            <a:ext cx="18314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/>
              <a:t>MP grossiers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E5EF232-416D-4036-841B-0776A41FAAF2}"/>
              </a:ext>
            </a:extLst>
          </p:cNvPr>
          <p:cNvSpPr txBox="1"/>
          <p:nvPr/>
        </p:nvSpPr>
        <p:spPr>
          <a:xfrm>
            <a:off x="10058623" y="5863158"/>
            <a:ext cx="17795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NF U44-051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2CEC60F-A1FC-472F-836A-8F4B71764052}"/>
              </a:ext>
            </a:extLst>
          </p:cNvPr>
          <p:cNvSpPr txBox="1"/>
          <p:nvPr/>
        </p:nvSpPr>
        <p:spPr>
          <a:xfrm>
            <a:off x="6576594" y="2533127"/>
            <a:ext cx="60099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fr-FR" sz="2000" dirty="0"/>
              <a:t>Norme française d’amendabilité (NF U44-051)</a:t>
            </a:r>
            <a:endParaRPr lang="fr-FR" sz="2000" b="1" dirty="0"/>
          </a:p>
        </p:txBody>
      </p:sp>
      <p:sp>
        <p:nvSpPr>
          <p:cNvPr id="15" name="Accolade fermante 14">
            <a:extLst>
              <a:ext uri="{FF2B5EF4-FFF2-40B4-BE49-F238E27FC236}">
                <a16:creationId xmlns:a16="http://schemas.microsoft.com/office/drawing/2014/main" id="{2A98DD12-DEE2-440C-90BC-392E3334F53B}"/>
              </a:ext>
            </a:extLst>
          </p:cNvPr>
          <p:cNvSpPr/>
          <p:nvPr/>
        </p:nvSpPr>
        <p:spPr>
          <a:xfrm rot="5400000">
            <a:off x="10791860" y="4919541"/>
            <a:ext cx="313390" cy="1446037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76E8069A-7E19-4E3A-BC49-816590E5F6F6}"/>
              </a:ext>
            </a:extLst>
          </p:cNvPr>
          <p:cNvGrpSpPr>
            <a:grpSpLocks noChangeAspect="1"/>
          </p:cNvGrpSpPr>
          <p:nvPr/>
        </p:nvGrpSpPr>
        <p:grpSpPr>
          <a:xfrm>
            <a:off x="157157" y="1684828"/>
            <a:ext cx="6371008" cy="3949528"/>
            <a:chOff x="175613" y="1505647"/>
            <a:chExt cx="7068879" cy="4382153"/>
          </a:xfrm>
        </p:grpSpPr>
        <p:sp>
          <p:nvSpPr>
            <p:cNvPr id="19" name="Rectangle 131">
              <a:extLst>
                <a:ext uri="{FF2B5EF4-FFF2-40B4-BE49-F238E27FC236}">
                  <a16:creationId xmlns:a16="http://schemas.microsoft.com/office/drawing/2014/main" id="{79563C83-D11C-41FA-A33C-73F5745FE2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1072" y="5687593"/>
              <a:ext cx="268568" cy="187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100" b="0" i="0" u="none" strike="noStrike" cap="none" normalizeH="0" baseline="0">
                  <a:ln>
                    <a:noFill/>
                  </a:ln>
                  <a:effectLst/>
                  <a:latin typeface="Arial" panose="020B0604020202020204" pitchFamily="34" charset="0"/>
                </a:rPr>
                <a:t>BIO</a:t>
              </a:r>
            </a:p>
          </p:txBody>
        </p:sp>
        <p:sp>
          <p:nvSpPr>
            <p:cNvPr id="20" name="Rectangle 132">
              <a:extLst>
                <a:ext uri="{FF2B5EF4-FFF2-40B4-BE49-F238E27FC236}">
                  <a16:creationId xmlns:a16="http://schemas.microsoft.com/office/drawing/2014/main" id="{325AF7B6-EDA2-4A3B-A5FB-AD11C7F1CC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1157" y="5687593"/>
              <a:ext cx="373505" cy="187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100" b="0" i="0" u="none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rPr>
                <a:t>GSW</a:t>
              </a:r>
            </a:p>
          </p:txBody>
        </p:sp>
        <p:sp>
          <p:nvSpPr>
            <p:cNvPr id="21" name="Rectangle 133">
              <a:extLst>
                <a:ext uri="{FF2B5EF4-FFF2-40B4-BE49-F238E27FC236}">
                  <a16:creationId xmlns:a16="http://schemas.microsoft.com/office/drawing/2014/main" id="{5E419CCF-6593-450C-9261-214764FF87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3213" y="5687593"/>
              <a:ext cx="382398" cy="187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100" b="0" i="0" u="none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rPr>
                <a:t>MSW</a:t>
              </a:r>
            </a:p>
          </p:txBody>
        </p:sp>
        <p:sp>
          <p:nvSpPr>
            <p:cNvPr id="22" name="Rectangle 136">
              <a:extLst>
                <a:ext uri="{FF2B5EF4-FFF2-40B4-BE49-F238E27FC236}">
                  <a16:creationId xmlns:a16="http://schemas.microsoft.com/office/drawing/2014/main" id="{1F0B4568-2AE1-4C23-8D95-B06B14A247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5120" y="5224018"/>
              <a:ext cx="1461917" cy="66378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23" name="Rectangle 138">
              <a:extLst>
                <a:ext uri="{FF2B5EF4-FFF2-40B4-BE49-F238E27FC236}">
                  <a16:creationId xmlns:a16="http://schemas.microsoft.com/office/drawing/2014/main" id="{443F4FD5-85B6-4E23-ABD9-0ACCC881E8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5120" y="3813236"/>
              <a:ext cx="183571" cy="18357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24" name="Rectangle 139">
              <a:extLst>
                <a:ext uri="{FF2B5EF4-FFF2-40B4-BE49-F238E27FC236}">
                  <a16:creationId xmlns:a16="http://schemas.microsoft.com/office/drawing/2014/main" id="{5D7F00DE-C1B7-4218-899B-CC94B76C43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5120" y="3821217"/>
              <a:ext cx="175590" cy="167608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25" name="Rectangle 141">
              <a:extLst>
                <a:ext uri="{FF2B5EF4-FFF2-40B4-BE49-F238E27FC236}">
                  <a16:creationId xmlns:a16="http://schemas.microsoft.com/office/drawing/2014/main" id="{A7CC6AAC-671C-4E3C-9FAC-933013779B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77373" y="1686968"/>
              <a:ext cx="175590" cy="16760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26" name="Rectangle 142">
              <a:extLst>
                <a:ext uri="{FF2B5EF4-FFF2-40B4-BE49-F238E27FC236}">
                  <a16:creationId xmlns:a16="http://schemas.microsoft.com/office/drawing/2014/main" id="{CDC75962-86DA-4B8B-8850-65143E0327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2797" y="3804159"/>
              <a:ext cx="1741695" cy="179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kumimoji="0" lang="fr-FR" altLang="fr-FR" sz="105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Macroplastiques légers</a:t>
              </a:r>
              <a:endPara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143">
              <a:extLst>
                <a:ext uri="{FF2B5EF4-FFF2-40B4-BE49-F238E27FC236}">
                  <a16:creationId xmlns:a16="http://schemas.microsoft.com/office/drawing/2014/main" id="{33275ACB-62B3-42ED-9B2F-2111983EA6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1917" y="1665083"/>
              <a:ext cx="1741695" cy="179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5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Macroplastiques Lourds</a:t>
              </a:r>
              <a:endParaRPr kumimoji="0" lang="fr-FR" alt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78">
              <a:extLst>
                <a:ext uri="{FF2B5EF4-FFF2-40B4-BE49-F238E27FC236}">
                  <a16:creationId xmlns:a16="http://schemas.microsoft.com/office/drawing/2014/main" id="{E8038C13-518C-4A3E-B5DA-688B71FF59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6541" y="1505647"/>
              <a:ext cx="4337050" cy="409416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 dirty="0"/>
            </a:p>
          </p:txBody>
        </p:sp>
        <p:sp>
          <p:nvSpPr>
            <p:cNvPr id="29" name="Line 79">
              <a:extLst>
                <a:ext uri="{FF2B5EF4-FFF2-40B4-BE49-F238E27FC236}">
                  <a16:creationId xmlns:a16="http://schemas.microsoft.com/office/drawing/2014/main" id="{2F3A213C-1999-49CB-B877-5795B0CE53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6541" y="4952110"/>
              <a:ext cx="4337050" cy="0"/>
            </a:xfrm>
            <a:prstGeom prst="line">
              <a:avLst/>
            </a:prstGeom>
            <a:noFill/>
            <a:ln w="7938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30" name="Line 80">
              <a:extLst>
                <a:ext uri="{FF2B5EF4-FFF2-40B4-BE49-F238E27FC236}">
                  <a16:creationId xmlns:a16="http://schemas.microsoft.com/office/drawing/2014/main" id="{57B350B1-A965-412D-93DB-EB23D2B357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6541" y="4082160"/>
              <a:ext cx="4337050" cy="0"/>
            </a:xfrm>
            <a:prstGeom prst="line">
              <a:avLst/>
            </a:prstGeom>
            <a:noFill/>
            <a:ln w="7938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31" name="Line 81">
              <a:extLst>
                <a:ext uri="{FF2B5EF4-FFF2-40B4-BE49-F238E27FC236}">
                  <a16:creationId xmlns:a16="http://schemas.microsoft.com/office/drawing/2014/main" id="{9F74EDD3-683A-4B8B-9571-665407D7AD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6541" y="3212210"/>
              <a:ext cx="4337050" cy="0"/>
            </a:xfrm>
            <a:prstGeom prst="line">
              <a:avLst/>
            </a:prstGeom>
            <a:noFill/>
            <a:ln w="7938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32" name="Line 82">
              <a:extLst>
                <a:ext uri="{FF2B5EF4-FFF2-40B4-BE49-F238E27FC236}">
                  <a16:creationId xmlns:a16="http://schemas.microsoft.com/office/drawing/2014/main" id="{A0106A63-F786-4CF7-B50D-3A1FAEE3DC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6541" y="2343847"/>
              <a:ext cx="4337050" cy="0"/>
            </a:xfrm>
            <a:prstGeom prst="line">
              <a:avLst/>
            </a:prstGeom>
            <a:noFill/>
            <a:ln w="7938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33" name="Line 83">
              <a:extLst>
                <a:ext uri="{FF2B5EF4-FFF2-40B4-BE49-F238E27FC236}">
                  <a16:creationId xmlns:a16="http://schemas.microsoft.com/office/drawing/2014/main" id="{E59C9284-1545-4965-822E-C83BBCC920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6541" y="5385497"/>
              <a:ext cx="4337050" cy="0"/>
            </a:xfrm>
            <a:prstGeom prst="line">
              <a:avLst/>
            </a:prstGeom>
            <a:noFill/>
            <a:ln w="7938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34" name="Line 84">
              <a:extLst>
                <a:ext uri="{FF2B5EF4-FFF2-40B4-BE49-F238E27FC236}">
                  <a16:creationId xmlns:a16="http://schemas.microsoft.com/office/drawing/2014/main" id="{B6642200-C6D1-4FCB-AE74-056525B694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6541" y="4517135"/>
              <a:ext cx="4337050" cy="0"/>
            </a:xfrm>
            <a:prstGeom prst="line">
              <a:avLst/>
            </a:prstGeom>
            <a:noFill/>
            <a:ln w="7938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35" name="Line 85">
              <a:extLst>
                <a:ext uri="{FF2B5EF4-FFF2-40B4-BE49-F238E27FC236}">
                  <a16:creationId xmlns:a16="http://schemas.microsoft.com/office/drawing/2014/main" id="{92E2F7DE-50DE-494F-BCF8-288221106A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6541" y="3647185"/>
              <a:ext cx="4337050" cy="0"/>
            </a:xfrm>
            <a:prstGeom prst="line">
              <a:avLst/>
            </a:prstGeom>
            <a:noFill/>
            <a:ln w="7938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36" name="Line 86">
              <a:extLst>
                <a:ext uri="{FF2B5EF4-FFF2-40B4-BE49-F238E27FC236}">
                  <a16:creationId xmlns:a16="http://schemas.microsoft.com/office/drawing/2014/main" id="{69268AC9-ADBA-4360-97B6-2087CC7361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6541" y="2777235"/>
              <a:ext cx="4337050" cy="0"/>
            </a:xfrm>
            <a:prstGeom prst="line">
              <a:avLst/>
            </a:prstGeom>
            <a:noFill/>
            <a:ln w="7938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37" name="Line 87">
              <a:extLst>
                <a:ext uri="{FF2B5EF4-FFF2-40B4-BE49-F238E27FC236}">
                  <a16:creationId xmlns:a16="http://schemas.microsoft.com/office/drawing/2014/main" id="{DB7FB377-FDDB-47AC-A43E-C0A41CBFF2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6541" y="1908872"/>
              <a:ext cx="4337050" cy="0"/>
            </a:xfrm>
            <a:prstGeom prst="line">
              <a:avLst/>
            </a:prstGeom>
            <a:noFill/>
            <a:ln w="7938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38" name="Line 88">
              <a:extLst>
                <a:ext uri="{FF2B5EF4-FFF2-40B4-BE49-F238E27FC236}">
                  <a16:creationId xmlns:a16="http://schemas.microsoft.com/office/drawing/2014/main" id="{4C36D72B-8FA6-4DA5-AE4D-3C8BEE5741B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00928" y="1505647"/>
              <a:ext cx="0" cy="4094162"/>
            </a:xfrm>
            <a:prstGeom prst="line">
              <a:avLst/>
            </a:prstGeom>
            <a:noFill/>
            <a:ln w="7938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39" name="Line 89">
              <a:extLst>
                <a:ext uri="{FF2B5EF4-FFF2-40B4-BE49-F238E27FC236}">
                  <a16:creationId xmlns:a16="http://schemas.microsoft.com/office/drawing/2014/main" id="{D84FBE9E-6720-463D-80A0-18E517DD1A2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51891" y="1505647"/>
              <a:ext cx="0" cy="4094162"/>
            </a:xfrm>
            <a:prstGeom prst="line">
              <a:avLst/>
            </a:prstGeom>
            <a:noFill/>
            <a:ln w="7938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40" name="Line 90">
              <a:extLst>
                <a:ext uri="{FF2B5EF4-FFF2-40B4-BE49-F238E27FC236}">
                  <a16:creationId xmlns:a16="http://schemas.microsoft.com/office/drawing/2014/main" id="{B8C2BEE5-9CE4-4065-8AFD-2B499F8568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09203" y="1505647"/>
              <a:ext cx="0" cy="4094162"/>
            </a:xfrm>
            <a:prstGeom prst="line">
              <a:avLst/>
            </a:prstGeom>
            <a:noFill/>
            <a:ln w="7938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41" name="Line 104">
              <a:extLst>
                <a:ext uri="{FF2B5EF4-FFF2-40B4-BE49-F238E27FC236}">
                  <a16:creationId xmlns:a16="http://schemas.microsoft.com/office/drawing/2014/main" id="{440227E9-78C5-45E3-B438-B40085ECB0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51853" y="5377560"/>
              <a:ext cx="0" cy="0"/>
            </a:xfrm>
            <a:prstGeom prst="line">
              <a:avLst/>
            </a:pr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42" name="Line 107">
              <a:extLst>
                <a:ext uri="{FF2B5EF4-FFF2-40B4-BE49-F238E27FC236}">
                  <a16:creationId xmlns:a16="http://schemas.microsoft.com/office/drawing/2014/main" id="{3BA6C1A8-1E98-49A9-897A-FCB0CEE922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9866" y="5385497"/>
              <a:ext cx="0" cy="0"/>
            </a:xfrm>
            <a:prstGeom prst="line">
              <a:avLst/>
            </a:pr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43" name="Freeform 115">
              <a:extLst>
                <a:ext uri="{FF2B5EF4-FFF2-40B4-BE49-F238E27FC236}">
                  <a16:creationId xmlns:a16="http://schemas.microsoft.com/office/drawing/2014/main" id="{F094CC30-96A2-4579-AA34-C0B9063FAF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1791" y="4082160"/>
              <a:ext cx="4241800" cy="0"/>
            </a:xfrm>
            <a:custGeom>
              <a:avLst/>
              <a:gdLst>
                <a:gd name="T0" fmla="*/ 0 w 537"/>
                <a:gd name="T1" fmla="*/ 12 w 537"/>
                <a:gd name="T2" fmla="*/ 24 w 537"/>
                <a:gd name="T3" fmla="*/ 36 w 537"/>
                <a:gd name="T4" fmla="*/ 48 w 537"/>
                <a:gd name="T5" fmla="*/ 60 w 537"/>
                <a:gd name="T6" fmla="*/ 72 w 537"/>
                <a:gd name="T7" fmla="*/ 84 w 537"/>
                <a:gd name="T8" fmla="*/ 96 w 537"/>
                <a:gd name="T9" fmla="*/ 108 w 537"/>
                <a:gd name="T10" fmla="*/ 120 w 537"/>
                <a:gd name="T11" fmla="*/ 132 w 537"/>
                <a:gd name="T12" fmla="*/ 144 w 537"/>
                <a:gd name="T13" fmla="*/ 156 w 537"/>
                <a:gd name="T14" fmla="*/ 168 w 537"/>
                <a:gd name="T15" fmla="*/ 180 w 537"/>
                <a:gd name="T16" fmla="*/ 192 w 537"/>
                <a:gd name="T17" fmla="*/ 204 w 537"/>
                <a:gd name="T18" fmla="*/ 216 w 537"/>
                <a:gd name="T19" fmla="*/ 228 w 537"/>
                <a:gd name="T20" fmla="*/ 240 w 537"/>
                <a:gd name="T21" fmla="*/ 252 w 537"/>
                <a:gd name="T22" fmla="*/ 264 w 537"/>
                <a:gd name="T23" fmla="*/ 276 w 537"/>
                <a:gd name="T24" fmla="*/ 288 w 537"/>
                <a:gd name="T25" fmla="*/ 300 w 537"/>
                <a:gd name="T26" fmla="*/ 312 w 537"/>
                <a:gd name="T27" fmla="*/ 324 w 537"/>
                <a:gd name="T28" fmla="*/ 336 w 537"/>
                <a:gd name="T29" fmla="*/ 348 w 537"/>
                <a:gd name="T30" fmla="*/ 360 w 537"/>
                <a:gd name="T31" fmla="*/ 372 w 537"/>
                <a:gd name="T32" fmla="*/ 384 w 537"/>
                <a:gd name="T33" fmla="*/ 396 w 537"/>
                <a:gd name="T34" fmla="*/ 408 w 537"/>
                <a:gd name="T35" fmla="*/ 420 w 537"/>
                <a:gd name="T36" fmla="*/ 432 w 537"/>
                <a:gd name="T37" fmla="*/ 444 w 537"/>
                <a:gd name="T38" fmla="*/ 456 w 537"/>
                <a:gd name="T39" fmla="*/ 468 w 537"/>
                <a:gd name="T40" fmla="*/ 480 w 537"/>
                <a:gd name="T41" fmla="*/ 492 w 537"/>
                <a:gd name="T42" fmla="*/ 504 w 537"/>
                <a:gd name="T43" fmla="*/ 516 w 537"/>
                <a:gd name="T44" fmla="*/ 528 w 537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  <a:cxn ang="0">
                  <a:pos x="T19" y="0"/>
                </a:cxn>
                <a:cxn ang="0">
                  <a:pos x="T20" y="0"/>
                </a:cxn>
                <a:cxn ang="0">
                  <a:pos x="T21" y="0"/>
                </a:cxn>
                <a:cxn ang="0">
                  <a:pos x="T22" y="0"/>
                </a:cxn>
                <a:cxn ang="0">
                  <a:pos x="T23" y="0"/>
                </a:cxn>
                <a:cxn ang="0">
                  <a:pos x="T24" y="0"/>
                </a:cxn>
                <a:cxn ang="0">
                  <a:pos x="T25" y="0"/>
                </a:cxn>
                <a:cxn ang="0">
                  <a:pos x="T26" y="0"/>
                </a:cxn>
                <a:cxn ang="0">
                  <a:pos x="T27" y="0"/>
                </a:cxn>
                <a:cxn ang="0">
                  <a:pos x="T28" y="0"/>
                </a:cxn>
                <a:cxn ang="0">
                  <a:pos x="T29" y="0"/>
                </a:cxn>
                <a:cxn ang="0">
                  <a:pos x="T30" y="0"/>
                </a:cxn>
                <a:cxn ang="0">
                  <a:pos x="T31" y="0"/>
                </a:cxn>
                <a:cxn ang="0">
                  <a:pos x="T32" y="0"/>
                </a:cxn>
                <a:cxn ang="0">
                  <a:pos x="T33" y="0"/>
                </a:cxn>
                <a:cxn ang="0">
                  <a:pos x="T34" y="0"/>
                </a:cxn>
                <a:cxn ang="0">
                  <a:pos x="T35" y="0"/>
                </a:cxn>
                <a:cxn ang="0">
                  <a:pos x="T36" y="0"/>
                </a:cxn>
                <a:cxn ang="0">
                  <a:pos x="T37" y="0"/>
                </a:cxn>
                <a:cxn ang="0">
                  <a:pos x="T38" y="0"/>
                </a:cxn>
                <a:cxn ang="0">
                  <a:pos x="T39" y="0"/>
                </a:cxn>
                <a:cxn ang="0">
                  <a:pos x="T40" y="0"/>
                </a:cxn>
                <a:cxn ang="0">
                  <a:pos x="T41" y="0"/>
                </a:cxn>
                <a:cxn ang="0">
                  <a:pos x="T42" y="0"/>
                </a:cxn>
                <a:cxn ang="0">
                  <a:pos x="T43" y="0"/>
                </a:cxn>
                <a:cxn ang="0">
                  <a:pos x="T44" y="0"/>
                </a:cxn>
              </a:cxnLst>
              <a:rect l="0" t="0" r="r" b="b"/>
              <a:pathLst>
                <a:path w="537">
                  <a:moveTo>
                    <a:pt x="12" y="0"/>
                  </a:moveTo>
                  <a:lnTo>
                    <a:pt x="24" y="0"/>
                  </a:lnTo>
                  <a:moveTo>
                    <a:pt x="36" y="0"/>
                  </a:moveTo>
                  <a:lnTo>
                    <a:pt x="48" y="0"/>
                  </a:lnTo>
                  <a:moveTo>
                    <a:pt x="60" y="0"/>
                  </a:moveTo>
                  <a:lnTo>
                    <a:pt x="72" y="0"/>
                  </a:lnTo>
                  <a:moveTo>
                    <a:pt x="84" y="0"/>
                  </a:moveTo>
                  <a:lnTo>
                    <a:pt x="96" y="0"/>
                  </a:lnTo>
                  <a:moveTo>
                    <a:pt x="108" y="0"/>
                  </a:moveTo>
                  <a:lnTo>
                    <a:pt x="120" y="0"/>
                  </a:lnTo>
                  <a:moveTo>
                    <a:pt x="132" y="0"/>
                  </a:moveTo>
                  <a:lnTo>
                    <a:pt x="144" y="0"/>
                  </a:lnTo>
                  <a:moveTo>
                    <a:pt x="156" y="0"/>
                  </a:moveTo>
                  <a:lnTo>
                    <a:pt x="168" y="0"/>
                  </a:lnTo>
                  <a:moveTo>
                    <a:pt x="180" y="0"/>
                  </a:moveTo>
                  <a:lnTo>
                    <a:pt x="192" y="0"/>
                  </a:lnTo>
                  <a:moveTo>
                    <a:pt x="204" y="0"/>
                  </a:moveTo>
                  <a:lnTo>
                    <a:pt x="216" y="0"/>
                  </a:lnTo>
                  <a:moveTo>
                    <a:pt x="228" y="0"/>
                  </a:moveTo>
                  <a:lnTo>
                    <a:pt x="240" y="0"/>
                  </a:lnTo>
                  <a:moveTo>
                    <a:pt x="252" y="0"/>
                  </a:moveTo>
                  <a:lnTo>
                    <a:pt x="264" y="0"/>
                  </a:lnTo>
                  <a:moveTo>
                    <a:pt x="276" y="0"/>
                  </a:moveTo>
                  <a:lnTo>
                    <a:pt x="288" y="0"/>
                  </a:lnTo>
                  <a:moveTo>
                    <a:pt x="300" y="0"/>
                  </a:moveTo>
                  <a:lnTo>
                    <a:pt x="312" y="0"/>
                  </a:lnTo>
                  <a:moveTo>
                    <a:pt x="324" y="0"/>
                  </a:moveTo>
                  <a:lnTo>
                    <a:pt x="336" y="0"/>
                  </a:lnTo>
                  <a:moveTo>
                    <a:pt x="348" y="0"/>
                  </a:moveTo>
                  <a:lnTo>
                    <a:pt x="360" y="0"/>
                  </a:lnTo>
                  <a:moveTo>
                    <a:pt x="372" y="0"/>
                  </a:moveTo>
                  <a:lnTo>
                    <a:pt x="384" y="0"/>
                  </a:lnTo>
                  <a:moveTo>
                    <a:pt x="396" y="0"/>
                  </a:moveTo>
                  <a:lnTo>
                    <a:pt x="408" y="0"/>
                  </a:lnTo>
                  <a:moveTo>
                    <a:pt x="420" y="0"/>
                  </a:moveTo>
                  <a:lnTo>
                    <a:pt x="432" y="0"/>
                  </a:lnTo>
                  <a:moveTo>
                    <a:pt x="444" y="0"/>
                  </a:moveTo>
                  <a:lnTo>
                    <a:pt x="456" y="0"/>
                  </a:lnTo>
                  <a:moveTo>
                    <a:pt x="468" y="0"/>
                  </a:moveTo>
                  <a:lnTo>
                    <a:pt x="480" y="0"/>
                  </a:lnTo>
                  <a:moveTo>
                    <a:pt x="492" y="0"/>
                  </a:moveTo>
                  <a:lnTo>
                    <a:pt x="504" y="0"/>
                  </a:lnTo>
                  <a:moveTo>
                    <a:pt x="516" y="0"/>
                  </a:moveTo>
                  <a:lnTo>
                    <a:pt x="528" y="0"/>
                  </a:lnTo>
                </a:path>
              </a:pathLst>
            </a:custGeom>
            <a:noFill/>
            <a:ln w="23813" cap="flat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44" name="Freeform 116">
              <a:extLst>
                <a:ext uri="{FF2B5EF4-FFF2-40B4-BE49-F238E27FC236}">
                  <a16:creationId xmlns:a16="http://schemas.microsoft.com/office/drawing/2014/main" id="{6CB2C407-E009-42DC-B9F9-B29F6E0AA6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1791" y="1908872"/>
              <a:ext cx="4241800" cy="0"/>
            </a:xfrm>
            <a:custGeom>
              <a:avLst/>
              <a:gdLst>
                <a:gd name="T0" fmla="*/ 0 w 537"/>
                <a:gd name="T1" fmla="*/ 12 w 537"/>
                <a:gd name="T2" fmla="*/ 24 w 537"/>
                <a:gd name="T3" fmla="*/ 36 w 537"/>
                <a:gd name="T4" fmla="*/ 48 w 537"/>
                <a:gd name="T5" fmla="*/ 60 w 537"/>
                <a:gd name="T6" fmla="*/ 72 w 537"/>
                <a:gd name="T7" fmla="*/ 84 w 537"/>
                <a:gd name="T8" fmla="*/ 96 w 537"/>
                <a:gd name="T9" fmla="*/ 108 w 537"/>
                <a:gd name="T10" fmla="*/ 120 w 537"/>
                <a:gd name="T11" fmla="*/ 132 w 537"/>
                <a:gd name="T12" fmla="*/ 144 w 537"/>
                <a:gd name="T13" fmla="*/ 156 w 537"/>
                <a:gd name="T14" fmla="*/ 168 w 537"/>
                <a:gd name="T15" fmla="*/ 180 w 537"/>
                <a:gd name="T16" fmla="*/ 192 w 537"/>
                <a:gd name="T17" fmla="*/ 204 w 537"/>
                <a:gd name="T18" fmla="*/ 216 w 537"/>
                <a:gd name="T19" fmla="*/ 228 w 537"/>
                <a:gd name="T20" fmla="*/ 240 w 537"/>
                <a:gd name="T21" fmla="*/ 252 w 537"/>
                <a:gd name="T22" fmla="*/ 264 w 537"/>
                <a:gd name="T23" fmla="*/ 276 w 537"/>
                <a:gd name="T24" fmla="*/ 288 w 537"/>
                <a:gd name="T25" fmla="*/ 300 w 537"/>
                <a:gd name="T26" fmla="*/ 312 w 537"/>
                <a:gd name="T27" fmla="*/ 324 w 537"/>
                <a:gd name="T28" fmla="*/ 336 w 537"/>
                <a:gd name="T29" fmla="*/ 348 w 537"/>
                <a:gd name="T30" fmla="*/ 360 w 537"/>
                <a:gd name="T31" fmla="*/ 372 w 537"/>
                <a:gd name="T32" fmla="*/ 384 w 537"/>
                <a:gd name="T33" fmla="*/ 396 w 537"/>
                <a:gd name="T34" fmla="*/ 408 w 537"/>
                <a:gd name="T35" fmla="*/ 420 w 537"/>
                <a:gd name="T36" fmla="*/ 432 w 537"/>
                <a:gd name="T37" fmla="*/ 444 w 537"/>
                <a:gd name="T38" fmla="*/ 456 w 537"/>
                <a:gd name="T39" fmla="*/ 468 w 537"/>
                <a:gd name="T40" fmla="*/ 480 w 537"/>
                <a:gd name="T41" fmla="*/ 492 w 537"/>
                <a:gd name="T42" fmla="*/ 504 w 537"/>
                <a:gd name="T43" fmla="*/ 516 w 537"/>
                <a:gd name="T44" fmla="*/ 528 w 537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  <a:cxn ang="0">
                  <a:pos x="T19" y="0"/>
                </a:cxn>
                <a:cxn ang="0">
                  <a:pos x="T20" y="0"/>
                </a:cxn>
                <a:cxn ang="0">
                  <a:pos x="T21" y="0"/>
                </a:cxn>
                <a:cxn ang="0">
                  <a:pos x="T22" y="0"/>
                </a:cxn>
                <a:cxn ang="0">
                  <a:pos x="T23" y="0"/>
                </a:cxn>
                <a:cxn ang="0">
                  <a:pos x="T24" y="0"/>
                </a:cxn>
                <a:cxn ang="0">
                  <a:pos x="T25" y="0"/>
                </a:cxn>
                <a:cxn ang="0">
                  <a:pos x="T26" y="0"/>
                </a:cxn>
                <a:cxn ang="0">
                  <a:pos x="T27" y="0"/>
                </a:cxn>
                <a:cxn ang="0">
                  <a:pos x="T28" y="0"/>
                </a:cxn>
                <a:cxn ang="0">
                  <a:pos x="T29" y="0"/>
                </a:cxn>
                <a:cxn ang="0">
                  <a:pos x="T30" y="0"/>
                </a:cxn>
                <a:cxn ang="0">
                  <a:pos x="T31" y="0"/>
                </a:cxn>
                <a:cxn ang="0">
                  <a:pos x="T32" y="0"/>
                </a:cxn>
                <a:cxn ang="0">
                  <a:pos x="T33" y="0"/>
                </a:cxn>
                <a:cxn ang="0">
                  <a:pos x="T34" y="0"/>
                </a:cxn>
                <a:cxn ang="0">
                  <a:pos x="T35" y="0"/>
                </a:cxn>
                <a:cxn ang="0">
                  <a:pos x="T36" y="0"/>
                </a:cxn>
                <a:cxn ang="0">
                  <a:pos x="T37" y="0"/>
                </a:cxn>
                <a:cxn ang="0">
                  <a:pos x="T38" y="0"/>
                </a:cxn>
                <a:cxn ang="0">
                  <a:pos x="T39" y="0"/>
                </a:cxn>
                <a:cxn ang="0">
                  <a:pos x="T40" y="0"/>
                </a:cxn>
                <a:cxn ang="0">
                  <a:pos x="T41" y="0"/>
                </a:cxn>
                <a:cxn ang="0">
                  <a:pos x="T42" y="0"/>
                </a:cxn>
                <a:cxn ang="0">
                  <a:pos x="T43" y="0"/>
                </a:cxn>
                <a:cxn ang="0">
                  <a:pos x="T44" y="0"/>
                </a:cxn>
              </a:cxnLst>
              <a:rect l="0" t="0" r="r" b="b"/>
              <a:pathLst>
                <a:path w="537">
                  <a:moveTo>
                    <a:pt x="12" y="0"/>
                  </a:moveTo>
                  <a:lnTo>
                    <a:pt x="24" y="0"/>
                  </a:lnTo>
                  <a:moveTo>
                    <a:pt x="36" y="0"/>
                  </a:moveTo>
                  <a:lnTo>
                    <a:pt x="48" y="0"/>
                  </a:lnTo>
                  <a:moveTo>
                    <a:pt x="60" y="0"/>
                  </a:moveTo>
                  <a:lnTo>
                    <a:pt x="72" y="0"/>
                  </a:lnTo>
                  <a:moveTo>
                    <a:pt x="84" y="0"/>
                  </a:moveTo>
                  <a:lnTo>
                    <a:pt x="96" y="0"/>
                  </a:lnTo>
                  <a:moveTo>
                    <a:pt x="108" y="0"/>
                  </a:moveTo>
                  <a:lnTo>
                    <a:pt x="120" y="0"/>
                  </a:lnTo>
                  <a:moveTo>
                    <a:pt x="132" y="0"/>
                  </a:moveTo>
                  <a:lnTo>
                    <a:pt x="144" y="0"/>
                  </a:lnTo>
                  <a:moveTo>
                    <a:pt x="156" y="0"/>
                  </a:moveTo>
                  <a:lnTo>
                    <a:pt x="168" y="0"/>
                  </a:lnTo>
                  <a:moveTo>
                    <a:pt x="180" y="0"/>
                  </a:moveTo>
                  <a:lnTo>
                    <a:pt x="192" y="0"/>
                  </a:lnTo>
                  <a:moveTo>
                    <a:pt x="204" y="0"/>
                  </a:moveTo>
                  <a:lnTo>
                    <a:pt x="216" y="0"/>
                  </a:lnTo>
                  <a:moveTo>
                    <a:pt x="228" y="0"/>
                  </a:moveTo>
                  <a:lnTo>
                    <a:pt x="240" y="0"/>
                  </a:lnTo>
                  <a:moveTo>
                    <a:pt x="252" y="0"/>
                  </a:moveTo>
                  <a:lnTo>
                    <a:pt x="264" y="0"/>
                  </a:lnTo>
                  <a:moveTo>
                    <a:pt x="276" y="0"/>
                  </a:moveTo>
                  <a:lnTo>
                    <a:pt x="288" y="0"/>
                  </a:lnTo>
                  <a:moveTo>
                    <a:pt x="300" y="0"/>
                  </a:moveTo>
                  <a:lnTo>
                    <a:pt x="312" y="0"/>
                  </a:lnTo>
                  <a:moveTo>
                    <a:pt x="324" y="0"/>
                  </a:moveTo>
                  <a:lnTo>
                    <a:pt x="336" y="0"/>
                  </a:lnTo>
                  <a:moveTo>
                    <a:pt x="348" y="0"/>
                  </a:moveTo>
                  <a:lnTo>
                    <a:pt x="360" y="0"/>
                  </a:lnTo>
                  <a:moveTo>
                    <a:pt x="372" y="0"/>
                  </a:moveTo>
                  <a:lnTo>
                    <a:pt x="384" y="0"/>
                  </a:lnTo>
                  <a:moveTo>
                    <a:pt x="396" y="0"/>
                  </a:moveTo>
                  <a:lnTo>
                    <a:pt x="408" y="0"/>
                  </a:lnTo>
                  <a:moveTo>
                    <a:pt x="420" y="0"/>
                  </a:moveTo>
                  <a:lnTo>
                    <a:pt x="432" y="0"/>
                  </a:lnTo>
                  <a:moveTo>
                    <a:pt x="444" y="0"/>
                  </a:moveTo>
                  <a:lnTo>
                    <a:pt x="456" y="0"/>
                  </a:lnTo>
                  <a:moveTo>
                    <a:pt x="468" y="0"/>
                  </a:moveTo>
                  <a:lnTo>
                    <a:pt x="480" y="0"/>
                  </a:lnTo>
                  <a:moveTo>
                    <a:pt x="492" y="0"/>
                  </a:moveTo>
                  <a:lnTo>
                    <a:pt x="504" y="0"/>
                  </a:lnTo>
                  <a:moveTo>
                    <a:pt x="516" y="0"/>
                  </a:moveTo>
                  <a:lnTo>
                    <a:pt x="528" y="0"/>
                  </a:lnTo>
                </a:path>
              </a:pathLst>
            </a:custGeom>
            <a:noFill/>
            <a:ln w="23813" cap="flat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45" name="Rectangle 117">
              <a:extLst>
                <a:ext uri="{FF2B5EF4-FFF2-40B4-BE49-F238E27FC236}">
                  <a16:creationId xmlns:a16="http://schemas.microsoft.com/office/drawing/2014/main" id="{D0DAEF84-09DA-4A2F-B00F-E666B2AA76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6541" y="1505647"/>
              <a:ext cx="4337050" cy="4094162"/>
            </a:xfrm>
            <a:prstGeom prst="rect">
              <a:avLst/>
            </a:prstGeom>
            <a:noFill/>
            <a:ln w="7938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46" name="Rectangle 118">
              <a:extLst>
                <a:ext uri="{FF2B5EF4-FFF2-40B4-BE49-F238E27FC236}">
                  <a16:creationId xmlns:a16="http://schemas.microsoft.com/office/drawing/2014/main" id="{33C4445F-1776-49B2-95D7-EF01131C8E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4188" y="5303550"/>
              <a:ext cx="208096" cy="179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50" b="0" i="0" u="none" strike="noStrike" cap="none" normalizeH="0" baseline="0">
                  <a:ln>
                    <a:noFill/>
                  </a:ln>
                  <a:effectLst/>
                  <a:latin typeface="Arial" panose="020B0604020202020204" pitchFamily="34" charset="0"/>
                </a:rPr>
                <a:t>0.0</a:t>
              </a:r>
              <a:endParaRPr kumimoji="0" lang="fr-FR" altLang="fr-FR" sz="28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Rectangle 119">
              <a:extLst>
                <a:ext uri="{FF2B5EF4-FFF2-40B4-BE49-F238E27FC236}">
                  <a16:creationId xmlns:a16="http://schemas.microsoft.com/office/drawing/2014/main" id="{33FFB4AB-BBA9-4D69-AA84-81C629A820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4188" y="4435187"/>
              <a:ext cx="208096" cy="179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50" b="0" i="0" u="none" strike="noStrike" cap="none" normalizeH="0" baseline="0">
                  <a:ln>
                    <a:noFill/>
                  </a:ln>
                  <a:effectLst/>
                  <a:latin typeface="Arial" panose="020B0604020202020204" pitchFamily="34" charset="0"/>
                </a:rPr>
                <a:t>0.2</a:t>
              </a:r>
              <a:endParaRPr kumimoji="0" lang="fr-FR" altLang="fr-FR" sz="28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120">
              <a:extLst>
                <a:ext uri="{FF2B5EF4-FFF2-40B4-BE49-F238E27FC236}">
                  <a16:creationId xmlns:a16="http://schemas.microsoft.com/office/drawing/2014/main" id="{78C9AC24-1AF3-4687-8860-077841CD37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4188" y="3565237"/>
              <a:ext cx="208096" cy="179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50" b="0" i="0" u="none" strike="noStrike" cap="none" normalizeH="0" baseline="0">
                  <a:ln>
                    <a:noFill/>
                  </a:ln>
                  <a:effectLst/>
                  <a:latin typeface="Arial" panose="020B0604020202020204" pitchFamily="34" charset="0"/>
                </a:rPr>
                <a:t>0.4</a:t>
              </a:r>
              <a:endParaRPr kumimoji="0" lang="fr-FR" altLang="fr-FR" sz="28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" name="Rectangle 121">
              <a:extLst>
                <a:ext uri="{FF2B5EF4-FFF2-40B4-BE49-F238E27FC236}">
                  <a16:creationId xmlns:a16="http://schemas.microsoft.com/office/drawing/2014/main" id="{59FCD985-DAE4-4411-B182-EDB17D0699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4188" y="2695289"/>
              <a:ext cx="208096" cy="179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50" b="0" i="0" u="none" strike="noStrike" cap="none" normalizeH="0" baseline="0">
                  <a:ln>
                    <a:noFill/>
                  </a:ln>
                  <a:effectLst/>
                  <a:latin typeface="Arial" panose="020B0604020202020204" pitchFamily="34" charset="0"/>
                </a:rPr>
                <a:t>0.6</a:t>
              </a:r>
              <a:endParaRPr kumimoji="0" lang="fr-FR" altLang="fr-FR" sz="28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Rectangle 122">
              <a:extLst>
                <a:ext uri="{FF2B5EF4-FFF2-40B4-BE49-F238E27FC236}">
                  <a16:creationId xmlns:a16="http://schemas.microsoft.com/office/drawing/2014/main" id="{5E08941B-2A99-4179-905E-56CF52436C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790" y="1786197"/>
              <a:ext cx="236554" cy="20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rPr>
                <a:t>0.8</a:t>
              </a:r>
              <a:endParaRPr kumimoji="0" lang="fr-FR" altLang="fr-FR" sz="3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" name="Line 123">
              <a:extLst>
                <a:ext uri="{FF2B5EF4-FFF2-40B4-BE49-F238E27FC236}">
                  <a16:creationId xmlns:a16="http://schemas.microsoft.com/office/drawing/2014/main" id="{0E2B283E-A3DB-42C8-92D7-80B8BE3CFB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4791" y="5385497"/>
              <a:ext cx="31750" cy="0"/>
            </a:xfrm>
            <a:prstGeom prst="line">
              <a:avLst/>
            </a:prstGeom>
            <a:noFill/>
            <a:ln w="7938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52" name="Line 124">
              <a:extLst>
                <a:ext uri="{FF2B5EF4-FFF2-40B4-BE49-F238E27FC236}">
                  <a16:creationId xmlns:a16="http://schemas.microsoft.com/office/drawing/2014/main" id="{D90514F9-BDBE-4B94-9626-F21FB6DE6B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4791" y="4517135"/>
              <a:ext cx="31750" cy="0"/>
            </a:xfrm>
            <a:prstGeom prst="line">
              <a:avLst/>
            </a:prstGeom>
            <a:noFill/>
            <a:ln w="7938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53" name="Line 125">
              <a:extLst>
                <a:ext uri="{FF2B5EF4-FFF2-40B4-BE49-F238E27FC236}">
                  <a16:creationId xmlns:a16="http://schemas.microsoft.com/office/drawing/2014/main" id="{EF8FA960-20C2-4EB0-8A58-97E93621EA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4791" y="3647185"/>
              <a:ext cx="31750" cy="0"/>
            </a:xfrm>
            <a:prstGeom prst="line">
              <a:avLst/>
            </a:prstGeom>
            <a:noFill/>
            <a:ln w="7938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54" name="Line 126">
              <a:extLst>
                <a:ext uri="{FF2B5EF4-FFF2-40B4-BE49-F238E27FC236}">
                  <a16:creationId xmlns:a16="http://schemas.microsoft.com/office/drawing/2014/main" id="{F68ED7ED-2575-4DC7-8F49-435BB13EFD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4791" y="2777235"/>
              <a:ext cx="31750" cy="0"/>
            </a:xfrm>
            <a:prstGeom prst="line">
              <a:avLst/>
            </a:prstGeom>
            <a:noFill/>
            <a:ln w="7938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55" name="Line 127">
              <a:extLst>
                <a:ext uri="{FF2B5EF4-FFF2-40B4-BE49-F238E27FC236}">
                  <a16:creationId xmlns:a16="http://schemas.microsoft.com/office/drawing/2014/main" id="{79C76ACC-5E29-4A06-B840-054FD60C0A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4791" y="1908872"/>
              <a:ext cx="31750" cy="0"/>
            </a:xfrm>
            <a:prstGeom prst="line">
              <a:avLst/>
            </a:prstGeom>
            <a:noFill/>
            <a:ln w="7938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56" name="Line 128">
              <a:extLst>
                <a:ext uri="{FF2B5EF4-FFF2-40B4-BE49-F238E27FC236}">
                  <a16:creationId xmlns:a16="http://schemas.microsoft.com/office/drawing/2014/main" id="{0FE1EA43-9AE5-401F-A0A2-41FC20D8DD0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00928" y="5599810"/>
              <a:ext cx="0" cy="31750"/>
            </a:xfrm>
            <a:prstGeom prst="line">
              <a:avLst/>
            </a:prstGeom>
            <a:noFill/>
            <a:ln w="7938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57" name="Line 129">
              <a:extLst>
                <a:ext uri="{FF2B5EF4-FFF2-40B4-BE49-F238E27FC236}">
                  <a16:creationId xmlns:a16="http://schemas.microsoft.com/office/drawing/2014/main" id="{08EF504B-4BC6-48A6-A4C0-51C7980A870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51891" y="5599810"/>
              <a:ext cx="0" cy="31750"/>
            </a:xfrm>
            <a:prstGeom prst="line">
              <a:avLst/>
            </a:prstGeom>
            <a:noFill/>
            <a:ln w="7938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58" name="Line 130">
              <a:extLst>
                <a:ext uri="{FF2B5EF4-FFF2-40B4-BE49-F238E27FC236}">
                  <a16:creationId xmlns:a16="http://schemas.microsoft.com/office/drawing/2014/main" id="{FDF63093-A6C5-42FE-85AC-15E98E0F9C5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09203" y="5599810"/>
              <a:ext cx="0" cy="31750"/>
            </a:xfrm>
            <a:prstGeom prst="line">
              <a:avLst/>
            </a:prstGeom>
            <a:noFill/>
            <a:ln w="7938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59" name="Rectangle 135">
              <a:extLst>
                <a:ext uri="{FF2B5EF4-FFF2-40B4-BE49-F238E27FC236}">
                  <a16:creationId xmlns:a16="http://schemas.microsoft.com/office/drawing/2014/main" id="{583C323C-B872-4837-A13C-7ED2E7FBF94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-1410359" y="3441472"/>
              <a:ext cx="3359763" cy="187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100" b="0" i="0" u="none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rPr>
                <a:t>Proportion of CMP </a:t>
              </a:r>
              <a:r>
                <a:rPr kumimoji="0" lang="fr-FR" altLang="fr-FR" sz="1100" b="0" i="0" u="none" strike="noStrike" cap="none" normalizeH="0" baseline="0" dirty="0" err="1">
                  <a:ln>
                    <a:noFill/>
                  </a:ln>
                  <a:effectLst/>
                  <a:latin typeface="Arial" panose="020B0604020202020204" pitchFamily="34" charset="0"/>
                </a:rPr>
                <a:t>particles</a:t>
              </a:r>
              <a:r>
                <a:rPr kumimoji="0" lang="fr-FR" altLang="fr-FR" sz="1100" b="0" i="0" u="none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rPr>
                <a:t> in composts (% DM)</a:t>
              </a:r>
              <a:endParaRPr kumimoji="0" lang="fr-FR" altLang="fr-FR" sz="28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D5DD249C-8CCE-4972-A6A7-80527B4533B9}"/>
                </a:ext>
              </a:extLst>
            </p:cNvPr>
            <p:cNvSpPr txBox="1"/>
            <p:nvPr/>
          </p:nvSpPr>
          <p:spPr>
            <a:xfrm>
              <a:off x="1030187" y="2734121"/>
              <a:ext cx="1590543" cy="4780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dirty="0"/>
                <a:t>Norme française </a:t>
              </a:r>
            </a:p>
            <a:p>
              <a:pPr algn="ctr"/>
              <a:r>
                <a:rPr lang="fr-FR" sz="1100" b="1" dirty="0"/>
                <a:t>(&gt; 5 mm</a:t>
              </a:r>
              <a:r>
                <a:rPr lang="fr-FR" sz="1100" dirty="0"/>
                <a:t>)</a:t>
              </a:r>
            </a:p>
          </p:txBody>
        </p:sp>
        <p:cxnSp>
          <p:nvCxnSpPr>
            <p:cNvPr id="61" name="Connecteur droit avec flèche 60">
              <a:extLst>
                <a:ext uri="{FF2B5EF4-FFF2-40B4-BE49-F238E27FC236}">
                  <a16:creationId xmlns:a16="http://schemas.microsoft.com/office/drawing/2014/main" id="{37E93621-1DDD-42FE-8D65-895756DCBE7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85794" y="1935083"/>
              <a:ext cx="0" cy="767269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eur droit avec flèche 61">
              <a:extLst>
                <a:ext uri="{FF2B5EF4-FFF2-40B4-BE49-F238E27FC236}">
                  <a16:creationId xmlns:a16="http://schemas.microsoft.com/office/drawing/2014/main" id="{911631BC-D9AB-4D53-831E-0798715A464C}"/>
                </a:ext>
              </a:extLst>
            </p:cNvPr>
            <p:cNvCxnSpPr>
              <a:cxnSpLocks/>
            </p:cNvCxnSpPr>
            <p:nvPr/>
          </p:nvCxnSpPr>
          <p:spPr>
            <a:xfrm>
              <a:off x="1785794" y="3288080"/>
              <a:ext cx="0" cy="767269"/>
            </a:xfrm>
            <a:prstGeom prst="straightConnector1">
              <a:avLst/>
            </a:prstGeom>
            <a:ln w="1905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Rectangle 122">
              <a:extLst>
                <a:ext uri="{FF2B5EF4-FFF2-40B4-BE49-F238E27FC236}">
                  <a16:creationId xmlns:a16="http://schemas.microsoft.com/office/drawing/2014/main" id="{35869073-9D3B-4EF6-8FB2-502FD2E4DF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469" y="3988825"/>
              <a:ext cx="236554" cy="20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" panose="020B0604020202020204" pitchFamily="34" charset="0"/>
                </a:rPr>
                <a:t>0.3</a:t>
              </a:r>
              <a:endParaRPr kumimoji="0" lang="fr-FR" altLang="fr-FR" sz="3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pic>
        <p:nvPicPr>
          <p:cNvPr id="64" name="Image 63">
            <a:extLst>
              <a:ext uri="{FF2B5EF4-FFF2-40B4-BE49-F238E27FC236}">
                <a16:creationId xmlns:a16="http://schemas.microsoft.com/office/drawing/2014/main" id="{4BD6331D-11E3-4710-9EEC-9BC36C2F90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507" b="91319" l="7907" r="93256">
                        <a14:foregroundMark x1="8023" y1="35417" x2="8023" y2="35417"/>
                        <a14:foregroundMark x1="38953" y1="8507" x2="38953" y2="8507"/>
                        <a14:foregroundMark x1="20581" y1="90451" x2="20581" y2="90451"/>
                        <a14:foregroundMark x1="67907" y1="91493" x2="67907" y2="91493"/>
                        <a14:foregroundMark x1="93372" y1="38194" x2="93023" y2="38368"/>
                        <a14:foregroundMark x1="20116" y1="91319" x2="20116" y2="913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153" y="5641515"/>
            <a:ext cx="431577" cy="289057"/>
          </a:xfrm>
          <a:prstGeom prst="rect">
            <a:avLst/>
          </a:prstGeom>
        </p:spPr>
      </p:pic>
      <p:grpSp>
        <p:nvGrpSpPr>
          <p:cNvPr id="65" name="Groupe 64">
            <a:extLst>
              <a:ext uri="{FF2B5EF4-FFF2-40B4-BE49-F238E27FC236}">
                <a16:creationId xmlns:a16="http://schemas.microsoft.com/office/drawing/2014/main" id="{F830954F-637D-4450-87C0-3BCE229F3F3A}"/>
              </a:ext>
            </a:extLst>
          </p:cNvPr>
          <p:cNvGrpSpPr>
            <a:grpSpLocks noChangeAspect="1"/>
          </p:cNvGrpSpPr>
          <p:nvPr/>
        </p:nvGrpSpPr>
        <p:grpSpPr>
          <a:xfrm>
            <a:off x="2489072" y="5600893"/>
            <a:ext cx="460086" cy="468968"/>
            <a:chOff x="3676296" y="5760278"/>
            <a:chExt cx="458480" cy="467331"/>
          </a:xfrm>
        </p:grpSpPr>
        <p:pic>
          <p:nvPicPr>
            <p:cNvPr id="66" name="Image 65">
              <a:extLst>
                <a:ext uri="{FF2B5EF4-FFF2-40B4-BE49-F238E27FC236}">
                  <a16:creationId xmlns:a16="http://schemas.microsoft.com/office/drawing/2014/main" id="{3AE2F3F8-8378-41BF-9BB2-912AE3A0B4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76296" y="5760278"/>
              <a:ext cx="458480" cy="467331"/>
            </a:xfrm>
            <a:prstGeom prst="rect">
              <a:avLst/>
            </a:prstGeom>
          </p:spPr>
        </p:pic>
        <p:pic>
          <p:nvPicPr>
            <p:cNvPr id="67" name="Image 66">
              <a:extLst>
                <a:ext uri="{FF2B5EF4-FFF2-40B4-BE49-F238E27FC236}">
                  <a16:creationId xmlns:a16="http://schemas.microsoft.com/office/drawing/2014/main" id="{4399C134-FC64-402E-82B3-58E243E207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4" t="2755" r="48392" b="-1"/>
            <a:stretch/>
          </p:blipFill>
          <p:spPr>
            <a:xfrm>
              <a:off x="3754300" y="5977237"/>
              <a:ext cx="374996" cy="239743"/>
            </a:xfrm>
            <a:prstGeom prst="rect">
              <a:avLst/>
            </a:prstGeom>
          </p:spPr>
        </p:pic>
      </p:grpSp>
      <p:pic>
        <p:nvPicPr>
          <p:cNvPr id="68" name="Image 67">
            <a:extLst>
              <a:ext uri="{FF2B5EF4-FFF2-40B4-BE49-F238E27FC236}">
                <a16:creationId xmlns:a16="http://schemas.microsoft.com/office/drawing/2014/main" id="{A1484D56-4C08-4923-938E-AB11FA37EE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5371" y="5592524"/>
            <a:ext cx="822171" cy="581103"/>
          </a:xfrm>
          <a:prstGeom prst="rect">
            <a:avLst/>
          </a:prstGeom>
        </p:spPr>
      </p:pic>
      <p:sp>
        <p:nvSpPr>
          <p:cNvPr id="16" name="Titre 15">
            <a:extLst>
              <a:ext uri="{FF2B5EF4-FFF2-40B4-BE49-F238E27FC236}">
                <a16:creationId xmlns:a16="http://schemas.microsoft.com/office/drawing/2014/main" id="{17D369C2-354F-4538-A3B4-92AD87858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Microplastiques dans les composts urbains</a:t>
            </a:r>
          </a:p>
        </p:txBody>
      </p:sp>
      <p:pic>
        <p:nvPicPr>
          <p:cNvPr id="70" name="Image 69">
            <a:extLst>
              <a:ext uri="{FF2B5EF4-FFF2-40B4-BE49-F238E27FC236}">
                <a16:creationId xmlns:a16="http://schemas.microsoft.com/office/drawing/2014/main" id="{48EE8765-130D-4CDF-811A-805CC99ACD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371" y="2082943"/>
            <a:ext cx="1092628" cy="1464347"/>
          </a:xfrm>
          <a:prstGeom prst="rect">
            <a:avLst/>
          </a:prstGeom>
        </p:spPr>
      </p:pic>
      <p:pic>
        <p:nvPicPr>
          <p:cNvPr id="71" name="Image 70">
            <a:extLst>
              <a:ext uri="{FF2B5EF4-FFF2-40B4-BE49-F238E27FC236}">
                <a16:creationId xmlns:a16="http://schemas.microsoft.com/office/drawing/2014/main" id="{63A751DB-C5CE-44FD-9AEE-5DBAECB9A7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858" y="4012251"/>
            <a:ext cx="1277653" cy="127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3975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>
            <a:extLst>
              <a:ext uri="{FF2B5EF4-FFF2-40B4-BE49-F238E27FC236}">
                <a16:creationId xmlns:a16="http://schemas.microsoft.com/office/drawing/2014/main" id="{88ED51FB-BDA9-4AB9-963A-E115EA93E4DB}"/>
              </a:ext>
            </a:extLst>
          </p:cNvPr>
          <p:cNvSpPr txBox="1">
            <a:spLocks/>
          </p:cNvSpPr>
          <p:nvPr/>
        </p:nvSpPr>
        <p:spPr>
          <a:xfrm>
            <a:off x="94067" y="67295"/>
            <a:ext cx="10515600" cy="923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77F652-489E-48FA-8CDC-48ED954D85EC}"/>
              </a:ext>
            </a:extLst>
          </p:cNvPr>
          <p:cNvSpPr/>
          <p:nvPr/>
        </p:nvSpPr>
        <p:spPr>
          <a:xfrm>
            <a:off x="6851144" y="4771881"/>
            <a:ext cx="4818097" cy="65480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196993-A26C-4DC6-ABC4-2ABCFC5D311C}"/>
              </a:ext>
            </a:extLst>
          </p:cNvPr>
          <p:cNvSpPr/>
          <p:nvPr/>
        </p:nvSpPr>
        <p:spPr>
          <a:xfrm>
            <a:off x="10166333" y="4771882"/>
            <a:ext cx="1502908" cy="654804"/>
          </a:xfrm>
          <a:prstGeom prst="rect">
            <a:avLst/>
          </a:prstGeom>
          <a:solidFill>
            <a:schemeClr val="bg2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F2EF7C6-78BF-43C8-A4DB-FDD02391849E}"/>
              </a:ext>
            </a:extLst>
          </p:cNvPr>
          <p:cNvSpPr txBox="1"/>
          <p:nvPr/>
        </p:nvSpPr>
        <p:spPr>
          <a:xfrm>
            <a:off x="6497001" y="4525410"/>
            <a:ext cx="7078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/>
              <a:t>1 µm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A13F8D8-5FA0-4574-8532-810E1CB1D250}"/>
              </a:ext>
            </a:extLst>
          </p:cNvPr>
          <p:cNvSpPr txBox="1"/>
          <p:nvPr/>
        </p:nvSpPr>
        <p:spPr>
          <a:xfrm>
            <a:off x="9812410" y="4510271"/>
            <a:ext cx="7078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/>
              <a:t>5000 µm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276DBA8-DE6C-459B-B50C-77BF342DBD77}"/>
              </a:ext>
            </a:extLst>
          </p:cNvPr>
          <p:cNvSpPr txBox="1"/>
          <p:nvPr/>
        </p:nvSpPr>
        <p:spPr>
          <a:xfrm>
            <a:off x="10243825" y="4891379"/>
            <a:ext cx="13061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 err="1"/>
              <a:t>Meso</a:t>
            </a:r>
            <a:r>
              <a:rPr lang="fr-FR" sz="1100" dirty="0"/>
              <a:t>- &amp; Macroplastiques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BCA0ACE-82B9-47DB-B1E7-8DF9346833E0}"/>
              </a:ext>
            </a:extLst>
          </p:cNvPr>
          <p:cNvSpPr txBox="1"/>
          <p:nvPr/>
        </p:nvSpPr>
        <p:spPr>
          <a:xfrm>
            <a:off x="6996462" y="4984491"/>
            <a:ext cx="18314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/>
              <a:t>MP fins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30BA0F5-E003-4FA0-B5CF-CAD021A51CE1}"/>
              </a:ext>
            </a:extLst>
          </p:cNvPr>
          <p:cNvSpPr txBox="1"/>
          <p:nvPr/>
        </p:nvSpPr>
        <p:spPr>
          <a:xfrm>
            <a:off x="8782615" y="4510271"/>
            <a:ext cx="7078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/>
              <a:t>2000 µm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1B074C52-6966-458E-9836-F2D8A08E7D08}"/>
              </a:ext>
            </a:extLst>
          </p:cNvPr>
          <p:cNvCxnSpPr>
            <a:cxnSpLocks/>
          </p:cNvCxnSpPr>
          <p:nvPr/>
        </p:nvCxnSpPr>
        <p:spPr>
          <a:xfrm flipV="1">
            <a:off x="9065424" y="4787084"/>
            <a:ext cx="0" cy="629550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02377CD4-40C3-417F-8365-77D49209CCFD}"/>
              </a:ext>
            </a:extLst>
          </p:cNvPr>
          <p:cNvSpPr txBox="1"/>
          <p:nvPr/>
        </p:nvSpPr>
        <p:spPr>
          <a:xfrm>
            <a:off x="8688760" y="4988453"/>
            <a:ext cx="18314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/>
              <a:t>MP grossiers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9FA7E5E-3D8A-4A3A-B09E-CF3D8F8E4ADB}"/>
              </a:ext>
            </a:extLst>
          </p:cNvPr>
          <p:cNvSpPr txBox="1"/>
          <p:nvPr/>
        </p:nvSpPr>
        <p:spPr>
          <a:xfrm>
            <a:off x="10058623" y="5863158"/>
            <a:ext cx="17795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NF U44-051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52972D6-0673-4C9A-919D-B1C228DFF009}"/>
              </a:ext>
            </a:extLst>
          </p:cNvPr>
          <p:cNvSpPr txBox="1"/>
          <p:nvPr/>
        </p:nvSpPr>
        <p:spPr>
          <a:xfrm>
            <a:off x="6921203" y="2080104"/>
            <a:ext cx="5016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fr-FR" sz="2000" dirty="0"/>
              <a:t>Norme française d’</a:t>
            </a:r>
            <a:r>
              <a:rPr lang="fr-FR" sz="2000" dirty="0" err="1"/>
              <a:t>amendabilité</a:t>
            </a:r>
            <a:r>
              <a:rPr lang="fr-FR" sz="2000" dirty="0"/>
              <a:t> </a:t>
            </a:r>
          </a:p>
          <a:p>
            <a:pPr algn="just"/>
            <a:r>
              <a:rPr lang="fr-FR" sz="2000" dirty="0"/>
              <a:t>(NF U44-051) </a:t>
            </a:r>
            <a:r>
              <a:rPr lang="fr-FR" sz="2000" b="1" dirty="0" err="1"/>
              <a:t>Macroplastiques</a:t>
            </a:r>
            <a:endParaRPr lang="fr-FR" sz="2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20C03-16BB-4996-AC2F-F70C128356A7}"/>
              </a:ext>
            </a:extLst>
          </p:cNvPr>
          <p:cNvSpPr txBox="1"/>
          <p:nvPr/>
        </p:nvSpPr>
        <p:spPr>
          <a:xfrm>
            <a:off x="6921203" y="2965847"/>
            <a:ext cx="5016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fr-FR" sz="2000" dirty="0" err="1"/>
              <a:t>MPg</a:t>
            </a:r>
            <a:r>
              <a:rPr lang="fr-FR" sz="2000" dirty="0"/>
              <a:t> légers au dessus du seuil</a:t>
            </a:r>
            <a:endParaRPr lang="fr-FR" sz="2000" b="1" dirty="0"/>
          </a:p>
        </p:txBody>
      </p:sp>
      <p:sp>
        <p:nvSpPr>
          <p:cNvPr id="15" name="Accolade fermante 14">
            <a:extLst>
              <a:ext uri="{FF2B5EF4-FFF2-40B4-BE49-F238E27FC236}">
                <a16:creationId xmlns:a16="http://schemas.microsoft.com/office/drawing/2014/main" id="{48C43F10-13DE-405D-844E-31F4F75FF21D}"/>
              </a:ext>
            </a:extLst>
          </p:cNvPr>
          <p:cNvSpPr/>
          <p:nvPr/>
        </p:nvSpPr>
        <p:spPr>
          <a:xfrm rot="5400000">
            <a:off x="10791860" y="4919541"/>
            <a:ext cx="313390" cy="1446037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11CC987-CD9A-42A9-B1C3-335CEC7F89FC}"/>
              </a:ext>
            </a:extLst>
          </p:cNvPr>
          <p:cNvSpPr txBox="1"/>
          <p:nvPr/>
        </p:nvSpPr>
        <p:spPr>
          <a:xfrm>
            <a:off x="7612197" y="5876629"/>
            <a:ext cx="17795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Pas de norme</a:t>
            </a:r>
          </a:p>
        </p:txBody>
      </p:sp>
      <p:sp>
        <p:nvSpPr>
          <p:cNvPr id="17" name="Accolade fermante 16">
            <a:extLst>
              <a:ext uri="{FF2B5EF4-FFF2-40B4-BE49-F238E27FC236}">
                <a16:creationId xmlns:a16="http://schemas.microsoft.com/office/drawing/2014/main" id="{A01258E9-B992-499C-A131-A55AAD9CBF39}"/>
              </a:ext>
            </a:extLst>
          </p:cNvPr>
          <p:cNvSpPr/>
          <p:nvPr/>
        </p:nvSpPr>
        <p:spPr>
          <a:xfrm rot="5400000">
            <a:off x="8345270" y="3973452"/>
            <a:ext cx="313392" cy="333822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D411B8A3-E81B-4BFD-A73A-12C180A18377}"/>
              </a:ext>
            </a:extLst>
          </p:cNvPr>
          <p:cNvGrpSpPr>
            <a:grpSpLocks noChangeAspect="1"/>
          </p:cNvGrpSpPr>
          <p:nvPr/>
        </p:nvGrpSpPr>
        <p:grpSpPr>
          <a:xfrm>
            <a:off x="179018" y="1676355"/>
            <a:ext cx="6440593" cy="3935516"/>
            <a:chOff x="983375" y="1574016"/>
            <a:chExt cx="7171529" cy="4382153"/>
          </a:xfrm>
        </p:grpSpPr>
        <p:sp>
          <p:nvSpPr>
            <p:cNvPr id="19" name="Rectangle 131">
              <a:extLst>
                <a:ext uri="{FF2B5EF4-FFF2-40B4-BE49-F238E27FC236}">
                  <a16:creationId xmlns:a16="http://schemas.microsoft.com/office/drawing/2014/main" id="{1032C507-9F2C-4ED0-B5DF-43790287F4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9169" y="5755962"/>
              <a:ext cx="269524" cy="188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100" b="0" i="0" u="none" strike="noStrike" cap="none" normalizeH="0" baseline="0">
                  <a:ln>
                    <a:noFill/>
                  </a:ln>
                  <a:effectLst/>
                  <a:latin typeface="Arial" panose="020B0604020202020204" pitchFamily="34" charset="0"/>
                </a:rPr>
                <a:t>BIO</a:t>
              </a:r>
            </a:p>
          </p:txBody>
        </p:sp>
        <p:sp>
          <p:nvSpPr>
            <p:cNvPr id="20" name="Rectangle 132">
              <a:extLst>
                <a:ext uri="{FF2B5EF4-FFF2-40B4-BE49-F238E27FC236}">
                  <a16:creationId xmlns:a16="http://schemas.microsoft.com/office/drawing/2014/main" id="{4DDDA2B4-0991-4B5B-B868-1F694A645B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9254" y="5755962"/>
              <a:ext cx="374835" cy="188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100" b="0" i="0" u="none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rPr>
                <a:t>GSW</a:t>
              </a:r>
            </a:p>
          </p:txBody>
        </p:sp>
        <p:sp>
          <p:nvSpPr>
            <p:cNvPr id="21" name="Rectangle 133">
              <a:extLst>
                <a:ext uri="{FF2B5EF4-FFF2-40B4-BE49-F238E27FC236}">
                  <a16:creationId xmlns:a16="http://schemas.microsoft.com/office/drawing/2014/main" id="{C403B49B-3364-4915-9D41-3B23856C05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1309" y="5755962"/>
              <a:ext cx="383759" cy="188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100" b="0" i="0" u="none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rPr>
                <a:t>MSW</a:t>
              </a:r>
            </a:p>
          </p:txBody>
        </p:sp>
        <p:sp>
          <p:nvSpPr>
            <p:cNvPr id="22" name="Rectangle 136">
              <a:extLst>
                <a:ext uri="{FF2B5EF4-FFF2-40B4-BE49-F238E27FC236}">
                  <a16:creationId xmlns:a16="http://schemas.microsoft.com/office/drawing/2014/main" id="{9D876AEA-5D38-47FD-85CA-B8250EF6B7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3217" y="5292387"/>
              <a:ext cx="1461917" cy="66378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23" name="Rectangle 138">
              <a:extLst>
                <a:ext uri="{FF2B5EF4-FFF2-40B4-BE49-F238E27FC236}">
                  <a16:creationId xmlns:a16="http://schemas.microsoft.com/office/drawing/2014/main" id="{CDD80369-ECDA-4F4E-B888-D4440BC1E5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3217" y="3881605"/>
              <a:ext cx="183571" cy="18357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24" name="Rectangle 139">
              <a:extLst>
                <a:ext uri="{FF2B5EF4-FFF2-40B4-BE49-F238E27FC236}">
                  <a16:creationId xmlns:a16="http://schemas.microsoft.com/office/drawing/2014/main" id="{759F405F-6842-4FAD-AE80-C89CBB1131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3217" y="3889586"/>
              <a:ext cx="175590" cy="167608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25" name="Rectangle 141">
              <a:extLst>
                <a:ext uri="{FF2B5EF4-FFF2-40B4-BE49-F238E27FC236}">
                  <a16:creationId xmlns:a16="http://schemas.microsoft.com/office/drawing/2014/main" id="{669BCDA6-6410-416E-A268-D141D41FC8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5470" y="1755337"/>
              <a:ext cx="175590" cy="16760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26" name="Rectangle 142">
              <a:extLst>
                <a:ext uri="{FF2B5EF4-FFF2-40B4-BE49-F238E27FC236}">
                  <a16:creationId xmlns:a16="http://schemas.microsoft.com/office/drawing/2014/main" id="{A33B04EC-44CA-4CE5-A516-30497CFA55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8715" y="3895549"/>
              <a:ext cx="1846189" cy="1799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kumimoji="0" lang="fr-FR" altLang="fr-FR" sz="105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Macroplastiques légers</a:t>
              </a:r>
              <a:endPara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143">
              <a:extLst>
                <a:ext uri="{FF2B5EF4-FFF2-40B4-BE49-F238E27FC236}">
                  <a16:creationId xmlns:a16="http://schemas.microsoft.com/office/drawing/2014/main" id="{50A2A95E-35F1-4653-B3DF-F56C24B8E3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90015" y="1736813"/>
              <a:ext cx="1728364" cy="1799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5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Macroplastiques Lourds</a:t>
              </a:r>
              <a:endParaRPr kumimoji="0" lang="fr-FR" alt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0F4C958A-3E4E-42BA-A5AC-2CEE699488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6763" y="4107087"/>
              <a:ext cx="1936317" cy="1623600"/>
            </a:xfrm>
            <a:prstGeom prst="rect">
              <a:avLst/>
            </a:prstGeom>
            <a:ln w="19050">
              <a:solidFill>
                <a:srgbClr val="0000FF"/>
              </a:solidFill>
            </a:ln>
          </p:spPr>
        </p:pic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537F8CEA-F141-4530-A11B-37EA4C5FA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5305" y="1980152"/>
              <a:ext cx="1936317" cy="1623600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sp>
          <p:nvSpPr>
            <p:cNvPr id="30" name="Line 79">
              <a:extLst>
                <a:ext uri="{FF2B5EF4-FFF2-40B4-BE49-F238E27FC236}">
                  <a16:creationId xmlns:a16="http://schemas.microsoft.com/office/drawing/2014/main" id="{603507D1-B388-4E42-B57B-6AF90C67CC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94638" y="5020479"/>
              <a:ext cx="4337050" cy="0"/>
            </a:xfrm>
            <a:prstGeom prst="line">
              <a:avLst/>
            </a:prstGeom>
            <a:noFill/>
            <a:ln w="7938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31" name="Line 80">
              <a:extLst>
                <a:ext uri="{FF2B5EF4-FFF2-40B4-BE49-F238E27FC236}">
                  <a16:creationId xmlns:a16="http://schemas.microsoft.com/office/drawing/2014/main" id="{3188D15B-F351-4335-BFCF-2F2A19E351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94638" y="4150529"/>
              <a:ext cx="4337050" cy="0"/>
            </a:xfrm>
            <a:prstGeom prst="line">
              <a:avLst/>
            </a:prstGeom>
            <a:noFill/>
            <a:ln w="7938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32" name="Line 81">
              <a:extLst>
                <a:ext uri="{FF2B5EF4-FFF2-40B4-BE49-F238E27FC236}">
                  <a16:creationId xmlns:a16="http://schemas.microsoft.com/office/drawing/2014/main" id="{FB6C62A2-2875-43FA-94A4-3E50489D08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94638" y="3280579"/>
              <a:ext cx="4337050" cy="0"/>
            </a:xfrm>
            <a:prstGeom prst="line">
              <a:avLst/>
            </a:prstGeom>
            <a:noFill/>
            <a:ln w="7938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33" name="Line 82">
              <a:extLst>
                <a:ext uri="{FF2B5EF4-FFF2-40B4-BE49-F238E27FC236}">
                  <a16:creationId xmlns:a16="http://schemas.microsoft.com/office/drawing/2014/main" id="{FC7D3B9B-3585-4936-B1FA-DCBEBA1B50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94638" y="2412216"/>
              <a:ext cx="4337050" cy="0"/>
            </a:xfrm>
            <a:prstGeom prst="line">
              <a:avLst/>
            </a:prstGeom>
            <a:noFill/>
            <a:ln w="7938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34" name="Line 83">
              <a:extLst>
                <a:ext uri="{FF2B5EF4-FFF2-40B4-BE49-F238E27FC236}">
                  <a16:creationId xmlns:a16="http://schemas.microsoft.com/office/drawing/2014/main" id="{B56B0DEA-C1D6-47C3-AAF4-2EDFA956FA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94638" y="5453866"/>
              <a:ext cx="4337050" cy="0"/>
            </a:xfrm>
            <a:prstGeom prst="line">
              <a:avLst/>
            </a:prstGeom>
            <a:noFill/>
            <a:ln w="7938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35" name="Line 84">
              <a:extLst>
                <a:ext uri="{FF2B5EF4-FFF2-40B4-BE49-F238E27FC236}">
                  <a16:creationId xmlns:a16="http://schemas.microsoft.com/office/drawing/2014/main" id="{EA321D33-4EAA-4ED7-8AE9-5A47F2F7EA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94638" y="4585504"/>
              <a:ext cx="4337050" cy="0"/>
            </a:xfrm>
            <a:prstGeom prst="line">
              <a:avLst/>
            </a:prstGeom>
            <a:noFill/>
            <a:ln w="7938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36" name="Line 85">
              <a:extLst>
                <a:ext uri="{FF2B5EF4-FFF2-40B4-BE49-F238E27FC236}">
                  <a16:creationId xmlns:a16="http://schemas.microsoft.com/office/drawing/2014/main" id="{E581DBF5-A9FA-4F60-A71B-77FBE52DE7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94638" y="3715554"/>
              <a:ext cx="4337050" cy="0"/>
            </a:xfrm>
            <a:prstGeom prst="line">
              <a:avLst/>
            </a:prstGeom>
            <a:noFill/>
            <a:ln w="7938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37" name="Line 86">
              <a:extLst>
                <a:ext uri="{FF2B5EF4-FFF2-40B4-BE49-F238E27FC236}">
                  <a16:creationId xmlns:a16="http://schemas.microsoft.com/office/drawing/2014/main" id="{44573F40-29C4-45F8-AA76-0782B54B28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94638" y="2845604"/>
              <a:ext cx="4337050" cy="0"/>
            </a:xfrm>
            <a:prstGeom prst="line">
              <a:avLst/>
            </a:prstGeom>
            <a:noFill/>
            <a:ln w="7938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38" name="Line 87">
              <a:extLst>
                <a:ext uri="{FF2B5EF4-FFF2-40B4-BE49-F238E27FC236}">
                  <a16:creationId xmlns:a16="http://schemas.microsoft.com/office/drawing/2014/main" id="{BCCB8E80-B51B-48E2-8BD4-E0679C75A8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94638" y="1977241"/>
              <a:ext cx="4337050" cy="0"/>
            </a:xfrm>
            <a:prstGeom prst="line">
              <a:avLst/>
            </a:prstGeom>
            <a:noFill/>
            <a:ln w="7938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39" name="Line 88">
              <a:extLst>
                <a:ext uri="{FF2B5EF4-FFF2-40B4-BE49-F238E27FC236}">
                  <a16:creationId xmlns:a16="http://schemas.microsoft.com/office/drawing/2014/main" id="{F6302095-A947-4DF1-A4CE-0E6E403EF6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09025" y="1574016"/>
              <a:ext cx="0" cy="4094162"/>
            </a:xfrm>
            <a:prstGeom prst="line">
              <a:avLst/>
            </a:prstGeom>
            <a:noFill/>
            <a:ln w="7938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40" name="Line 89">
              <a:extLst>
                <a:ext uri="{FF2B5EF4-FFF2-40B4-BE49-F238E27FC236}">
                  <a16:creationId xmlns:a16="http://schemas.microsoft.com/office/drawing/2014/main" id="{340A3BD9-C493-4AE6-9060-3A59F0C89D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859988" y="1574016"/>
              <a:ext cx="0" cy="4094162"/>
            </a:xfrm>
            <a:prstGeom prst="line">
              <a:avLst/>
            </a:prstGeom>
            <a:noFill/>
            <a:ln w="7938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41" name="Line 90">
              <a:extLst>
                <a:ext uri="{FF2B5EF4-FFF2-40B4-BE49-F238E27FC236}">
                  <a16:creationId xmlns:a16="http://schemas.microsoft.com/office/drawing/2014/main" id="{C2A8ECDE-B035-4B8E-95C8-D6B7892E570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17300" y="1574016"/>
              <a:ext cx="0" cy="4094162"/>
            </a:xfrm>
            <a:prstGeom prst="line">
              <a:avLst/>
            </a:prstGeom>
            <a:noFill/>
            <a:ln w="7938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42" name="Rectangle 91">
              <a:extLst>
                <a:ext uri="{FF2B5EF4-FFF2-40B4-BE49-F238E27FC236}">
                  <a16:creationId xmlns:a16="http://schemas.microsoft.com/office/drawing/2014/main" id="{FF7DC087-ED42-41B5-A55B-7118485074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1013" y="5368141"/>
              <a:ext cx="608013" cy="85725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43" name="Rectangle 92">
              <a:extLst>
                <a:ext uri="{FF2B5EF4-FFF2-40B4-BE49-F238E27FC236}">
                  <a16:creationId xmlns:a16="http://schemas.microsoft.com/office/drawing/2014/main" id="{9B15A10A-983B-497C-83C4-4C0F007661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9025" y="5304641"/>
              <a:ext cx="608013" cy="14922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44" name="Rectangle 93">
              <a:extLst>
                <a:ext uri="{FF2B5EF4-FFF2-40B4-BE49-F238E27FC236}">
                  <a16:creationId xmlns:a16="http://schemas.microsoft.com/office/drawing/2014/main" id="{83D924A9-78C8-426A-A058-FBCBAA19EC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1975" y="5445929"/>
              <a:ext cx="608013" cy="7937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45" name="Rectangle 94">
              <a:extLst>
                <a:ext uri="{FF2B5EF4-FFF2-40B4-BE49-F238E27FC236}">
                  <a16:creationId xmlns:a16="http://schemas.microsoft.com/office/drawing/2014/main" id="{1508048A-F7FB-4225-A80A-984F9AD465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9988" y="5453866"/>
              <a:ext cx="608013" cy="158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46" name="Rectangle 95">
              <a:extLst>
                <a:ext uri="{FF2B5EF4-FFF2-40B4-BE49-F238E27FC236}">
                  <a16:creationId xmlns:a16="http://schemas.microsoft.com/office/drawing/2014/main" id="{B8548C22-9BB3-4D01-9C1E-22301AC6A3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9288" y="2712254"/>
              <a:ext cx="608013" cy="274161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47" name="Rectangle 96">
              <a:extLst>
                <a:ext uri="{FF2B5EF4-FFF2-40B4-BE49-F238E27FC236}">
                  <a16:creationId xmlns:a16="http://schemas.microsoft.com/office/drawing/2014/main" id="{4617B10E-156C-470C-A34E-E342379156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7300" y="3479016"/>
              <a:ext cx="608013" cy="197485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48" name="Line 97">
              <a:extLst>
                <a:ext uri="{FF2B5EF4-FFF2-40B4-BE49-F238E27FC236}">
                  <a16:creationId xmlns:a16="http://schemas.microsoft.com/office/drawing/2014/main" id="{A812DCA8-0A93-4185-9032-07641BBD4B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13738" y="5280829"/>
              <a:ext cx="174625" cy="0"/>
            </a:xfrm>
            <a:prstGeom prst="line">
              <a:avLst/>
            </a:pr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49" name="Line 98">
              <a:extLst>
                <a:ext uri="{FF2B5EF4-FFF2-40B4-BE49-F238E27FC236}">
                  <a16:creationId xmlns:a16="http://schemas.microsoft.com/office/drawing/2014/main" id="{5BB8CA05-81FF-44A4-9A4B-27EC8A173E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1050" y="5280829"/>
              <a:ext cx="0" cy="173037"/>
            </a:xfrm>
            <a:prstGeom prst="line">
              <a:avLst/>
            </a:pr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50" name="Line 99">
              <a:extLst>
                <a:ext uri="{FF2B5EF4-FFF2-40B4-BE49-F238E27FC236}">
                  <a16:creationId xmlns:a16="http://schemas.microsoft.com/office/drawing/2014/main" id="{D47D9D58-9FE6-4B92-B125-60323697AD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13738" y="5453866"/>
              <a:ext cx="174625" cy="0"/>
            </a:xfrm>
            <a:prstGeom prst="line">
              <a:avLst/>
            </a:pr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51" name="Line 100">
              <a:extLst>
                <a:ext uri="{FF2B5EF4-FFF2-40B4-BE49-F238E27FC236}">
                  <a16:creationId xmlns:a16="http://schemas.microsoft.com/office/drawing/2014/main" id="{9859B784-C445-4DB6-80BD-311DE893A5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29688" y="5130016"/>
              <a:ext cx="166688" cy="0"/>
            </a:xfrm>
            <a:prstGeom prst="line">
              <a:avLst/>
            </a:pr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52" name="Line 101">
              <a:extLst>
                <a:ext uri="{FF2B5EF4-FFF2-40B4-BE49-F238E27FC236}">
                  <a16:creationId xmlns:a16="http://schemas.microsoft.com/office/drawing/2014/main" id="{9BBD7629-D99B-4FE2-8110-C088010107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09063" y="5130016"/>
              <a:ext cx="0" cy="347662"/>
            </a:xfrm>
            <a:prstGeom prst="line">
              <a:avLst/>
            </a:pr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53" name="Line 102">
              <a:extLst>
                <a:ext uri="{FF2B5EF4-FFF2-40B4-BE49-F238E27FC236}">
                  <a16:creationId xmlns:a16="http://schemas.microsoft.com/office/drawing/2014/main" id="{A7A1E465-44D6-4809-9788-ECB65EF8F3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29688" y="5477679"/>
              <a:ext cx="166688" cy="0"/>
            </a:xfrm>
            <a:prstGeom prst="line">
              <a:avLst/>
            </a:pr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54" name="Line 103">
              <a:extLst>
                <a:ext uri="{FF2B5EF4-FFF2-40B4-BE49-F238E27FC236}">
                  <a16:creationId xmlns:a16="http://schemas.microsoft.com/office/drawing/2014/main" id="{CDB2AF97-A453-4A8F-A7BA-4A283EF42D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2638" y="5445929"/>
              <a:ext cx="165100" cy="0"/>
            </a:xfrm>
            <a:prstGeom prst="line">
              <a:avLst/>
            </a:pr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55" name="Line 104">
              <a:extLst>
                <a:ext uri="{FF2B5EF4-FFF2-40B4-BE49-F238E27FC236}">
                  <a16:creationId xmlns:a16="http://schemas.microsoft.com/office/drawing/2014/main" id="{E2C071DF-DDB8-423A-977C-3C8F64A91F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9950" y="5445929"/>
              <a:ext cx="0" cy="0"/>
            </a:xfrm>
            <a:prstGeom prst="line">
              <a:avLst/>
            </a:pr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56" name="Line 105">
              <a:extLst>
                <a:ext uri="{FF2B5EF4-FFF2-40B4-BE49-F238E27FC236}">
                  <a16:creationId xmlns:a16="http://schemas.microsoft.com/office/drawing/2014/main" id="{F5A2B327-A472-4A01-886F-1AD0B3CFBB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2638" y="5445929"/>
              <a:ext cx="165100" cy="0"/>
            </a:xfrm>
            <a:prstGeom prst="line">
              <a:avLst/>
            </a:pr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57" name="Line 106">
              <a:extLst>
                <a:ext uri="{FF2B5EF4-FFF2-40B4-BE49-F238E27FC236}">
                  <a16:creationId xmlns:a16="http://schemas.microsoft.com/office/drawing/2014/main" id="{A3A9AE4D-959E-4714-94B1-76692E04FE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80650" y="5453866"/>
              <a:ext cx="173038" cy="0"/>
            </a:xfrm>
            <a:prstGeom prst="line">
              <a:avLst/>
            </a:pr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58" name="Line 107">
              <a:extLst>
                <a:ext uri="{FF2B5EF4-FFF2-40B4-BE49-F238E27FC236}">
                  <a16:creationId xmlns:a16="http://schemas.microsoft.com/office/drawing/2014/main" id="{0D880992-7A59-45B2-B6A5-52A31B05BD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67963" y="5453866"/>
              <a:ext cx="0" cy="0"/>
            </a:xfrm>
            <a:prstGeom prst="line">
              <a:avLst/>
            </a:pr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59" name="Line 108">
              <a:extLst>
                <a:ext uri="{FF2B5EF4-FFF2-40B4-BE49-F238E27FC236}">
                  <a16:creationId xmlns:a16="http://schemas.microsoft.com/office/drawing/2014/main" id="{90BA47B3-2EF6-4B1A-BCE0-72592085A3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80650" y="5453866"/>
              <a:ext cx="173038" cy="0"/>
            </a:xfrm>
            <a:prstGeom prst="line">
              <a:avLst/>
            </a:pr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60" name="Line 109">
              <a:extLst>
                <a:ext uri="{FF2B5EF4-FFF2-40B4-BE49-F238E27FC236}">
                  <a16:creationId xmlns:a16="http://schemas.microsoft.com/office/drawing/2014/main" id="{AA64AA38-472E-475C-8D5A-C548EE0737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23600" y="1754991"/>
              <a:ext cx="173038" cy="0"/>
            </a:xfrm>
            <a:prstGeom prst="line">
              <a:avLst/>
            </a:pr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61" name="Line 110">
              <a:extLst>
                <a:ext uri="{FF2B5EF4-FFF2-40B4-BE49-F238E27FC236}">
                  <a16:creationId xmlns:a16="http://schemas.microsoft.com/office/drawing/2014/main" id="{A2FCE0E8-D01B-458C-9BA2-0BD28F79F2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09325" y="1754991"/>
              <a:ext cx="0" cy="1912937"/>
            </a:xfrm>
            <a:prstGeom prst="line">
              <a:avLst/>
            </a:pr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62" name="Line 111">
              <a:extLst>
                <a:ext uri="{FF2B5EF4-FFF2-40B4-BE49-F238E27FC236}">
                  <a16:creationId xmlns:a16="http://schemas.microsoft.com/office/drawing/2014/main" id="{801CA16F-64F2-4B79-92FD-4C402F72B8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23600" y="3667929"/>
              <a:ext cx="173038" cy="0"/>
            </a:xfrm>
            <a:prstGeom prst="line">
              <a:avLst/>
            </a:pr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63" name="Line 112">
              <a:extLst>
                <a:ext uri="{FF2B5EF4-FFF2-40B4-BE49-F238E27FC236}">
                  <a16:creationId xmlns:a16="http://schemas.microsoft.com/office/drawing/2014/main" id="{EA1A6D2B-A0A1-4A2C-97B8-A479A5B5DC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39550" y="3171041"/>
              <a:ext cx="165100" cy="0"/>
            </a:xfrm>
            <a:prstGeom prst="line">
              <a:avLst/>
            </a:pr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64" name="Line 113">
              <a:extLst>
                <a:ext uri="{FF2B5EF4-FFF2-40B4-BE49-F238E27FC236}">
                  <a16:creationId xmlns:a16="http://schemas.microsoft.com/office/drawing/2014/main" id="{4589C78A-C294-43E8-9481-92691D3111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17338" y="3171041"/>
              <a:ext cx="0" cy="608012"/>
            </a:xfrm>
            <a:prstGeom prst="line">
              <a:avLst/>
            </a:pr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65" name="Line 114">
              <a:extLst>
                <a:ext uri="{FF2B5EF4-FFF2-40B4-BE49-F238E27FC236}">
                  <a16:creationId xmlns:a16="http://schemas.microsoft.com/office/drawing/2014/main" id="{E1074929-80DC-4EB6-A7E2-40D9219126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39550" y="3779054"/>
              <a:ext cx="165100" cy="0"/>
            </a:xfrm>
            <a:prstGeom prst="line">
              <a:avLst/>
            </a:pr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66" name="Freeform 115">
              <a:extLst>
                <a:ext uri="{FF2B5EF4-FFF2-40B4-BE49-F238E27FC236}">
                  <a16:creationId xmlns:a16="http://schemas.microsoft.com/office/drawing/2014/main" id="{332210C9-1BF7-4E1D-B111-93808EDA31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9888" y="4150529"/>
              <a:ext cx="4241800" cy="0"/>
            </a:xfrm>
            <a:custGeom>
              <a:avLst/>
              <a:gdLst>
                <a:gd name="T0" fmla="*/ 0 w 537"/>
                <a:gd name="T1" fmla="*/ 12 w 537"/>
                <a:gd name="T2" fmla="*/ 24 w 537"/>
                <a:gd name="T3" fmla="*/ 36 w 537"/>
                <a:gd name="T4" fmla="*/ 48 w 537"/>
                <a:gd name="T5" fmla="*/ 60 w 537"/>
                <a:gd name="T6" fmla="*/ 72 w 537"/>
                <a:gd name="T7" fmla="*/ 84 w 537"/>
                <a:gd name="T8" fmla="*/ 96 w 537"/>
                <a:gd name="T9" fmla="*/ 108 w 537"/>
                <a:gd name="T10" fmla="*/ 120 w 537"/>
                <a:gd name="T11" fmla="*/ 132 w 537"/>
                <a:gd name="T12" fmla="*/ 144 w 537"/>
                <a:gd name="T13" fmla="*/ 156 w 537"/>
                <a:gd name="T14" fmla="*/ 168 w 537"/>
                <a:gd name="T15" fmla="*/ 180 w 537"/>
                <a:gd name="T16" fmla="*/ 192 w 537"/>
                <a:gd name="T17" fmla="*/ 204 w 537"/>
                <a:gd name="T18" fmla="*/ 216 w 537"/>
                <a:gd name="T19" fmla="*/ 228 w 537"/>
                <a:gd name="T20" fmla="*/ 240 w 537"/>
                <a:gd name="T21" fmla="*/ 252 w 537"/>
                <a:gd name="T22" fmla="*/ 264 w 537"/>
                <a:gd name="T23" fmla="*/ 276 w 537"/>
                <a:gd name="T24" fmla="*/ 288 w 537"/>
                <a:gd name="T25" fmla="*/ 300 w 537"/>
                <a:gd name="T26" fmla="*/ 312 w 537"/>
                <a:gd name="T27" fmla="*/ 324 w 537"/>
                <a:gd name="T28" fmla="*/ 336 w 537"/>
                <a:gd name="T29" fmla="*/ 348 w 537"/>
                <a:gd name="T30" fmla="*/ 360 w 537"/>
                <a:gd name="T31" fmla="*/ 372 w 537"/>
                <a:gd name="T32" fmla="*/ 384 w 537"/>
                <a:gd name="T33" fmla="*/ 396 w 537"/>
                <a:gd name="T34" fmla="*/ 408 w 537"/>
                <a:gd name="T35" fmla="*/ 420 w 537"/>
                <a:gd name="T36" fmla="*/ 432 w 537"/>
                <a:gd name="T37" fmla="*/ 444 w 537"/>
                <a:gd name="T38" fmla="*/ 456 w 537"/>
                <a:gd name="T39" fmla="*/ 468 w 537"/>
                <a:gd name="T40" fmla="*/ 480 w 537"/>
                <a:gd name="T41" fmla="*/ 492 w 537"/>
                <a:gd name="T42" fmla="*/ 504 w 537"/>
                <a:gd name="T43" fmla="*/ 516 w 537"/>
                <a:gd name="T44" fmla="*/ 528 w 537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  <a:cxn ang="0">
                  <a:pos x="T19" y="0"/>
                </a:cxn>
                <a:cxn ang="0">
                  <a:pos x="T20" y="0"/>
                </a:cxn>
                <a:cxn ang="0">
                  <a:pos x="T21" y="0"/>
                </a:cxn>
                <a:cxn ang="0">
                  <a:pos x="T22" y="0"/>
                </a:cxn>
                <a:cxn ang="0">
                  <a:pos x="T23" y="0"/>
                </a:cxn>
                <a:cxn ang="0">
                  <a:pos x="T24" y="0"/>
                </a:cxn>
                <a:cxn ang="0">
                  <a:pos x="T25" y="0"/>
                </a:cxn>
                <a:cxn ang="0">
                  <a:pos x="T26" y="0"/>
                </a:cxn>
                <a:cxn ang="0">
                  <a:pos x="T27" y="0"/>
                </a:cxn>
                <a:cxn ang="0">
                  <a:pos x="T28" y="0"/>
                </a:cxn>
                <a:cxn ang="0">
                  <a:pos x="T29" y="0"/>
                </a:cxn>
                <a:cxn ang="0">
                  <a:pos x="T30" y="0"/>
                </a:cxn>
                <a:cxn ang="0">
                  <a:pos x="T31" y="0"/>
                </a:cxn>
                <a:cxn ang="0">
                  <a:pos x="T32" y="0"/>
                </a:cxn>
                <a:cxn ang="0">
                  <a:pos x="T33" y="0"/>
                </a:cxn>
                <a:cxn ang="0">
                  <a:pos x="T34" y="0"/>
                </a:cxn>
                <a:cxn ang="0">
                  <a:pos x="T35" y="0"/>
                </a:cxn>
                <a:cxn ang="0">
                  <a:pos x="T36" y="0"/>
                </a:cxn>
                <a:cxn ang="0">
                  <a:pos x="T37" y="0"/>
                </a:cxn>
                <a:cxn ang="0">
                  <a:pos x="T38" y="0"/>
                </a:cxn>
                <a:cxn ang="0">
                  <a:pos x="T39" y="0"/>
                </a:cxn>
                <a:cxn ang="0">
                  <a:pos x="T40" y="0"/>
                </a:cxn>
                <a:cxn ang="0">
                  <a:pos x="T41" y="0"/>
                </a:cxn>
                <a:cxn ang="0">
                  <a:pos x="T42" y="0"/>
                </a:cxn>
                <a:cxn ang="0">
                  <a:pos x="T43" y="0"/>
                </a:cxn>
                <a:cxn ang="0">
                  <a:pos x="T44" y="0"/>
                </a:cxn>
              </a:cxnLst>
              <a:rect l="0" t="0" r="r" b="b"/>
              <a:pathLst>
                <a:path w="537">
                  <a:moveTo>
                    <a:pt x="12" y="0"/>
                  </a:moveTo>
                  <a:lnTo>
                    <a:pt x="24" y="0"/>
                  </a:lnTo>
                  <a:moveTo>
                    <a:pt x="36" y="0"/>
                  </a:moveTo>
                  <a:lnTo>
                    <a:pt x="48" y="0"/>
                  </a:lnTo>
                  <a:moveTo>
                    <a:pt x="60" y="0"/>
                  </a:moveTo>
                  <a:lnTo>
                    <a:pt x="72" y="0"/>
                  </a:lnTo>
                  <a:moveTo>
                    <a:pt x="84" y="0"/>
                  </a:moveTo>
                  <a:lnTo>
                    <a:pt x="96" y="0"/>
                  </a:lnTo>
                  <a:moveTo>
                    <a:pt x="108" y="0"/>
                  </a:moveTo>
                  <a:lnTo>
                    <a:pt x="120" y="0"/>
                  </a:lnTo>
                  <a:moveTo>
                    <a:pt x="132" y="0"/>
                  </a:moveTo>
                  <a:lnTo>
                    <a:pt x="144" y="0"/>
                  </a:lnTo>
                  <a:moveTo>
                    <a:pt x="156" y="0"/>
                  </a:moveTo>
                  <a:lnTo>
                    <a:pt x="168" y="0"/>
                  </a:lnTo>
                  <a:moveTo>
                    <a:pt x="180" y="0"/>
                  </a:moveTo>
                  <a:lnTo>
                    <a:pt x="192" y="0"/>
                  </a:lnTo>
                  <a:moveTo>
                    <a:pt x="204" y="0"/>
                  </a:moveTo>
                  <a:lnTo>
                    <a:pt x="216" y="0"/>
                  </a:lnTo>
                  <a:moveTo>
                    <a:pt x="228" y="0"/>
                  </a:moveTo>
                  <a:lnTo>
                    <a:pt x="240" y="0"/>
                  </a:lnTo>
                  <a:moveTo>
                    <a:pt x="252" y="0"/>
                  </a:moveTo>
                  <a:lnTo>
                    <a:pt x="264" y="0"/>
                  </a:lnTo>
                  <a:moveTo>
                    <a:pt x="276" y="0"/>
                  </a:moveTo>
                  <a:lnTo>
                    <a:pt x="288" y="0"/>
                  </a:lnTo>
                  <a:moveTo>
                    <a:pt x="300" y="0"/>
                  </a:moveTo>
                  <a:lnTo>
                    <a:pt x="312" y="0"/>
                  </a:lnTo>
                  <a:moveTo>
                    <a:pt x="324" y="0"/>
                  </a:moveTo>
                  <a:lnTo>
                    <a:pt x="336" y="0"/>
                  </a:lnTo>
                  <a:moveTo>
                    <a:pt x="348" y="0"/>
                  </a:moveTo>
                  <a:lnTo>
                    <a:pt x="360" y="0"/>
                  </a:lnTo>
                  <a:moveTo>
                    <a:pt x="372" y="0"/>
                  </a:moveTo>
                  <a:lnTo>
                    <a:pt x="384" y="0"/>
                  </a:lnTo>
                  <a:moveTo>
                    <a:pt x="396" y="0"/>
                  </a:moveTo>
                  <a:lnTo>
                    <a:pt x="408" y="0"/>
                  </a:lnTo>
                  <a:moveTo>
                    <a:pt x="420" y="0"/>
                  </a:moveTo>
                  <a:lnTo>
                    <a:pt x="432" y="0"/>
                  </a:lnTo>
                  <a:moveTo>
                    <a:pt x="444" y="0"/>
                  </a:moveTo>
                  <a:lnTo>
                    <a:pt x="456" y="0"/>
                  </a:lnTo>
                  <a:moveTo>
                    <a:pt x="468" y="0"/>
                  </a:moveTo>
                  <a:lnTo>
                    <a:pt x="480" y="0"/>
                  </a:lnTo>
                  <a:moveTo>
                    <a:pt x="492" y="0"/>
                  </a:moveTo>
                  <a:lnTo>
                    <a:pt x="504" y="0"/>
                  </a:lnTo>
                  <a:moveTo>
                    <a:pt x="516" y="0"/>
                  </a:moveTo>
                  <a:lnTo>
                    <a:pt x="528" y="0"/>
                  </a:lnTo>
                </a:path>
              </a:pathLst>
            </a:custGeom>
            <a:noFill/>
            <a:ln w="23813" cap="flat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67" name="Freeform 116">
              <a:extLst>
                <a:ext uri="{FF2B5EF4-FFF2-40B4-BE49-F238E27FC236}">
                  <a16:creationId xmlns:a16="http://schemas.microsoft.com/office/drawing/2014/main" id="{7BD9FE0B-9376-43CA-8DD3-6FC3BD02B9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9888" y="1977241"/>
              <a:ext cx="4241800" cy="0"/>
            </a:xfrm>
            <a:custGeom>
              <a:avLst/>
              <a:gdLst>
                <a:gd name="T0" fmla="*/ 0 w 537"/>
                <a:gd name="T1" fmla="*/ 12 w 537"/>
                <a:gd name="T2" fmla="*/ 24 w 537"/>
                <a:gd name="T3" fmla="*/ 36 w 537"/>
                <a:gd name="T4" fmla="*/ 48 w 537"/>
                <a:gd name="T5" fmla="*/ 60 w 537"/>
                <a:gd name="T6" fmla="*/ 72 w 537"/>
                <a:gd name="T7" fmla="*/ 84 w 537"/>
                <a:gd name="T8" fmla="*/ 96 w 537"/>
                <a:gd name="T9" fmla="*/ 108 w 537"/>
                <a:gd name="T10" fmla="*/ 120 w 537"/>
                <a:gd name="T11" fmla="*/ 132 w 537"/>
                <a:gd name="T12" fmla="*/ 144 w 537"/>
                <a:gd name="T13" fmla="*/ 156 w 537"/>
                <a:gd name="T14" fmla="*/ 168 w 537"/>
                <a:gd name="T15" fmla="*/ 180 w 537"/>
                <a:gd name="T16" fmla="*/ 192 w 537"/>
                <a:gd name="T17" fmla="*/ 204 w 537"/>
                <a:gd name="T18" fmla="*/ 216 w 537"/>
                <a:gd name="T19" fmla="*/ 228 w 537"/>
                <a:gd name="T20" fmla="*/ 240 w 537"/>
                <a:gd name="T21" fmla="*/ 252 w 537"/>
                <a:gd name="T22" fmla="*/ 264 w 537"/>
                <a:gd name="T23" fmla="*/ 276 w 537"/>
                <a:gd name="T24" fmla="*/ 288 w 537"/>
                <a:gd name="T25" fmla="*/ 300 w 537"/>
                <a:gd name="T26" fmla="*/ 312 w 537"/>
                <a:gd name="T27" fmla="*/ 324 w 537"/>
                <a:gd name="T28" fmla="*/ 336 w 537"/>
                <a:gd name="T29" fmla="*/ 348 w 537"/>
                <a:gd name="T30" fmla="*/ 360 w 537"/>
                <a:gd name="T31" fmla="*/ 372 w 537"/>
                <a:gd name="T32" fmla="*/ 384 w 537"/>
                <a:gd name="T33" fmla="*/ 396 w 537"/>
                <a:gd name="T34" fmla="*/ 408 w 537"/>
                <a:gd name="T35" fmla="*/ 420 w 537"/>
                <a:gd name="T36" fmla="*/ 432 w 537"/>
                <a:gd name="T37" fmla="*/ 444 w 537"/>
                <a:gd name="T38" fmla="*/ 456 w 537"/>
                <a:gd name="T39" fmla="*/ 468 w 537"/>
                <a:gd name="T40" fmla="*/ 480 w 537"/>
                <a:gd name="T41" fmla="*/ 492 w 537"/>
                <a:gd name="T42" fmla="*/ 504 w 537"/>
                <a:gd name="T43" fmla="*/ 516 w 537"/>
                <a:gd name="T44" fmla="*/ 528 w 537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  <a:cxn ang="0">
                  <a:pos x="T19" y="0"/>
                </a:cxn>
                <a:cxn ang="0">
                  <a:pos x="T20" y="0"/>
                </a:cxn>
                <a:cxn ang="0">
                  <a:pos x="T21" y="0"/>
                </a:cxn>
                <a:cxn ang="0">
                  <a:pos x="T22" y="0"/>
                </a:cxn>
                <a:cxn ang="0">
                  <a:pos x="T23" y="0"/>
                </a:cxn>
                <a:cxn ang="0">
                  <a:pos x="T24" y="0"/>
                </a:cxn>
                <a:cxn ang="0">
                  <a:pos x="T25" y="0"/>
                </a:cxn>
                <a:cxn ang="0">
                  <a:pos x="T26" y="0"/>
                </a:cxn>
                <a:cxn ang="0">
                  <a:pos x="T27" y="0"/>
                </a:cxn>
                <a:cxn ang="0">
                  <a:pos x="T28" y="0"/>
                </a:cxn>
                <a:cxn ang="0">
                  <a:pos x="T29" y="0"/>
                </a:cxn>
                <a:cxn ang="0">
                  <a:pos x="T30" y="0"/>
                </a:cxn>
                <a:cxn ang="0">
                  <a:pos x="T31" y="0"/>
                </a:cxn>
                <a:cxn ang="0">
                  <a:pos x="T32" y="0"/>
                </a:cxn>
                <a:cxn ang="0">
                  <a:pos x="T33" y="0"/>
                </a:cxn>
                <a:cxn ang="0">
                  <a:pos x="T34" y="0"/>
                </a:cxn>
                <a:cxn ang="0">
                  <a:pos x="T35" y="0"/>
                </a:cxn>
                <a:cxn ang="0">
                  <a:pos x="T36" y="0"/>
                </a:cxn>
                <a:cxn ang="0">
                  <a:pos x="T37" y="0"/>
                </a:cxn>
                <a:cxn ang="0">
                  <a:pos x="T38" y="0"/>
                </a:cxn>
                <a:cxn ang="0">
                  <a:pos x="T39" y="0"/>
                </a:cxn>
                <a:cxn ang="0">
                  <a:pos x="T40" y="0"/>
                </a:cxn>
                <a:cxn ang="0">
                  <a:pos x="T41" y="0"/>
                </a:cxn>
                <a:cxn ang="0">
                  <a:pos x="T42" y="0"/>
                </a:cxn>
                <a:cxn ang="0">
                  <a:pos x="T43" y="0"/>
                </a:cxn>
                <a:cxn ang="0">
                  <a:pos x="T44" y="0"/>
                </a:cxn>
              </a:cxnLst>
              <a:rect l="0" t="0" r="r" b="b"/>
              <a:pathLst>
                <a:path w="537">
                  <a:moveTo>
                    <a:pt x="12" y="0"/>
                  </a:moveTo>
                  <a:lnTo>
                    <a:pt x="24" y="0"/>
                  </a:lnTo>
                  <a:moveTo>
                    <a:pt x="36" y="0"/>
                  </a:moveTo>
                  <a:lnTo>
                    <a:pt x="48" y="0"/>
                  </a:lnTo>
                  <a:moveTo>
                    <a:pt x="60" y="0"/>
                  </a:moveTo>
                  <a:lnTo>
                    <a:pt x="72" y="0"/>
                  </a:lnTo>
                  <a:moveTo>
                    <a:pt x="84" y="0"/>
                  </a:moveTo>
                  <a:lnTo>
                    <a:pt x="96" y="0"/>
                  </a:lnTo>
                  <a:moveTo>
                    <a:pt x="108" y="0"/>
                  </a:moveTo>
                  <a:lnTo>
                    <a:pt x="120" y="0"/>
                  </a:lnTo>
                  <a:moveTo>
                    <a:pt x="132" y="0"/>
                  </a:moveTo>
                  <a:lnTo>
                    <a:pt x="144" y="0"/>
                  </a:lnTo>
                  <a:moveTo>
                    <a:pt x="156" y="0"/>
                  </a:moveTo>
                  <a:lnTo>
                    <a:pt x="168" y="0"/>
                  </a:lnTo>
                  <a:moveTo>
                    <a:pt x="180" y="0"/>
                  </a:moveTo>
                  <a:lnTo>
                    <a:pt x="192" y="0"/>
                  </a:lnTo>
                  <a:moveTo>
                    <a:pt x="204" y="0"/>
                  </a:moveTo>
                  <a:lnTo>
                    <a:pt x="216" y="0"/>
                  </a:lnTo>
                  <a:moveTo>
                    <a:pt x="228" y="0"/>
                  </a:moveTo>
                  <a:lnTo>
                    <a:pt x="240" y="0"/>
                  </a:lnTo>
                  <a:moveTo>
                    <a:pt x="252" y="0"/>
                  </a:moveTo>
                  <a:lnTo>
                    <a:pt x="264" y="0"/>
                  </a:lnTo>
                  <a:moveTo>
                    <a:pt x="276" y="0"/>
                  </a:moveTo>
                  <a:lnTo>
                    <a:pt x="288" y="0"/>
                  </a:lnTo>
                  <a:moveTo>
                    <a:pt x="300" y="0"/>
                  </a:moveTo>
                  <a:lnTo>
                    <a:pt x="312" y="0"/>
                  </a:lnTo>
                  <a:moveTo>
                    <a:pt x="324" y="0"/>
                  </a:moveTo>
                  <a:lnTo>
                    <a:pt x="336" y="0"/>
                  </a:lnTo>
                  <a:moveTo>
                    <a:pt x="348" y="0"/>
                  </a:moveTo>
                  <a:lnTo>
                    <a:pt x="360" y="0"/>
                  </a:lnTo>
                  <a:moveTo>
                    <a:pt x="372" y="0"/>
                  </a:moveTo>
                  <a:lnTo>
                    <a:pt x="384" y="0"/>
                  </a:lnTo>
                  <a:moveTo>
                    <a:pt x="396" y="0"/>
                  </a:moveTo>
                  <a:lnTo>
                    <a:pt x="408" y="0"/>
                  </a:lnTo>
                  <a:moveTo>
                    <a:pt x="420" y="0"/>
                  </a:moveTo>
                  <a:lnTo>
                    <a:pt x="432" y="0"/>
                  </a:lnTo>
                  <a:moveTo>
                    <a:pt x="444" y="0"/>
                  </a:moveTo>
                  <a:lnTo>
                    <a:pt x="456" y="0"/>
                  </a:lnTo>
                  <a:moveTo>
                    <a:pt x="468" y="0"/>
                  </a:moveTo>
                  <a:lnTo>
                    <a:pt x="480" y="0"/>
                  </a:lnTo>
                  <a:moveTo>
                    <a:pt x="492" y="0"/>
                  </a:moveTo>
                  <a:lnTo>
                    <a:pt x="504" y="0"/>
                  </a:lnTo>
                  <a:moveTo>
                    <a:pt x="516" y="0"/>
                  </a:moveTo>
                  <a:lnTo>
                    <a:pt x="528" y="0"/>
                  </a:lnTo>
                </a:path>
              </a:pathLst>
            </a:custGeom>
            <a:noFill/>
            <a:ln w="23813" cap="flat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68" name="Rectangle 117">
              <a:extLst>
                <a:ext uri="{FF2B5EF4-FFF2-40B4-BE49-F238E27FC236}">
                  <a16:creationId xmlns:a16="http://schemas.microsoft.com/office/drawing/2014/main" id="{06CBE450-FBC6-4083-B2A5-078348742F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4638" y="1574016"/>
              <a:ext cx="4337050" cy="4094162"/>
            </a:xfrm>
            <a:prstGeom prst="rect">
              <a:avLst/>
            </a:prstGeom>
            <a:noFill/>
            <a:ln w="7938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69" name="Rectangle 118">
              <a:extLst>
                <a:ext uri="{FF2B5EF4-FFF2-40B4-BE49-F238E27FC236}">
                  <a16:creationId xmlns:a16="http://schemas.microsoft.com/office/drawing/2014/main" id="{5E2F6FB6-C352-4839-9B7B-044CB5DB3D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285" y="5371919"/>
              <a:ext cx="208837" cy="1799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50" b="0" i="0" u="none" strike="noStrike" cap="none" normalizeH="0" baseline="0">
                  <a:ln>
                    <a:noFill/>
                  </a:ln>
                  <a:effectLst/>
                  <a:latin typeface="Arial" panose="020B0604020202020204" pitchFamily="34" charset="0"/>
                </a:rPr>
                <a:t>0.0</a:t>
              </a:r>
              <a:endParaRPr kumimoji="0" lang="fr-FR" altLang="fr-FR" sz="28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" name="Rectangle 119">
              <a:extLst>
                <a:ext uri="{FF2B5EF4-FFF2-40B4-BE49-F238E27FC236}">
                  <a16:creationId xmlns:a16="http://schemas.microsoft.com/office/drawing/2014/main" id="{AFCB5130-F3BB-4E29-A471-C061B464E3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285" y="4503556"/>
              <a:ext cx="208837" cy="1799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50" b="0" i="0" u="none" strike="noStrike" cap="none" normalizeH="0" baseline="0">
                  <a:ln>
                    <a:noFill/>
                  </a:ln>
                  <a:effectLst/>
                  <a:latin typeface="Arial" panose="020B0604020202020204" pitchFamily="34" charset="0"/>
                </a:rPr>
                <a:t>0.2</a:t>
              </a:r>
              <a:endParaRPr kumimoji="0" lang="fr-FR" altLang="fr-FR" sz="28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Rectangle 120">
              <a:extLst>
                <a:ext uri="{FF2B5EF4-FFF2-40B4-BE49-F238E27FC236}">
                  <a16:creationId xmlns:a16="http://schemas.microsoft.com/office/drawing/2014/main" id="{1B69A6BF-30CD-4DE3-8DC4-00DF6E83FD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285" y="3633606"/>
              <a:ext cx="208837" cy="1799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50" b="0" i="0" u="none" strike="noStrike" cap="none" normalizeH="0" baseline="0">
                  <a:ln>
                    <a:noFill/>
                  </a:ln>
                  <a:effectLst/>
                  <a:latin typeface="Arial" panose="020B0604020202020204" pitchFamily="34" charset="0"/>
                </a:rPr>
                <a:t>0.4</a:t>
              </a:r>
              <a:endParaRPr kumimoji="0" lang="fr-FR" altLang="fr-FR" sz="28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Rectangle 121">
              <a:extLst>
                <a:ext uri="{FF2B5EF4-FFF2-40B4-BE49-F238E27FC236}">
                  <a16:creationId xmlns:a16="http://schemas.microsoft.com/office/drawing/2014/main" id="{C0DD9694-1C64-42C8-9060-743226AE97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285" y="2763656"/>
              <a:ext cx="208837" cy="1799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50" b="0" i="0" u="none" strike="noStrike" cap="none" normalizeH="0" baseline="0">
                  <a:ln>
                    <a:noFill/>
                  </a:ln>
                  <a:effectLst/>
                  <a:latin typeface="Arial" panose="020B0604020202020204" pitchFamily="34" charset="0"/>
                </a:rPr>
                <a:t>0.6</a:t>
              </a:r>
              <a:endParaRPr kumimoji="0" lang="fr-FR" altLang="fr-FR" sz="28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" name="Line 123">
              <a:extLst>
                <a:ext uri="{FF2B5EF4-FFF2-40B4-BE49-F238E27FC236}">
                  <a16:creationId xmlns:a16="http://schemas.microsoft.com/office/drawing/2014/main" id="{3A221817-B872-4FB5-B0BB-DDB7095795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62888" y="5453866"/>
              <a:ext cx="31750" cy="0"/>
            </a:xfrm>
            <a:prstGeom prst="line">
              <a:avLst/>
            </a:prstGeom>
            <a:noFill/>
            <a:ln w="7938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74" name="Line 124">
              <a:extLst>
                <a:ext uri="{FF2B5EF4-FFF2-40B4-BE49-F238E27FC236}">
                  <a16:creationId xmlns:a16="http://schemas.microsoft.com/office/drawing/2014/main" id="{85F3D3A9-F118-4D27-8A80-67E547419E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62888" y="4585504"/>
              <a:ext cx="31750" cy="0"/>
            </a:xfrm>
            <a:prstGeom prst="line">
              <a:avLst/>
            </a:prstGeom>
            <a:noFill/>
            <a:ln w="7938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75" name="Line 125">
              <a:extLst>
                <a:ext uri="{FF2B5EF4-FFF2-40B4-BE49-F238E27FC236}">
                  <a16:creationId xmlns:a16="http://schemas.microsoft.com/office/drawing/2014/main" id="{DD1EC267-CB25-4C6E-8B67-98689BFB5F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62888" y="3715554"/>
              <a:ext cx="31750" cy="0"/>
            </a:xfrm>
            <a:prstGeom prst="line">
              <a:avLst/>
            </a:prstGeom>
            <a:noFill/>
            <a:ln w="7938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76" name="Line 126">
              <a:extLst>
                <a:ext uri="{FF2B5EF4-FFF2-40B4-BE49-F238E27FC236}">
                  <a16:creationId xmlns:a16="http://schemas.microsoft.com/office/drawing/2014/main" id="{F22B0B9F-6FD9-483B-A115-79E91804E8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62888" y="2845604"/>
              <a:ext cx="31750" cy="0"/>
            </a:xfrm>
            <a:prstGeom prst="line">
              <a:avLst/>
            </a:prstGeom>
            <a:noFill/>
            <a:ln w="7938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77" name="Line 127">
              <a:extLst>
                <a:ext uri="{FF2B5EF4-FFF2-40B4-BE49-F238E27FC236}">
                  <a16:creationId xmlns:a16="http://schemas.microsoft.com/office/drawing/2014/main" id="{D2042FD4-4C31-4B44-914B-1457F8BC2F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62888" y="1977241"/>
              <a:ext cx="31750" cy="0"/>
            </a:xfrm>
            <a:prstGeom prst="line">
              <a:avLst/>
            </a:prstGeom>
            <a:noFill/>
            <a:ln w="7938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78" name="Line 128">
              <a:extLst>
                <a:ext uri="{FF2B5EF4-FFF2-40B4-BE49-F238E27FC236}">
                  <a16:creationId xmlns:a16="http://schemas.microsoft.com/office/drawing/2014/main" id="{B95C6750-6E73-4299-B352-EFE17F085A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09025" y="5668179"/>
              <a:ext cx="0" cy="31750"/>
            </a:xfrm>
            <a:prstGeom prst="line">
              <a:avLst/>
            </a:prstGeom>
            <a:noFill/>
            <a:ln w="7938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79" name="Line 129">
              <a:extLst>
                <a:ext uri="{FF2B5EF4-FFF2-40B4-BE49-F238E27FC236}">
                  <a16:creationId xmlns:a16="http://schemas.microsoft.com/office/drawing/2014/main" id="{BF311C05-563A-43B5-ABC2-2C83BB47DD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859988" y="5668179"/>
              <a:ext cx="0" cy="31750"/>
            </a:xfrm>
            <a:prstGeom prst="line">
              <a:avLst/>
            </a:prstGeom>
            <a:noFill/>
            <a:ln w="7938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80" name="Line 130">
              <a:extLst>
                <a:ext uri="{FF2B5EF4-FFF2-40B4-BE49-F238E27FC236}">
                  <a16:creationId xmlns:a16="http://schemas.microsoft.com/office/drawing/2014/main" id="{F0B8457A-ABD2-4FB2-B364-0B025517BA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17300" y="5668179"/>
              <a:ext cx="0" cy="31750"/>
            </a:xfrm>
            <a:prstGeom prst="line">
              <a:avLst/>
            </a:prstGeom>
            <a:noFill/>
            <a:ln w="7938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81" name="Rectangle 122">
              <a:extLst>
                <a:ext uri="{FF2B5EF4-FFF2-40B4-BE49-F238E27FC236}">
                  <a16:creationId xmlns:a16="http://schemas.microsoft.com/office/drawing/2014/main" id="{6207EBE8-ED80-4118-BC26-60ED4FD2EA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4887" y="1854566"/>
              <a:ext cx="237396" cy="205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rPr>
                <a:t>0.8</a:t>
              </a:r>
              <a:endParaRPr kumimoji="0" lang="fr-FR" altLang="fr-FR" sz="3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" name="Rectangle 135">
              <a:extLst>
                <a:ext uri="{FF2B5EF4-FFF2-40B4-BE49-F238E27FC236}">
                  <a16:creationId xmlns:a16="http://schemas.microsoft.com/office/drawing/2014/main" id="{4BF32F1C-3ED8-47BE-AB5C-16F4D5AFA15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-608244" y="3509508"/>
              <a:ext cx="3371725" cy="188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100" b="0" i="0" u="none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rPr>
                <a:t>Proportion of CMP </a:t>
              </a:r>
              <a:r>
                <a:rPr kumimoji="0" lang="fr-FR" altLang="fr-FR" sz="1100" b="0" i="0" u="none" strike="noStrike" cap="none" normalizeH="0" baseline="0" dirty="0" err="1">
                  <a:ln>
                    <a:noFill/>
                  </a:ln>
                  <a:effectLst/>
                  <a:latin typeface="Arial" panose="020B0604020202020204" pitchFamily="34" charset="0"/>
                </a:rPr>
                <a:t>particles</a:t>
              </a:r>
              <a:r>
                <a:rPr kumimoji="0" lang="fr-FR" altLang="fr-FR" sz="1100" b="0" i="0" u="none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rPr>
                <a:t> in composts (% DM)</a:t>
              </a:r>
              <a:endParaRPr kumimoji="0" lang="fr-FR" altLang="fr-FR" sz="28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" name="Rectangle 122">
              <a:extLst>
                <a:ext uri="{FF2B5EF4-FFF2-40B4-BE49-F238E27FC236}">
                  <a16:creationId xmlns:a16="http://schemas.microsoft.com/office/drawing/2014/main" id="{EA8A9F8A-B048-4425-B6A6-BA4FC65B1F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3566" y="4057194"/>
              <a:ext cx="237396" cy="205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" panose="020B0604020202020204" pitchFamily="34" charset="0"/>
                </a:rPr>
                <a:t>0.3</a:t>
              </a:r>
              <a:endParaRPr kumimoji="0" lang="fr-FR" altLang="fr-FR" sz="3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pic>
        <p:nvPicPr>
          <p:cNvPr id="84" name="Image 83">
            <a:extLst>
              <a:ext uri="{FF2B5EF4-FFF2-40B4-BE49-F238E27FC236}">
                <a16:creationId xmlns:a16="http://schemas.microsoft.com/office/drawing/2014/main" id="{1452C571-79C8-4E72-A0C5-DFBC46CA72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07" b="91319" l="7907" r="93256">
                        <a14:foregroundMark x1="8023" y1="35417" x2="8023" y2="35417"/>
                        <a14:foregroundMark x1="38953" y1="8507" x2="38953" y2="8507"/>
                        <a14:foregroundMark x1="20581" y1="90451" x2="20581" y2="90451"/>
                        <a14:foregroundMark x1="67907" y1="91493" x2="67907" y2="91493"/>
                        <a14:foregroundMark x1="93372" y1="38194" x2="93023" y2="38368"/>
                        <a14:foregroundMark x1="20116" y1="91319" x2="20116" y2="913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153" y="5641515"/>
            <a:ext cx="431577" cy="289057"/>
          </a:xfrm>
          <a:prstGeom prst="rect">
            <a:avLst/>
          </a:prstGeom>
        </p:spPr>
      </p:pic>
      <p:grpSp>
        <p:nvGrpSpPr>
          <p:cNvPr id="85" name="Groupe 84">
            <a:extLst>
              <a:ext uri="{FF2B5EF4-FFF2-40B4-BE49-F238E27FC236}">
                <a16:creationId xmlns:a16="http://schemas.microsoft.com/office/drawing/2014/main" id="{CE370E36-2A0C-44B1-97C9-A094E6027F81}"/>
              </a:ext>
            </a:extLst>
          </p:cNvPr>
          <p:cNvGrpSpPr>
            <a:grpSpLocks noChangeAspect="1"/>
          </p:cNvGrpSpPr>
          <p:nvPr/>
        </p:nvGrpSpPr>
        <p:grpSpPr>
          <a:xfrm>
            <a:off x="2489072" y="5600893"/>
            <a:ext cx="460086" cy="468968"/>
            <a:chOff x="3676296" y="5760278"/>
            <a:chExt cx="458480" cy="467331"/>
          </a:xfrm>
        </p:grpSpPr>
        <p:pic>
          <p:nvPicPr>
            <p:cNvPr id="86" name="Image 85">
              <a:extLst>
                <a:ext uri="{FF2B5EF4-FFF2-40B4-BE49-F238E27FC236}">
                  <a16:creationId xmlns:a16="http://schemas.microsoft.com/office/drawing/2014/main" id="{C1D8C422-64E6-47B6-B957-1FC5E76B68E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76296" y="5760278"/>
              <a:ext cx="458480" cy="467331"/>
            </a:xfrm>
            <a:prstGeom prst="rect">
              <a:avLst/>
            </a:prstGeom>
          </p:spPr>
        </p:pic>
        <p:pic>
          <p:nvPicPr>
            <p:cNvPr id="87" name="Image 86">
              <a:extLst>
                <a:ext uri="{FF2B5EF4-FFF2-40B4-BE49-F238E27FC236}">
                  <a16:creationId xmlns:a16="http://schemas.microsoft.com/office/drawing/2014/main" id="{72FE48FC-732A-4647-AE1E-1D2FA0455F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4" t="2755" r="48392" b="-1"/>
            <a:stretch/>
          </p:blipFill>
          <p:spPr>
            <a:xfrm>
              <a:off x="3754300" y="5977237"/>
              <a:ext cx="374996" cy="239743"/>
            </a:xfrm>
            <a:prstGeom prst="rect">
              <a:avLst/>
            </a:prstGeom>
          </p:spPr>
        </p:pic>
      </p:grpSp>
      <p:pic>
        <p:nvPicPr>
          <p:cNvPr id="88" name="Image 87">
            <a:extLst>
              <a:ext uri="{FF2B5EF4-FFF2-40B4-BE49-F238E27FC236}">
                <a16:creationId xmlns:a16="http://schemas.microsoft.com/office/drawing/2014/main" id="{64152B5E-CDBB-4782-B3E7-820A568916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35371" y="5592524"/>
            <a:ext cx="822171" cy="581103"/>
          </a:xfrm>
          <a:prstGeom prst="rect">
            <a:avLst/>
          </a:prstGeom>
        </p:spPr>
      </p:pic>
      <p:sp>
        <p:nvSpPr>
          <p:cNvPr id="90" name="Titre 89">
            <a:extLst>
              <a:ext uri="{FF2B5EF4-FFF2-40B4-BE49-F238E27FC236}">
                <a16:creationId xmlns:a16="http://schemas.microsoft.com/office/drawing/2014/main" id="{BA20DC80-6197-4B7D-A3FC-272AAD5A4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Microplastiques dans les composts urbains</a:t>
            </a:r>
          </a:p>
        </p:txBody>
      </p:sp>
    </p:spTree>
    <p:extLst>
      <p:ext uri="{BB962C8B-B14F-4D97-AF65-F5344CB8AC3E}">
        <p14:creationId xmlns:p14="http://schemas.microsoft.com/office/powerpoint/2010/main" val="14172346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>
            <a:extLst>
              <a:ext uri="{FF2B5EF4-FFF2-40B4-BE49-F238E27FC236}">
                <a16:creationId xmlns:a16="http://schemas.microsoft.com/office/drawing/2014/main" id="{059BBFC4-D90F-408E-BA1F-5D2BA2AEC5F5}"/>
              </a:ext>
            </a:extLst>
          </p:cNvPr>
          <p:cNvSpPr txBox="1">
            <a:spLocks/>
          </p:cNvSpPr>
          <p:nvPr/>
        </p:nvSpPr>
        <p:spPr>
          <a:xfrm>
            <a:off x="94067" y="67295"/>
            <a:ext cx="10515600" cy="923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A9D4EE2-F502-4FEC-A909-56DD02E84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73" y="986186"/>
            <a:ext cx="3337428" cy="444990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8D24F-DE89-41BD-8D4F-4AE9BFB1C285}"/>
              </a:ext>
            </a:extLst>
          </p:cNvPr>
          <p:cNvSpPr txBox="1"/>
          <p:nvPr/>
        </p:nvSpPr>
        <p:spPr>
          <a:xfrm>
            <a:off x="137863" y="5502701"/>
            <a:ext cx="3477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Echantillothèque de </a:t>
            </a:r>
            <a:r>
              <a:rPr lang="fr-FR" dirty="0" err="1"/>
              <a:t>Qualiagro</a:t>
            </a:r>
            <a:endParaRPr lang="fr-FR" dirty="0"/>
          </a:p>
          <a:p>
            <a:pPr algn="ctr"/>
            <a:r>
              <a:rPr lang="fr-FR" dirty="0"/>
              <a:t>De 1998 à 2019 </a:t>
            </a:r>
          </a:p>
        </p:txBody>
      </p:sp>
      <p:grpSp>
        <p:nvGrpSpPr>
          <p:cNvPr id="129" name="Groupe 128">
            <a:extLst>
              <a:ext uri="{FF2B5EF4-FFF2-40B4-BE49-F238E27FC236}">
                <a16:creationId xmlns:a16="http://schemas.microsoft.com/office/drawing/2014/main" id="{0A4D8D5F-EBE4-4EF4-AEA3-805AACCED293}"/>
              </a:ext>
            </a:extLst>
          </p:cNvPr>
          <p:cNvGrpSpPr/>
          <p:nvPr/>
        </p:nvGrpSpPr>
        <p:grpSpPr>
          <a:xfrm>
            <a:off x="7800077" y="2621388"/>
            <a:ext cx="3424238" cy="2881313"/>
            <a:chOff x="7853363" y="1303338"/>
            <a:chExt cx="3424238" cy="2881313"/>
          </a:xfrm>
        </p:grpSpPr>
        <p:sp>
          <p:nvSpPr>
            <p:cNvPr id="64" name="Rectangle 67">
              <a:extLst>
                <a:ext uri="{FF2B5EF4-FFF2-40B4-BE49-F238E27FC236}">
                  <a16:creationId xmlns:a16="http://schemas.microsoft.com/office/drawing/2014/main" id="{D0488FF5-A2F5-4755-831B-6B84C5E45E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6926" y="1322388"/>
              <a:ext cx="2860675" cy="26527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5" name="Line 68">
              <a:extLst>
                <a:ext uri="{FF2B5EF4-FFF2-40B4-BE49-F238E27FC236}">
                  <a16:creationId xmlns:a16="http://schemas.microsoft.com/office/drawing/2014/main" id="{25AE9459-8F75-4CAB-9669-44B1D0CC2C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16926" y="3573463"/>
              <a:ext cx="2860675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6" name="Line 69">
              <a:extLst>
                <a:ext uri="{FF2B5EF4-FFF2-40B4-BE49-F238E27FC236}">
                  <a16:creationId xmlns:a16="http://schemas.microsoft.com/office/drawing/2014/main" id="{56AD2CBD-7C62-4048-AAB8-8D8DCA5363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16926" y="2830513"/>
              <a:ext cx="2860675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7" name="Line 70">
              <a:extLst>
                <a:ext uri="{FF2B5EF4-FFF2-40B4-BE49-F238E27FC236}">
                  <a16:creationId xmlns:a16="http://schemas.microsoft.com/office/drawing/2014/main" id="{4A996D39-24C3-48EB-A8FC-1F4AFEE544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16926" y="2076451"/>
              <a:ext cx="2860675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8" name="Line 71">
              <a:extLst>
                <a:ext uri="{FF2B5EF4-FFF2-40B4-BE49-F238E27FC236}">
                  <a16:creationId xmlns:a16="http://schemas.microsoft.com/office/drawing/2014/main" id="{D4F6A618-02C4-49EB-9C54-3F1B875126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16926" y="1322388"/>
              <a:ext cx="2860675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9" name="Line 72">
              <a:extLst>
                <a:ext uri="{FF2B5EF4-FFF2-40B4-BE49-F238E27FC236}">
                  <a16:creationId xmlns:a16="http://schemas.microsoft.com/office/drawing/2014/main" id="{EF49A05A-7AB8-4365-B7AF-49D29AA2C65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550276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0" name="Line 73">
              <a:extLst>
                <a:ext uri="{FF2B5EF4-FFF2-40B4-BE49-F238E27FC236}">
                  <a16:creationId xmlns:a16="http://schemas.microsoft.com/office/drawing/2014/main" id="{BFDE355F-D12C-47EB-AC24-95B760F8FA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026526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1" name="Line 74">
              <a:extLst>
                <a:ext uri="{FF2B5EF4-FFF2-40B4-BE49-F238E27FC236}">
                  <a16:creationId xmlns:a16="http://schemas.microsoft.com/office/drawing/2014/main" id="{63B53FB9-C516-4923-8BDD-A3FBA6F256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437688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2" name="Line 75">
              <a:extLst>
                <a:ext uri="{FF2B5EF4-FFF2-40B4-BE49-F238E27FC236}">
                  <a16:creationId xmlns:a16="http://schemas.microsoft.com/office/drawing/2014/main" id="{1017DD39-4113-4AF2-A596-4A5B224A4D7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847263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3" name="Line 76">
              <a:extLst>
                <a:ext uri="{FF2B5EF4-FFF2-40B4-BE49-F238E27FC236}">
                  <a16:creationId xmlns:a16="http://schemas.microsoft.com/office/drawing/2014/main" id="{599880A0-338A-410A-9C1D-174A89BE496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199688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4" name="Line 77">
              <a:extLst>
                <a:ext uri="{FF2B5EF4-FFF2-40B4-BE49-F238E27FC236}">
                  <a16:creationId xmlns:a16="http://schemas.microsoft.com/office/drawing/2014/main" id="{642C9C03-2887-47F8-A3A5-4E5DAA344B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563226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5" name="Line 78">
              <a:extLst>
                <a:ext uri="{FF2B5EF4-FFF2-40B4-BE49-F238E27FC236}">
                  <a16:creationId xmlns:a16="http://schemas.microsoft.com/office/drawing/2014/main" id="{43A2AE27-B680-4F90-82A7-757DBBD4B6C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915651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6" name="Line 79">
              <a:extLst>
                <a:ext uri="{FF2B5EF4-FFF2-40B4-BE49-F238E27FC236}">
                  <a16:creationId xmlns:a16="http://schemas.microsoft.com/office/drawing/2014/main" id="{B14A763F-01D5-4201-8833-EBEB0B379DB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268076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7" name="Line 80">
              <a:extLst>
                <a:ext uri="{FF2B5EF4-FFF2-40B4-BE49-F238E27FC236}">
                  <a16:creationId xmlns:a16="http://schemas.microsoft.com/office/drawing/2014/main" id="{F2D8486F-3E7C-42A0-AA65-DA05C5DD5C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16926" y="3956051"/>
              <a:ext cx="2860675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8" name="Line 81">
              <a:extLst>
                <a:ext uri="{FF2B5EF4-FFF2-40B4-BE49-F238E27FC236}">
                  <a16:creationId xmlns:a16="http://schemas.microsoft.com/office/drawing/2014/main" id="{074AA95C-5353-4C43-BBB6-DF7CE03C48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16926" y="3201988"/>
              <a:ext cx="2860675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9" name="Line 82">
              <a:extLst>
                <a:ext uri="{FF2B5EF4-FFF2-40B4-BE49-F238E27FC236}">
                  <a16:creationId xmlns:a16="http://schemas.microsoft.com/office/drawing/2014/main" id="{DED38D55-357E-40A6-8EEB-0B564B773C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16926" y="2447926"/>
              <a:ext cx="2860675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0" name="Line 83">
              <a:extLst>
                <a:ext uri="{FF2B5EF4-FFF2-40B4-BE49-F238E27FC236}">
                  <a16:creationId xmlns:a16="http://schemas.microsoft.com/office/drawing/2014/main" id="{85287274-8EF3-46EC-B2DD-ADE1825673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16926" y="1693863"/>
              <a:ext cx="2860675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1" name="Line 84">
              <a:extLst>
                <a:ext uri="{FF2B5EF4-FFF2-40B4-BE49-F238E27FC236}">
                  <a16:creationId xmlns:a16="http://schemas.microsoft.com/office/drawing/2014/main" id="{04D56413-3514-467D-92BD-4F8EDEA469B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788401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2" name="Line 85">
              <a:extLst>
                <a:ext uri="{FF2B5EF4-FFF2-40B4-BE49-F238E27FC236}">
                  <a16:creationId xmlns:a16="http://schemas.microsoft.com/office/drawing/2014/main" id="{52CC6D49-994B-47C0-8DED-FD876F95BF0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255126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3" name="Line 86">
              <a:extLst>
                <a:ext uri="{FF2B5EF4-FFF2-40B4-BE49-F238E27FC236}">
                  <a16:creationId xmlns:a16="http://schemas.microsoft.com/office/drawing/2014/main" id="{48288B3B-22D8-462A-9483-7DA41E9F8E6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618663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4" name="Line 87">
              <a:extLst>
                <a:ext uri="{FF2B5EF4-FFF2-40B4-BE49-F238E27FC236}">
                  <a16:creationId xmlns:a16="http://schemas.microsoft.com/office/drawing/2014/main" id="{69092057-2CD6-4D90-9445-977B4A85AEB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085388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5" name="Line 88">
              <a:extLst>
                <a:ext uri="{FF2B5EF4-FFF2-40B4-BE49-F238E27FC236}">
                  <a16:creationId xmlns:a16="http://schemas.microsoft.com/office/drawing/2014/main" id="{C7964B1D-7616-4CC9-AEAE-9FE2D093A8F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323513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6" name="Line 89">
              <a:extLst>
                <a:ext uri="{FF2B5EF4-FFF2-40B4-BE49-F238E27FC236}">
                  <a16:creationId xmlns:a16="http://schemas.microsoft.com/office/drawing/2014/main" id="{7BFC915C-C937-4C74-97EA-611433F3F0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791826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7" name="Line 90">
              <a:extLst>
                <a:ext uri="{FF2B5EF4-FFF2-40B4-BE49-F238E27FC236}">
                  <a16:creationId xmlns:a16="http://schemas.microsoft.com/office/drawing/2014/main" id="{84F03CED-A53D-4DD0-A691-D25B2DDE814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29951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0" name="Freeform 103">
              <a:extLst>
                <a:ext uri="{FF2B5EF4-FFF2-40B4-BE49-F238E27FC236}">
                  <a16:creationId xmlns:a16="http://schemas.microsoft.com/office/drawing/2014/main" id="{BD6636F8-8E9E-4382-81D7-A54329BDC243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0276" y="2066926"/>
              <a:ext cx="2479675" cy="1744663"/>
            </a:xfrm>
            <a:custGeom>
              <a:avLst/>
              <a:gdLst>
                <a:gd name="T0" fmla="*/ 0 w 260"/>
                <a:gd name="T1" fmla="*/ 183 h 183"/>
                <a:gd name="T2" fmla="*/ 25 w 260"/>
                <a:gd name="T3" fmla="*/ 171 h 183"/>
                <a:gd name="T4" fmla="*/ 50 w 260"/>
                <a:gd name="T5" fmla="*/ 163 h 183"/>
                <a:gd name="T6" fmla="*/ 74 w 260"/>
                <a:gd name="T7" fmla="*/ 143 h 183"/>
                <a:gd name="T8" fmla="*/ 87 w 260"/>
                <a:gd name="T9" fmla="*/ 110 h 183"/>
                <a:gd name="T10" fmla="*/ 112 w 260"/>
                <a:gd name="T11" fmla="*/ 76 h 183"/>
                <a:gd name="T12" fmla="*/ 136 w 260"/>
                <a:gd name="T13" fmla="*/ 75 h 183"/>
                <a:gd name="T14" fmla="*/ 161 w 260"/>
                <a:gd name="T15" fmla="*/ 73 h 183"/>
                <a:gd name="T16" fmla="*/ 186 w 260"/>
                <a:gd name="T17" fmla="*/ 39 h 183"/>
                <a:gd name="T18" fmla="*/ 211 w 260"/>
                <a:gd name="T19" fmla="*/ 22 h 183"/>
                <a:gd name="T20" fmla="*/ 235 w 260"/>
                <a:gd name="T21" fmla="*/ 9 h 183"/>
                <a:gd name="T22" fmla="*/ 260 w 260"/>
                <a:gd name="T23" fmla="*/ 0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0" h="183">
                  <a:moveTo>
                    <a:pt x="0" y="183"/>
                  </a:moveTo>
                  <a:lnTo>
                    <a:pt x="25" y="171"/>
                  </a:lnTo>
                  <a:lnTo>
                    <a:pt x="50" y="163"/>
                  </a:lnTo>
                  <a:lnTo>
                    <a:pt x="74" y="143"/>
                  </a:lnTo>
                  <a:lnTo>
                    <a:pt x="87" y="110"/>
                  </a:lnTo>
                  <a:lnTo>
                    <a:pt x="112" y="76"/>
                  </a:lnTo>
                  <a:lnTo>
                    <a:pt x="136" y="75"/>
                  </a:lnTo>
                  <a:lnTo>
                    <a:pt x="161" y="73"/>
                  </a:lnTo>
                  <a:lnTo>
                    <a:pt x="186" y="39"/>
                  </a:lnTo>
                  <a:lnTo>
                    <a:pt x="211" y="22"/>
                  </a:lnTo>
                  <a:lnTo>
                    <a:pt x="235" y="9"/>
                  </a:lnTo>
                  <a:lnTo>
                    <a:pt x="260" y="0"/>
                  </a:lnTo>
                </a:path>
              </a:pathLst>
            </a:custGeom>
            <a:noFill/>
            <a:ln w="9525" cap="flat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1" name="Freeform 104">
              <a:extLst>
                <a:ext uri="{FF2B5EF4-FFF2-40B4-BE49-F238E27FC236}">
                  <a16:creationId xmlns:a16="http://schemas.microsoft.com/office/drawing/2014/main" id="{994E61B5-F43D-4798-B4CC-9DB374A135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88376" y="2695576"/>
              <a:ext cx="2441575" cy="1155700"/>
            </a:xfrm>
            <a:custGeom>
              <a:avLst/>
              <a:gdLst>
                <a:gd name="T0" fmla="*/ 4 w 256"/>
                <a:gd name="T1" fmla="*/ 119 h 121"/>
                <a:gd name="T2" fmla="*/ 12 w 256"/>
                <a:gd name="T3" fmla="*/ 117 h 121"/>
                <a:gd name="T4" fmla="*/ 20 w 256"/>
                <a:gd name="T5" fmla="*/ 114 h 121"/>
                <a:gd name="T6" fmla="*/ 24 w 256"/>
                <a:gd name="T7" fmla="*/ 113 h 121"/>
                <a:gd name="T8" fmla="*/ 32 w 256"/>
                <a:gd name="T9" fmla="*/ 112 h 121"/>
                <a:gd name="T10" fmla="*/ 40 w 256"/>
                <a:gd name="T11" fmla="*/ 110 h 121"/>
                <a:gd name="T12" fmla="*/ 46 w 256"/>
                <a:gd name="T13" fmla="*/ 109 h 121"/>
                <a:gd name="T14" fmla="*/ 52 w 256"/>
                <a:gd name="T15" fmla="*/ 106 h 121"/>
                <a:gd name="T16" fmla="*/ 60 w 256"/>
                <a:gd name="T17" fmla="*/ 101 h 121"/>
                <a:gd name="T18" fmla="*/ 68 w 256"/>
                <a:gd name="T19" fmla="*/ 96 h 121"/>
                <a:gd name="T20" fmla="*/ 71 w 256"/>
                <a:gd name="T21" fmla="*/ 93 h 121"/>
                <a:gd name="T22" fmla="*/ 76 w 256"/>
                <a:gd name="T23" fmla="*/ 85 h 121"/>
                <a:gd name="T24" fmla="*/ 81 w 256"/>
                <a:gd name="T25" fmla="*/ 77 h 121"/>
                <a:gd name="T26" fmla="*/ 86 w 256"/>
                <a:gd name="T27" fmla="*/ 70 h 121"/>
                <a:gd name="T28" fmla="*/ 93 w 256"/>
                <a:gd name="T29" fmla="*/ 64 h 121"/>
                <a:gd name="T30" fmla="*/ 100 w 256"/>
                <a:gd name="T31" fmla="*/ 58 h 121"/>
                <a:gd name="T32" fmla="*/ 107 w 256"/>
                <a:gd name="T33" fmla="*/ 52 h 121"/>
                <a:gd name="T34" fmla="*/ 115 w 256"/>
                <a:gd name="T35" fmla="*/ 51 h 121"/>
                <a:gd name="T36" fmla="*/ 123 w 256"/>
                <a:gd name="T37" fmla="*/ 50 h 121"/>
                <a:gd name="T38" fmla="*/ 131 w 256"/>
                <a:gd name="T39" fmla="*/ 50 h 121"/>
                <a:gd name="T40" fmla="*/ 139 w 256"/>
                <a:gd name="T41" fmla="*/ 50 h 121"/>
                <a:gd name="T42" fmla="*/ 147 w 256"/>
                <a:gd name="T43" fmla="*/ 49 h 121"/>
                <a:gd name="T44" fmla="*/ 155 w 256"/>
                <a:gd name="T45" fmla="*/ 49 h 121"/>
                <a:gd name="T46" fmla="*/ 162 w 256"/>
                <a:gd name="T47" fmla="*/ 44 h 121"/>
                <a:gd name="T48" fmla="*/ 169 w 256"/>
                <a:gd name="T49" fmla="*/ 38 h 121"/>
                <a:gd name="T50" fmla="*/ 175 w 256"/>
                <a:gd name="T51" fmla="*/ 32 h 121"/>
                <a:gd name="T52" fmla="*/ 182 w 256"/>
                <a:gd name="T53" fmla="*/ 26 h 121"/>
                <a:gd name="T54" fmla="*/ 186 w 256"/>
                <a:gd name="T55" fmla="*/ 24 h 121"/>
                <a:gd name="T56" fmla="*/ 194 w 256"/>
                <a:gd name="T57" fmla="*/ 21 h 121"/>
                <a:gd name="T58" fmla="*/ 202 w 256"/>
                <a:gd name="T59" fmla="*/ 17 h 121"/>
                <a:gd name="T60" fmla="*/ 210 w 256"/>
                <a:gd name="T61" fmla="*/ 14 h 121"/>
                <a:gd name="T62" fmla="*/ 218 w 256"/>
                <a:gd name="T63" fmla="*/ 11 h 121"/>
                <a:gd name="T64" fmla="*/ 226 w 256"/>
                <a:gd name="T65" fmla="*/ 8 h 121"/>
                <a:gd name="T66" fmla="*/ 234 w 256"/>
                <a:gd name="T67" fmla="*/ 5 h 121"/>
                <a:gd name="T68" fmla="*/ 242 w 256"/>
                <a:gd name="T69" fmla="*/ 3 h 121"/>
                <a:gd name="T70" fmla="*/ 250 w 256"/>
                <a:gd name="T71" fmla="*/ 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6" h="121">
                  <a:moveTo>
                    <a:pt x="4" y="119"/>
                  </a:moveTo>
                  <a:lnTo>
                    <a:pt x="8" y="118"/>
                  </a:lnTo>
                  <a:moveTo>
                    <a:pt x="12" y="117"/>
                  </a:moveTo>
                  <a:lnTo>
                    <a:pt x="16" y="116"/>
                  </a:lnTo>
                  <a:moveTo>
                    <a:pt x="20" y="114"/>
                  </a:moveTo>
                  <a:lnTo>
                    <a:pt x="21" y="114"/>
                  </a:lnTo>
                  <a:lnTo>
                    <a:pt x="24" y="113"/>
                  </a:lnTo>
                  <a:moveTo>
                    <a:pt x="28" y="113"/>
                  </a:moveTo>
                  <a:lnTo>
                    <a:pt x="32" y="112"/>
                  </a:lnTo>
                  <a:moveTo>
                    <a:pt x="36" y="111"/>
                  </a:moveTo>
                  <a:lnTo>
                    <a:pt x="40" y="110"/>
                  </a:lnTo>
                  <a:moveTo>
                    <a:pt x="44" y="109"/>
                  </a:moveTo>
                  <a:lnTo>
                    <a:pt x="46" y="109"/>
                  </a:lnTo>
                  <a:lnTo>
                    <a:pt x="48" y="108"/>
                  </a:lnTo>
                  <a:moveTo>
                    <a:pt x="52" y="106"/>
                  </a:moveTo>
                  <a:lnTo>
                    <a:pt x="56" y="103"/>
                  </a:lnTo>
                  <a:moveTo>
                    <a:pt x="60" y="101"/>
                  </a:moveTo>
                  <a:lnTo>
                    <a:pt x="64" y="99"/>
                  </a:lnTo>
                  <a:moveTo>
                    <a:pt x="68" y="96"/>
                  </a:moveTo>
                  <a:lnTo>
                    <a:pt x="70" y="95"/>
                  </a:lnTo>
                  <a:lnTo>
                    <a:pt x="71" y="93"/>
                  </a:lnTo>
                  <a:moveTo>
                    <a:pt x="74" y="89"/>
                  </a:moveTo>
                  <a:lnTo>
                    <a:pt x="76" y="85"/>
                  </a:lnTo>
                  <a:moveTo>
                    <a:pt x="78" y="81"/>
                  </a:moveTo>
                  <a:lnTo>
                    <a:pt x="81" y="77"/>
                  </a:lnTo>
                  <a:moveTo>
                    <a:pt x="83" y="73"/>
                  </a:moveTo>
                  <a:lnTo>
                    <a:pt x="86" y="70"/>
                  </a:lnTo>
                  <a:moveTo>
                    <a:pt x="90" y="67"/>
                  </a:moveTo>
                  <a:lnTo>
                    <a:pt x="93" y="64"/>
                  </a:lnTo>
                  <a:moveTo>
                    <a:pt x="97" y="61"/>
                  </a:moveTo>
                  <a:lnTo>
                    <a:pt x="100" y="58"/>
                  </a:lnTo>
                  <a:moveTo>
                    <a:pt x="103" y="55"/>
                  </a:moveTo>
                  <a:lnTo>
                    <a:pt x="107" y="52"/>
                  </a:lnTo>
                  <a:moveTo>
                    <a:pt x="111" y="51"/>
                  </a:moveTo>
                  <a:lnTo>
                    <a:pt x="115" y="51"/>
                  </a:lnTo>
                  <a:moveTo>
                    <a:pt x="119" y="51"/>
                  </a:moveTo>
                  <a:lnTo>
                    <a:pt x="123" y="50"/>
                  </a:lnTo>
                  <a:moveTo>
                    <a:pt x="127" y="50"/>
                  </a:moveTo>
                  <a:lnTo>
                    <a:pt x="131" y="50"/>
                  </a:lnTo>
                  <a:moveTo>
                    <a:pt x="135" y="50"/>
                  </a:moveTo>
                  <a:lnTo>
                    <a:pt x="139" y="50"/>
                  </a:lnTo>
                  <a:moveTo>
                    <a:pt x="143" y="50"/>
                  </a:moveTo>
                  <a:lnTo>
                    <a:pt x="147" y="49"/>
                  </a:lnTo>
                  <a:moveTo>
                    <a:pt x="151" y="49"/>
                  </a:moveTo>
                  <a:lnTo>
                    <a:pt x="155" y="49"/>
                  </a:lnTo>
                  <a:moveTo>
                    <a:pt x="159" y="47"/>
                  </a:moveTo>
                  <a:lnTo>
                    <a:pt x="162" y="44"/>
                  </a:lnTo>
                  <a:moveTo>
                    <a:pt x="166" y="41"/>
                  </a:moveTo>
                  <a:lnTo>
                    <a:pt x="169" y="38"/>
                  </a:lnTo>
                  <a:moveTo>
                    <a:pt x="172" y="35"/>
                  </a:moveTo>
                  <a:lnTo>
                    <a:pt x="175" y="32"/>
                  </a:lnTo>
                  <a:moveTo>
                    <a:pt x="179" y="29"/>
                  </a:moveTo>
                  <a:lnTo>
                    <a:pt x="182" y="26"/>
                  </a:lnTo>
                  <a:lnTo>
                    <a:pt x="182" y="26"/>
                  </a:lnTo>
                  <a:moveTo>
                    <a:pt x="186" y="24"/>
                  </a:moveTo>
                  <a:lnTo>
                    <a:pt x="190" y="22"/>
                  </a:lnTo>
                  <a:moveTo>
                    <a:pt x="194" y="21"/>
                  </a:moveTo>
                  <a:lnTo>
                    <a:pt x="198" y="19"/>
                  </a:lnTo>
                  <a:moveTo>
                    <a:pt x="202" y="17"/>
                  </a:moveTo>
                  <a:lnTo>
                    <a:pt x="206" y="15"/>
                  </a:lnTo>
                  <a:moveTo>
                    <a:pt x="210" y="14"/>
                  </a:moveTo>
                  <a:lnTo>
                    <a:pt x="214" y="12"/>
                  </a:lnTo>
                  <a:moveTo>
                    <a:pt x="218" y="11"/>
                  </a:moveTo>
                  <a:lnTo>
                    <a:pt x="222" y="9"/>
                  </a:lnTo>
                  <a:moveTo>
                    <a:pt x="226" y="8"/>
                  </a:moveTo>
                  <a:lnTo>
                    <a:pt x="230" y="6"/>
                  </a:lnTo>
                  <a:moveTo>
                    <a:pt x="234" y="5"/>
                  </a:moveTo>
                  <a:lnTo>
                    <a:pt x="238" y="4"/>
                  </a:lnTo>
                  <a:moveTo>
                    <a:pt x="242" y="3"/>
                  </a:moveTo>
                  <a:lnTo>
                    <a:pt x="246" y="2"/>
                  </a:lnTo>
                  <a:moveTo>
                    <a:pt x="250" y="1"/>
                  </a:moveTo>
                  <a:lnTo>
                    <a:pt x="254" y="0"/>
                  </a:lnTo>
                </a:path>
              </a:pathLst>
            </a:custGeom>
            <a:noFill/>
            <a:ln w="9525" cap="flat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2" name="Freeform 105">
              <a:extLst>
                <a:ext uri="{FF2B5EF4-FFF2-40B4-BE49-F238E27FC236}">
                  <a16:creationId xmlns:a16="http://schemas.microsoft.com/office/drawing/2014/main" id="{E62BC80F-FDA3-4E29-99B5-F463FF9C8C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88376" y="1436688"/>
              <a:ext cx="2441575" cy="2308225"/>
            </a:xfrm>
            <a:custGeom>
              <a:avLst/>
              <a:gdLst>
                <a:gd name="T0" fmla="*/ 4 w 256"/>
                <a:gd name="T1" fmla="*/ 239 h 242"/>
                <a:gd name="T2" fmla="*/ 12 w 256"/>
                <a:gd name="T3" fmla="*/ 234 h 242"/>
                <a:gd name="T4" fmla="*/ 20 w 256"/>
                <a:gd name="T5" fmla="*/ 230 h 242"/>
                <a:gd name="T6" fmla="*/ 24 w 256"/>
                <a:gd name="T7" fmla="*/ 228 h 242"/>
                <a:gd name="T8" fmla="*/ 32 w 256"/>
                <a:gd name="T9" fmla="*/ 224 h 242"/>
                <a:gd name="T10" fmla="*/ 40 w 256"/>
                <a:gd name="T11" fmla="*/ 221 h 242"/>
                <a:gd name="T12" fmla="*/ 46 w 256"/>
                <a:gd name="T13" fmla="*/ 218 h 242"/>
                <a:gd name="T14" fmla="*/ 51 w 256"/>
                <a:gd name="T15" fmla="*/ 212 h 242"/>
                <a:gd name="T16" fmla="*/ 57 w 256"/>
                <a:gd name="T17" fmla="*/ 205 h 242"/>
                <a:gd name="T18" fmla="*/ 63 w 256"/>
                <a:gd name="T19" fmla="*/ 198 h 242"/>
                <a:gd name="T20" fmla="*/ 69 w 256"/>
                <a:gd name="T21" fmla="*/ 191 h 242"/>
                <a:gd name="T22" fmla="*/ 71 w 256"/>
                <a:gd name="T23" fmla="*/ 187 h 242"/>
                <a:gd name="T24" fmla="*/ 73 w 256"/>
                <a:gd name="T25" fmla="*/ 179 h 242"/>
                <a:gd name="T26" fmla="*/ 76 w 256"/>
                <a:gd name="T27" fmla="*/ 171 h 242"/>
                <a:gd name="T28" fmla="*/ 78 w 256"/>
                <a:gd name="T29" fmla="*/ 163 h 242"/>
                <a:gd name="T30" fmla="*/ 80 w 256"/>
                <a:gd name="T31" fmla="*/ 155 h 242"/>
                <a:gd name="T32" fmla="*/ 83 w 256"/>
                <a:gd name="T33" fmla="*/ 147 h 242"/>
                <a:gd name="T34" fmla="*/ 87 w 256"/>
                <a:gd name="T35" fmla="*/ 139 h 242"/>
                <a:gd name="T36" fmla="*/ 92 w 256"/>
                <a:gd name="T37" fmla="*/ 131 h 242"/>
                <a:gd name="T38" fmla="*/ 96 w 256"/>
                <a:gd name="T39" fmla="*/ 123 h 242"/>
                <a:gd name="T40" fmla="*/ 101 w 256"/>
                <a:gd name="T41" fmla="*/ 115 h 242"/>
                <a:gd name="T42" fmla="*/ 105 w 256"/>
                <a:gd name="T43" fmla="*/ 107 h 242"/>
                <a:gd name="T44" fmla="*/ 108 w 256"/>
                <a:gd name="T45" fmla="*/ 102 h 242"/>
                <a:gd name="T46" fmla="*/ 115 w 256"/>
                <a:gd name="T47" fmla="*/ 101 h 242"/>
                <a:gd name="T48" fmla="*/ 123 w 256"/>
                <a:gd name="T49" fmla="*/ 101 h 242"/>
                <a:gd name="T50" fmla="*/ 131 w 256"/>
                <a:gd name="T51" fmla="*/ 100 h 242"/>
                <a:gd name="T52" fmla="*/ 135 w 256"/>
                <a:gd name="T53" fmla="*/ 100 h 242"/>
                <a:gd name="T54" fmla="*/ 143 w 256"/>
                <a:gd name="T55" fmla="*/ 99 h 242"/>
                <a:gd name="T56" fmla="*/ 151 w 256"/>
                <a:gd name="T57" fmla="*/ 98 h 242"/>
                <a:gd name="T58" fmla="*/ 157 w 256"/>
                <a:gd name="T59" fmla="*/ 98 h 242"/>
                <a:gd name="T60" fmla="*/ 160 w 256"/>
                <a:gd name="T61" fmla="*/ 92 h 242"/>
                <a:gd name="T62" fmla="*/ 165 w 256"/>
                <a:gd name="T63" fmla="*/ 84 h 242"/>
                <a:gd name="T64" fmla="*/ 169 w 256"/>
                <a:gd name="T65" fmla="*/ 76 h 242"/>
                <a:gd name="T66" fmla="*/ 174 w 256"/>
                <a:gd name="T67" fmla="*/ 68 h 242"/>
                <a:gd name="T68" fmla="*/ 178 w 256"/>
                <a:gd name="T69" fmla="*/ 60 h 242"/>
                <a:gd name="T70" fmla="*/ 182 w 256"/>
                <a:gd name="T71" fmla="*/ 53 h 242"/>
                <a:gd name="T72" fmla="*/ 188 w 256"/>
                <a:gd name="T73" fmla="*/ 47 h 242"/>
                <a:gd name="T74" fmla="*/ 195 w 256"/>
                <a:gd name="T75" fmla="*/ 41 h 242"/>
                <a:gd name="T76" fmla="*/ 202 w 256"/>
                <a:gd name="T77" fmla="*/ 35 h 242"/>
                <a:gd name="T78" fmla="*/ 208 w 256"/>
                <a:gd name="T79" fmla="*/ 29 h 242"/>
                <a:gd name="T80" fmla="*/ 216 w 256"/>
                <a:gd name="T81" fmla="*/ 23 h 242"/>
                <a:gd name="T82" fmla="*/ 224 w 256"/>
                <a:gd name="T83" fmla="*/ 17 h 242"/>
                <a:gd name="T84" fmla="*/ 231 w 256"/>
                <a:gd name="T85" fmla="*/ 12 h 242"/>
                <a:gd name="T86" fmla="*/ 239 w 256"/>
                <a:gd name="T87" fmla="*/ 8 h 242"/>
                <a:gd name="T88" fmla="*/ 247 w 256"/>
                <a:gd name="T89" fmla="*/ 4 h 242"/>
                <a:gd name="T90" fmla="*/ 255 w 256"/>
                <a:gd name="T91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56" h="242">
                  <a:moveTo>
                    <a:pt x="4" y="239"/>
                  </a:moveTo>
                  <a:lnTo>
                    <a:pt x="8" y="237"/>
                  </a:lnTo>
                  <a:moveTo>
                    <a:pt x="12" y="234"/>
                  </a:moveTo>
                  <a:lnTo>
                    <a:pt x="16" y="232"/>
                  </a:lnTo>
                  <a:moveTo>
                    <a:pt x="20" y="230"/>
                  </a:moveTo>
                  <a:lnTo>
                    <a:pt x="21" y="229"/>
                  </a:lnTo>
                  <a:lnTo>
                    <a:pt x="24" y="228"/>
                  </a:lnTo>
                  <a:moveTo>
                    <a:pt x="28" y="226"/>
                  </a:moveTo>
                  <a:lnTo>
                    <a:pt x="32" y="224"/>
                  </a:lnTo>
                  <a:moveTo>
                    <a:pt x="36" y="222"/>
                  </a:moveTo>
                  <a:lnTo>
                    <a:pt x="40" y="221"/>
                  </a:lnTo>
                  <a:moveTo>
                    <a:pt x="44" y="219"/>
                  </a:moveTo>
                  <a:lnTo>
                    <a:pt x="46" y="218"/>
                  </a:lnTo>
                  <a:lnTo>
                    <a:pt x="48" y="216"/>
                  </a:lnTo>
                  <a:moveTo>
                    <a:pt x="51" y="212"/>
                  </a:moveTo>
                  <a:lnTo>
                    <a:pt x="54" y="209"/>
                  </a:lnTo>
                  <a:moveTo>
                    <a:pt x="57" y="205"/>
                  </a:moveTo>
                  <a:lnTo>
                    <a:pt x="60" y="202"/>
                  </a:lnTo>
                  <a:moveTo>
                    <a:pt x="63" y="198"/>
                  </a:moveTo>
                  <a:lnTo>
                    <a:pt x="66" y="195"/>
                  </a:lnTo>
                  <a:moveTo>
                    <a:pt x="69" y="191"/>
                  </a:moveTo>
                  <a:lnTo>
                    <a:pt x="70" y="190"/>
                  </a:lnTo>
                  <a:lnTo>
                    <a:pt x="71" y="187"/>
                  </a:lnTo>
                  <a:moveTo>
                    <a:pt x="72" y="183"/>
                  </a:moveTo>
                  <a:lnTo>
                    <a:pt x="73" y="179"/>
                  </a:lnTo>
                  <a:moveTo>
                    <a:pt x="74" y="175"/>
                  </a:moveTo>
                  <a:lnTo>
                    <a:pt x="76" y="171"/>
                  </a:lnTo>
                  <a:moveTo>
                    <a:pt x="77" y="167"/>
                  </a:moveTo>
                  <a:lnTo>
                    <a:pt x="78" y="163"/>
                  </a:lnTo>
                  <a:moveTo>
                    <a:pt x="79" y="159"/>
                  </a:moveTo>
                  <a:lnTo>
                    <a:pt x="80" y="155"/>
                  </a:lnTo>
                  <a:moveTo>
                    <a:pt x="82" y="151"/>
                  </a:moveTo>
                  <a:lnTo>
                    <a:pt x="83" y="147"/>
                  </a:lnTo>
                  <a:moveTo>
                    <a:pt x="85" y="143"/>
                  </a:moveTo>
                  <a:lnTo>
                    <a:pt x="87" y="139"/>
                  </a:lnTo>
                  <a:moveTo>
                    <a:pt x="89" y="135"/>
                  </a:moveTo>
                  <a:lnTo>
                    <a:pt x="92" y="131"/>
                  </a:lnTo>
                  <a:moveTo>
                    <a:pt x="94" y="127"/>
                  </a:moveTo>
                  <a:lnTo>
                    <a:pt x="96" y="123"/>
                  </a:lnTo>
                  <a:moveTo>
                    <a:pt x="98" y="119"/>
                  </a:moveTo>
                  <a:lnTo>
                    <a:pt x="101" y="115"/>
                  </a:lnTo>
                  <a:moveTo>
                    <a:pt x="103" y="111"/>
                  </a:moveTo>
                  <a:lnTo>
                    <a:pt x="105" y="107"/>
                  </a:lnTo>
                  <a:moveTo>
                    <a:pt x="107" y="103"/>
                  </a:moveTo>
                  <a:lnTo>
                    <a:pt x="108" y="102"/>
                  </a:lnTo>
                  <a:lnTo>
                    <a:pt x="111" y="102"/>
                  </a:lnTo>
                  <a:moveTo>
                    <a:pt x="115" y="101"/>
                  </a:moveTo>
                  <a:lnTo>
                    <a:pt x="119" y="101"/>
                  </a:lnTo>
                  <a:moveTo>
                    <a:pt x="123" y="101"/>
                  </a:moveTo>
                  <a:lnTo>
                    <a:pt x="127" y="100"/>
                  </a:lnTo>
                  <a:moveTo>
                    <a:pt x="131" y="100"/>
                  </a:moveTo>
                  <a:lnTo>
                    <a:pt x="132" y="100"/>
                  </a:lnTo>
                  <a:lnTo>
                    <a:pt x="135" y="100"/>
                  </a:lnTo>
                  <a:moveTo>
                    <a:pt x="139" y="99"/>
                  </a:moveTo>
                  <a:lnTo>
                    <a:pt x="143" y="99"/>
                  </a:lnTo>
                  <a:moveTo>
                    <a:pt x="147" y="99"/>
                  </a:moveTo>
                  <a:lnTo>
                    <a:pt x="151" y="98"/>
                  </a:lnTo>
                  <a:moveTo>
                    <a:pt x="155" y="98"/>
                  </a:moveTo>
                  <a:lnTo>
                    <a:pt x="157" y="98"/>
                  </a:lnTo>
                  <a:lnTo>
                    <a:pt x="158" y="96"/>
                  </a:lnTo>
                  <a:moveTo>
                    <a:pt x="160" y="92"/>
                  </a:moveTo>
                  <a:lnTo>
                    <a:pt x="163" y="88"/>
                  </a:lnTo>
                  <a:moveTo>
                    <a:pt x="165" y="84"/>
                  </a:moveTo>
                  <a:lnTo>
                    <a:pt x="167" y="80"/>
                  </a:lnTo>
                  <a:moveTo>
                    <a:pt x="169" y="76"/>
                  </a:moveTo>
                  <a:lnTo>
                    <a:pt x="171" y="72"/>
                  </a:lnTo>
                  <a:moveTo>
                    <a:pt x="174" y="68"/>
                  </a:moveTo>
                  <a:lnTo>
                    <a:pt x="176" y="64"/>
                  </a:lnTo>
                  <a:moveTo>
                    <a:pt x="178" y="60"/>
                  </a:moveTo>
                  <a:lnTo>
                    <a:pt x="180" y="56"/>
                  </a:lnTo>
                  <a:moveTo>
                    <a:pt x="182" y="53"/>
                  </a:moveTo>
                  <a:lnTo>
                    <a:pt x="185" y="50"/>
                  </a:lnTo>
                  <a:moveTo>
                    <a:pt x="188" y="47"/>
                  </a:moveTo>
                  <a:lnTo>
                    <a:pt x="192" y="44"/>
                  </a:lnTo>
                  <a:moveTo>
                    <a:pt x="195" y="41"/>
                  </a:moveTo>
                  <a:lnTo>
                    <a:pt x="198" y="38"/>
                  </a:lnTo>
                  <a:moveTo>
                    <a:pt x="202" y="35"/>
                  </a:moveTo>
                  <a:lnTo>
                    <a:pt x="205" y="32"/>
                  </a:lnTo>
                  <a:moveTo>
                    <a:pt x="208" y="29"/>
                  </a:moveTo>
                  <a:lnTo>
                    <a:pt x="212" y="26"/>
                  </a:lnTo>
                  <a:moveTo>
                    <a:pt x="216" y="23"/>
                  </a:moveTo>
                  <a:lnTo>
                    <a:pt x="220" y="20"/>
                  </a:lnTo>
                  <a:moveTo>
                    <a:pt x="224" y="17"/>
                  </a:moveTo>
                  <a:lnTo>
                    <a:pt x="228" y="14"/>
                  </a:lnTo>
                  <a:moveTo>
                    <a:pt x="231" y="12"/>
                  </a:moveTo>
                  <a:lnTo>
                    <a:pt x="235" y="10"/>
                  </a:lnTo>
                  <a:moveTo>
                    <a:pt x="239" y="8"/>
                  </a:moveTo>
                  <a:lnTo>
                    <a:pt x="243" y="6"/>
                  </a:lnTo>
                  <a:moveTo>
                    <a:pt x="247" y="4"/>
                  </a:moveTo>
                  <a:lnTo>
                    <a:pt x="251" y="2"/>
                  </a:lnTo>
                  <a:moveTo>
                    <a:pt x="255" y="0"/>
                  </a:moveTo>
                </a:path>
              </a:pathLst>
            </a:custGeom>
            <a:noFill/>
            <a:ln w="9525" cap="flat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3" name="Rectangle 106">
              <a:extLst>
                <a:ext uri="{FF2B5EF4-FFF2-40B4-BE49-F238E27FC236}">
                  <a16:creationId xmlns:a16="http://schemas.microsoft.com/office/drawing/2014/main" id="{594BCA0E-0E8B-41FF-9287-F5AD3F6995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6926" y="1322388"/>
              <a:ext cx="2860675" cy="2652713"/>
            </a:xfrm>
            <a:prstGeom prst="rect">
              <a:avLst/>
            </a:prstGeom>
            <a:noFill/>
            <a:ln w="9525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4" name="Rectangle 107">
              <a:extLst>
                <a:ext uri="{FF2B5EF4-FFF2-40B4-BE49-F238E27FC236}">
                  <a16:creationId xmlns:a16="http://schemas.microsoft.com/office/drawing/2014/main" id="{9B163B59-BB91-4DC6-A2A0-0F556FCAE5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8301" y="3908426"/>
              <a:ext cx="3714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0e+00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" name="Rectangle 108">
              <a:extLst>
                <a:ext uri="{FF2B5EF4-FFF2-40B4-BE49-F238E27FC236}">
                  <a16:creationId xmlns:a16="http://schemas.microsoft.com/office/drawing/2014/main" id="{76B4E5E1-CB06-4BF3-AF28-E7532F7D31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8301" y="3154363"/>
              <a:ext cx="3714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1e+08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6" name="Rectangle 109">
              <a:extLst>
                <a:ext uri="{FF2B5EF4-FFF2-40B4-BE49-F238E27FC236}">
                  <a16:creationId xmlns:a16="http://schemas.microsoft.com/office/drawing/2014/main" id="{F06DD40A-6E11-4CD5-8639-3400C09600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8301" y="2400301"/>
              <a:ext cx="3714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2e+08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" name="Rectangle 110">
              <a:extLst>
                <a:ext uri="{FF2B5EF4-FFF2-40B4-BE49-F238E27FC236}">
                  <a16:creationId xmlns:a16="http://schemas.microsoft.com/office/drawing/2014/main" id="{553BFEC8-13E4-449F-BDBC-245D650AD5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8301" y="1647826"/>
              <a:ext cx="3714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3e+08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" name="Line 111">
              <a:extLst>
                <a:ext uri="{FF2B5EF4-FFF2-40B4-BE49-F238E27FC236}">
                  <a16:creationId xmlns:a16="http://schemas.microsoft.com/office/drawing/2014/main" id="{E743E41A-B060-4A4A-88AB-7ABED35BCB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88351" y="3956051"/>
              <a:ext cx="28575" cy="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9" name="Line 112">
              <a:extLst>
                <a:ext uri="{FF2B5EF4-FFF2-40B4-BE49-F238E27FC236}">
                  <a16:creationId xmlns:a16="http://schemas.microsoft.com/office/drawing/2014/main" id="{38E4CD45-512D-4331-A59F-3874A928EF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88351" y="3201988"/>
              <a:ext cx="28575" cy="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0" name="Line 113">
              <a:extLst>
                <a:ext uri="{FF2B5EF4-FFF2-40B4-BE49-F238E27FC236}">
                  <a16:creationId xmlns:a16="http://schemas.microsoft.com/office/drawing/2014/main" id="{0F02B61D-7DA0-4ED0-89E9-4EB3BAA607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88351" y="2447926"/>
              <a:ext cx="28575" cy="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1" name="Line 114">
              <a:extLst>
                <a:ext uri="{FF2B5EF4-FFF2-40B4-BE49-F238E27FC236}">
                  <a16:creationId xmlns:a16="http://schemas.microsoft.com/office/drawing/2014/main" id="{8C2D3C4C-C17C-4A00-9E9F-FBF01A1699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88351" y="1693863"/>
              <a:ext cx="28575" cy="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2" name="Line 115">
              <a:extLst>
                <a:ext uri="{FF2B5EF4-FFF2-40B4-BE49-F238E27FC236}">
                  <a16:creationId xmlns:a16="http://schemas.microsoft.com/office/drawing/2014/main" id="{11F72FF5-CE41-49EF-94FC-6807509BC8D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788401" y="3975101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3" name="Line 116">
              <a:extLst>
                <a:ext uri="{FF2B5EF4-FFF2-40B4-BE49-F238E27FC236}">
                  <a16:creationId xmlns:a16="http://schemas.microsoft.com/office/drawing/2014/main" id="{65FCF5A6-483C-4BCD-84D5-818656F38F1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255126" y="3975101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4" name="Line 117">
              <a:extLst>
                <a:ext uri="{FF2B5EF4-FFF2-40B4-BE49-F238E27FC236}">
                  <a16:creationId xmlns:a16="http://schemas.microsoft.com/office/drawing/2014/main" id="{1BF01B97-C494-47A0-A7A2-DF251174DB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618663" y="3975101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5" name="Line 118">
              <a:extLst>
                <a:ext uri="{FF2B5EF4-FFF2-40B4-BE49-F238E27FC236}">
                  <a16:creationId xmlns:a16="http://schemas.microsoft.com/office/drawing/2014/main" id="{D1E5590D-58A7-4C79-BC4D-71B9CE9488A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085388" y="3975101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6" name="Line 119">
              <a:extLst>
                <a:ext uri="{FF2B5EF4-FFF2-40B4-BE49-F238E27FC236}">
                  <a16:creationId xmlns:a16="http://schemas.microsoft.com/office/drawing/2014/main" id="{77765B11-AFD9-4293-AF31-0D800666C0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323513" y="3975101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7" name="Line 120">
              <a:extLst>
                <a:ext uri="{FF2B5EF4-FFF2-40B4-BE49-F238E27FC236}">
                  <a16:creationId xmlns:a16="http://schemas.microsoft.com/office/drawing/2014/main" id="{FBA61AFA-18FC-423C-8064-8D8A6DDD64A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791826" y="3975101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8" name="Line 121">
              <a:extLst>
                <a:ext uri="{FF2B5EF4-FFF2-40B4-BE49-F238E27FC236}">
                  <a16:creationId xmlns:a16="http://schemas.microsoft.com/office/drawing/2014/main" id="{543D777D-7A01-447F-8A28-E43FF00DE9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29951" y="3975101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9" name="Rectangle 122">
              <a:extLst>
                <a:ext uri="{FF2B5EF4-FFF2-40B4-BE49-F238E27FC236}">
                  <a16:creationId xmlns:a16="http://schemas.microsoft.com/office/drawing/2014/main" id="{04024D38-33E1-4E5A-A2F9-98613BA9E8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36001" y="4041776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2002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" name="Rectangle 123">
              <a:extLst>
                <a:ext uri="{FF2B5EF4-FFF2-40B4-BE49-F238E27FC236}">
                  <a16:creationId xmlns:a16="http://schemas.microsoft.com/office/drawing/2014/main" id="{1CFCB5DC-CADC-4034-98EC-6A93BB44C0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02726" y="4041776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2006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" name="Rectangle 124">
              <a:extLst>
                <a:ext uri="{FF2B5EF4-FFF2-40B4-BE49-F238E27FC236}">
                  <a16:creationId xmlns:a16="http://schemas.microsoft.com/office/drawing/2014/main" id="{628E790C-8FCF-40FC-92AC-DA6CF87545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66263" y="4041776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2009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2" name="Rectangle 125">
              <a:extLst>
                <a:ext uri="{FF2B5EF4-FFF2-40B4-BE49-F238E27FC236}">
                  <a16:creationId xmlns:a16="http://schemas.microsoft.com/office/drawing/2014/main" id="{9A853ABD-CD6D-491B-9E6A-301B7B1E92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10128" y="4041776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 dirty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2013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3" name="Rectangle 126">
              <a:extLst>
                <a:ext uri="{FF2B5EF4-FFF2-40B4-BE49-F238E27FC236}">
                  <a16:creationId xmlns:a16="http://schemas.microsoft.com/office/drawing/2014/main" id="{2AFD3BC1-C966-48E0-BFB5-83B13CBB9F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39693" y="4041776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2015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4" name="Rectangle 127">
              <a:extLst>
                <a:ext uri="{FF2B5EF4-FFF2-40B4-BE49-F238E27FC236}">
                  <a16:creationId xmlns:a16="http://schemas.microsoft.com/office/drawing/2014/main" id="{D203E458-4878-491A-8B12-1E7CAFF6FB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01326" y="4041776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2019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5" name="Rectangle 128">
              <a:extLst>
                <a:ext uri="{FF2B5EF4-FFF2-40B4-BE49-F238E27FC236}">
                  <a16:creationId xmlns:a16="http://schemas.microsoft.com/office/drawing/2014/main" id="{7FAB5E20-B08C-48ED-9D92-3B18D04EF7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30891" y="4041776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2021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6" name="Rectangle 131">
              <a:extLst>
                <a:ext uri="{FF2B5EF4-FFF2-40B4-BE49-F238E27FC236}">
                  <a16:creationId xmlns:a16="http://schemas.microsoft.com/office/drawing/2014/main" id="{EB27D503-BA9C-4B4A-8AD1-F0EDB00B6C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3363" y="1303338"/>
              <a:ext cx="228600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4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130" name="Groupe 129">
            <a:extLst>
              <a:ext uri="{FF2B5EF4-FFF2-40B4-BE49-F238E27FC236}">
                <a16:creationId xmlns:a16="http://schemas.microsoft.com/office/drawing/2014/main" id="{C7F0D488-4297-4394-8951-E7B428E01E79}"/>
              </a:ext>
            </a:extLst>
          </p:cNvPr>
          <p:cNvGrpSpPr/>
          <p:nvPr/>
        </p:nvGrpSpPr>
        <p:grpSpPr>
          <a:xfrm>
            <a:off x="3910507" y="2602338"/>
            <a:ext cx="3433763" cy="2881313"/>
            <a:chOff x="4038600" y="1303338"/>
            <a:chExt cx="3433763" cy="288131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8138081-C510-41DF-A349-DAD1634376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45013" y="1322388"/>
              <a:ext cx="2927350" cy="26527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" name="Line 8">
              <a:extLst>
                <a:ext uri="{FF2B5EF4-FFF2-40B4-BE49-F238E27FC236}">
                  <a16:creationId xmlns:a16="http://schemas.microsoft.com/office/drawing/2014/main" id="{4D294223-728F-406D-99DE-8CC7639B00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45013" y="3506788"/>
              <a:ext cx="2927350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" name="Line 9">
              <a:extLst>
                <a:ext uri="{FF2B5EF4-FFF2-40B4-BE49-F238E27FC236}">
                  <a16:creationId xmlns:a16="http://schemas.microsoft.com/office/drawing/2014/main" id="{BF65AEC7-D4C2-41C0-B062-6CA06ADA79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45013" y="2552701"/>
              <a:ext cx="2927350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" name="Line 10">
              <a:extLst>
                <a:ext uri="{FF2B5EF4-FFF2-40B4-BE49-F238E27FC236}">
                  <a16:creationId xmlns:a16="http://schemas.microsoft.com/office/drawing/2014/main" id="{80817DC6-A298-4FB5-A5A1-E2C8B7C0CC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45013" y="1589088"/>
              <a:ext cx="2927350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" name="Line 11">
              <a:extLst>
                <a:ext uri="{FF2B5EF4-FFF2-40B4-BE49-F238E27FC236}">
                  <a16:creationId xmlns:a16="http://schemas.microsoft.com/office/drawing/2014/main" id="{076B5BBD-656C-4431-8100-5072DB28CA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78363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3" name="Line 12">
              <a:extLst>
                <a:ext uri="{FF2B5EF4-FFF2-40B4-BE49-F238E27FC236}">
                  <a16:creationId xmlns:a16="http://schemas.microsoft.com/office/drawing/2014/main" id="{93F44CCE-73DB-4DAB-8845-070D757ADB8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64138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4" name="Line 13">
              <a:extLst>
                <a:ext uri="{FF2B5EF4-FFF2-40B4-BE49-F238E27FC236}">
                  <a16:creationId xmlns:a16="http://schemas.microsoft.com/office/drawing/2014/main" id="{C2EE5107-C21B-472B-889E-2456380E8F2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583238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5" name="Line 14">
              <a:extLst>
                <a:ext uri="{FF2B5EF4-FFF2-40B4-BE49-F238E27FC236}">
                  <a16:creationId xmlns:a16="http://schemas.microsoft.com/office/drawing/2014/main" id="{7536B1A5-7DE5-4768-89A5-EBE582EDD40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003925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6" name="Line 15">
              <a:extLst>
                <a:ext uri="{FF2B5EF4-FFF2-40B4-BE49-F238E27FC236}">
                  <a16:creationId xmlns:a16="http://schemas.microsoft.com/office/drawing/2014/main" id="{8388AAF8-3E75-4070-A283-B521B060AAB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365875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" name="Line 16">
              <a:extLst>
                <a:ext uri="{FF2B5EF4-FFF2-40B4-BE49-F238E27FC236}">
                  <a16:creationId xmlns:a16="http://schemas.microsoft.com/office/drawing/2014/main" id="{22AFF12A-A51E-4DAD-9AB5-61A41ADC0C4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27825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" name="Line 17">
              <a:extLst>
                <a:ext uri="{FF2B5EF4-FFF2-40B4-BE49-F238E27FC236}">
                  <a16:creationId xmlns:a16="http://schemas.microsoft.com/office/drawing/2014/main" id="{62D3E2AA-CEE0-4D4B-ABAC-33DB417A432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091363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Line 18">
              <a:extLst>
                <a:ext uri="{FF2B5EF4-FFF2-40B4-BE49-F238E27FC236}">
                  <a16:creationId xmlns:a16="http://schemas.microsoft.com/office/drawing/2014/main" id="{D83749AE-2310-4218-A407-F116F19B711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453313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Line 19">
              <a:extLst>
                <a:ext uri="{FF2B5EF4-FFF2-40B4-BE49-F238E27FC236}">
                  <a16:creationId xmlns:a16="http://schemas.microsoft.com/office/drawing/2014/main" id="{FA0F41AC-9DC9-4394-BB42-C1E99BEC68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45013" y="3030538"/>
              <a:ext cx="2927350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Line 20">
              <a:extLst>
                <a:ext uri="{FF2B5EF4-FFF2-40B4-BE49-F238E27FC236}">
                  <a16:creationId xmlns:a16="http://schemas.microsoft.com/office/drawing/2014/main" id="{7BEDE31C-8E84-45B6-A46E-31E442A852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45013" y="2076451"/>
              <a:ext cx="2927350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Line 21">
              <a:extLst>
                <a:ext uri="{FF2B5EF4-FFF2-40B4-BE49-F238E27FC236}">
                  <a16:creationId xmlns:a16="http://schemas.microsoft.com/office/drawing/2014/main" id="{AFF05C7E-BCAC-497A-B5F9-E5C2D1D8B2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16488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Line 22">
              <a:extLst>
                <a:ext uri="{FF2B5EF4-FFF2-40B4-BE49-F238E27FC236}">
                  <a16:creationId xmlns:a16="http://schemas.microsoft.com/office/drawing/2014/main" id="{93C01176-D609-4A93-8ADA-D3DD63E7E67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02263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4" name="Line 23">
              <a:extLst>
                <a:ext uri="{FF2B5EF4-FFF2-40B4-BE49-F238E27FC236}">
                  <a16:creationId xmlns:a16="http://schemas.microsoft.com/office/drawing/2014/main" id="{5FF9AAB0-39D5-43B3-9057-3792CBD5036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65800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5" name="Line 24">
              <a:extLst>
                <a:ext uri="{FF2B5EF4-FFF2-40B4-BE49-F238E27FC236}">
                  <a16:creationId xmlns:a16="http://schemas.microsoft.com/office/drawing/2014/main" id="{95119412-0F49-4F88-92AA-761237D2949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51575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6" name="Line 25">
              <a:extLst>
                <a:ext uri="{FF2B5EF4-FFF2-40B4-BE49-F238E27FC236}">
                  <a16:creationId xmlns:a16="http://schemas.microsoft.com/office/drawing/2014/main" id="{52B3AE59-6E50-4CDC-A793-1F22C13CE1D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89700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7" name="Line 26">
              <a:extLst>
                <a:ext uri="{FF2B5EF4-FFF2-40B4-BE49-F238E27FC236}">
                  <a16:creationId xmlns:a16="http://schemas.microsoft.com/office/drawing/2014/main" id="{837D5AD9-6B8D-4246-BF49-9BE00D179D4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977063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8" name="Line 27">
              <a:extLst>
                <a:ext uri="{FF2B5EF4-FFF2-40B4-BE49-F238E27FC236}">
                  <a16:creationId xmlns:a16="http://schemas.microsoft.com/office/drawing/2014/main" id="{085B9083-2D87-4FD2-991C-F7665E5B75F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215188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39A7A5DF-0E06-4718-BF9D-F00CAD8E1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8363" y="2076451"/>
              <a:ext cx="2536825" cy="1716088"/>
            </a:xfrm>
            <a:custGeom>
              <a:avLst/>
              <a:gdLst>
                <a:gd name="T0" fmla="*/ 0 w 266"/>
                <a:gd name="T1" fmla="*/ 180 h 180"/>
                <a:gd name="T2" fmla="*/ 25 w 266"/>
                <a:gd name="T3" fmla="*/ 161 h 180"/>
                <a:gd name="T4" fmla="*/ 51 w 266"/>
                <a:gd name="T5" fmla="*/ 142 h 180"/>
                <a:gd name="T6" fmla="*/ 76 w 266"/>
                <a:gd name="T7" fmla="*/ 114 h 180"/>
                <a:gd name="T8" fmla="*/ 89 w 266"/>
                <a:gd name="T9" fmla="*/ 78 h 180"/>
                <a:gd name="T10" fmla="*/ 114 w 266"/>
                <a:gd name="T11" fmla="*/ 60 h 180"/>
                <a:gd name="T12" fmla="*/ 139 w 266"/>
                <a:gd name="T13" fmla="*/ 60 h 180"/>
                <a:gd name="T14" fmla="*/ 165 w 266"/>
                <a:gd name="T15" fmla="*/ 59 h 180"/>
                <a:gd name="T16" fmla="*/ 190 w 266"/>
                <a:gd name="T17" fmla="*/ 49 h 180"/>
                <a:gd name="T18" fmla="*/ 215 w 266"/>
                <a:gd name="T19" fmla="*/ 30 h 180"/>
                <a:gd name="T20" fmla="*/ 241 w 266"/>
                <a:gd name="T21" fmla="*/ 13 h 180"/>
                <a:gd name="T22" fmla="*/ 266 w 266"/>
                <a:gd name="T23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6" h="180">
                  <a:moveTo>
                    <a:pt x="0" y="180"/>
                  </a:moveTo>
                  <a:lnTo>
                    <a:pt x="25" y="161"/>
                  </a:lnTo>
                  <a:lnTo>
                    <a:pt x="51" y="142"/>
                  </a:lnTo>
                  <a:lnTo>
                    <a:pt x="76" y="114"/>
                  </a:lnTo>
                  <a:lnTo>
                    <a:pt x="89" y="78"/>
                  </a:lnTo>
                  <a:lnTo>
                    <a:pt x="114" y="60"/>
                  </a:lnTo>
                  <a:lnTo>
                    <a:pt x="139" y="60"/>
                  </a:lnTo>
                  <a:lnTo>
                    <a:pt x="165" y="59"/>
                  </a:lnTo>
                  <a:lnTo>
                    <a:pt x="190" y="49"/>
                  </a:lnTo>
                  <a:lnTo>
                    <a:pt x="215" y="30"/>
                  </a:lnTo>
                  <a:lnTo>
                    <a:pt x="241" y="13"/>
                  </a:lnTo>
                  <a:lnTo>
                    <a:pt x="266" y="0"/>
                  </a:lnTo>
                </a:path>
              </a:pathLst>
            </a:custGeom>
            <a:noFill/>
            <a:ln w="9525" cap="flat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FFB3451A-E30C-4A4A-B4A0-8DBC8F303F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6463" y="2705101"/>
              <a:ext cx="2498725" cy="1136650"/>
            </a:xfrm>
            <a:custGeom>
              <a:avLst/>
              <a:gdLst>
                <a:gd name="T0" fmla="*/ 4 w 262"/>
                <a:gd name="T1" fmla="*/ 117 h 119"/>
                <a:gd name="T2" fmla="*/ 12 w 262"/>
                <a:gd name="T3" fmla="*/ 113 h 119"/>
                <a:gd name="T4" fmla="*/ 20 w 262"/>
                <a:gd name="T5" fmla="*/ 109 h 119"/>
                <a:gd name="T6" fmla="*/ 24 w 262"/>
                <a:gd name="T7" fmla="*/ 107 h 119"/>
                <a:gd name="T8" fmla="*/ 32 w 262"/>
                <a:gd name="T9" fmla="*/ 103 h 119"/>
                <a:gd name="T10" fmla="*/ 40 w 262"/>
                <a:gd name="T11" fmla="*/ 99 h 119"/>
                <a:gd name="T12" fmla="*/ 47 w 262"/>
                <a:gd name="T13" fmla="*/ 95 h 119"/>
                <a:gd name="T14" fmla="*/ 51 w 262"/>
                <a:gd name="T15" fmla="*/ 92 h 119"/>
                <a:gd name="T16" fmla="*/ 59 w 262"/>
                <a:gd name="T17" fmla="*/ 86 h 119"/>
                <a:gd name="T18" fmla="*/ 67 w 262"/>
                <a:gd name="T19" fmla="*/ 81 h 119"/>
                <a:gd name="T20" fmla="*/ 73 w 262"/>
                <a:gd name="T21" fmla="*/ 75 h 119"/>
                <a:gd name="T22" fmla="*/ 77 w 262"/>
                <a:gd name="T23" fmla="*/ 67 h 119"/>
                <a:gd name="T24" fmla="*/ 82 w 262"/>
                <a:gd name="T25" fmla="*/ 59 h 119"/>
                <a:gd name="T26" fmla="*/ 87 w 262"/>
                <a:gd name="T27" fmla="*/ 52 h 119"/>
                <a:gd name="T28" fmla="*/ 95 w 262"/>
                <a:gd name="T29" fmla="*/ 48 h 119"/>
                <a:gd name="T30" fmla="*/ 103 w 262"/>
                <a:gd name="T31" fmla="*/ 44 h 119"/>
                <a:gd name="T32" fmla="*/ 110 w 262"/>
                <a:gd name="T33" fmla="*/ 40 h 119"/>
                <a:gd name="T34" fmla="*/ 118 w 262"/>
                <a:gd name="T35" fmla="*/ 40 h 119"/>
                <a:gd name="T36" fmla="*/ 126 w 262"/>
                <a:gd name="T37" fmla="*/ 40 h 119"/>
                <a:gd name="T38" fmla="*/ 134 w 262"/>
                <a:gd name="T39" fmla="*/ 40 h 119"/>
                <a:gd name="T40" fmla="*/ 138 w 262"/>
                <a:gd name="T41" fmla="*/ 40 h 119"/>
                <a:gd name="T42" fmla="*/ 146 w 262"/>
                <a:gd name="T43" fmla="*/ 40 h 119"/>
                <a:gd name="T44" fmla="*/ 154 w 262"/>
                <a:gd name="T45" fmla="*/ 40 h 119"/>
                <a:gd name="T46" fmla="*/ 161 w 262"/>
                <a:gd name="T47" fmla="*/ 40 h 119"/>
                <a:gd name="T48" fmla="*/ 166 w 262"/>
                <a:gd name="T49" fmla="*/ 39 h 119"/>
                <a:gd name="T50" fmla="*/ 174 w 262"/>
                <a:gd name="T51" fmla="*/ 36 h 119"/>
                <a:gd name="T52" fmla="*/ 182 w 262"/>
                <a:gd name="T53" fmla="*/ 34 h 119"/>
                <a:gd name="T54" fmla="*/ 186 w 262"/>
                <a:gd name="T55" fmla="*/ 33 h 119"/>
                <a:gd name="T56" fmla="*/ 194 w 262"/>
                <a:gd name="T57" fmla="*/ 29 h 119"/>
                <a:gd name="T58" fmla="*/ 202 w 262"/>
                <a:gd name="T59" fmla="*/ 25 h 119"/>
                <a:gd name="T60" fmla="*/ 210 w 262"/>
                <a:gd name="T61" fmla="*/ 21 h 119"/>
                <a:gd name="T62" fmla="*/ 218 w 262"/>
                <a:gd name="T63" fmla="*/ 17 h 119"/>
                <a:gd name="T64" fmla="*/ 226 w 262"/>
                <a:gd name="T65" fmla="*/ 14 h 119"/>
                <a:gd name="T66" fmla="*/ 234 w 262"/>
                <a:gd name="T67" fmla="*/ 10 h 119"/>
                <a:gd name="T68" fmla="*/ 241 w 262"/>
                <a:gd name="T69" fmla="*/ 8 h 119"/>
                <a:gd name="T70" fmla="*/ 249 w 262"/>
                <a:gd name="T71" fmla="*/ 5 h 119"/>
                <a:gd name="T72" fmla="*/ 257 w 262"/>
                <a:gd name="T73" fmla="*/ 2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2" h="119">
                  <a:moveTo>
                    <a:pt x="4" y="117"/>
                  </a:moveTo>
                  <a:lnTo>
                    <a:pt x="8" y="115"/>
                  </a:lnTo>
                  <a:moveTo>
                    <a:pt x="12" y="113"/>
                  </a:moveTo>
                  <a:lnTo>
                    <a:pt x="16" y="111"/>
                  </a:lnTo>
                  <a:moveTo>
                    <a:pt x="20" y="109"/>
                  </a:moveTo>
                  <a:lnTo>
                    <a:pt x="21" y="108"/>
                  </a:lnTo>
                  <a:lnTo>
                    <a:pt x="24" y="107"/>
                  </a:lnTo>
                  <a:moveTo>
                    <a:pt x="28" y="105"/>
                  </a:moveTo>
                  <a:lnTo>
                    <a:pt x="32" y="103"/>
                  </a:lnTo>
                  <a:moveTo>
                    <a:pt x="36" y="101"/>
                  </a:moveTo>
                  <a:lnTo>
                    <a:pt x="40" y="99"/>
                  </a:lnTo>
                  <a:moveTo>
                    <a:pt x="44" y="97"/>
                  </a:moveTo>
                  <a:lnTo>
                    <a:pt x="47" y="95"/>
                  </a:lnTo>
                  <a:lnTo>
                    <a:pt x="47" y="95"/>
                  </a:lnTo>
                  <a:moveTo>
                    <a:pt x="51" y="92"/>
                  </a:moveTo>
                  <a:lnTo>
                    <a:pt x="55" y="89"/>
                  </a:lnTo>
                  <a:moveTo>
                    <a:pt x="59" y="86"/>
                  </a:moveTo>
                  <a:lnTo>
                    <a:pt x="63" y="83"/>
                  </a:lnTo>
                  <a:moveTo>
                    <a:pt x="67" y="81"/>
                  </a:moveTo>
                  <a:lnTo>
                    <a:pt x="70" y="78"/>
                  </a:lnTo>
                  <a:moveTo>
                    <a:pt x="73" y="75"/>
                  </a:moveTo>
                  <a:lnTo>
                    <a:pt x="75" y="71"/>
                  </a:lnTo>
                  <a:moveTo>
                    <a:pt x="77" y="67"/>
                  </a:moveTo>
                  <a:lnTo>
                    <a:pt x="80" y="63"/>
                  </a:lnTo>
                  <a:moveTo>
                    <a:pt x="82" y="59"/>
                  </a:moveTo>
                  <a:lnTo>
                    <a:pt x="84" y="55"/>
                  </a:lnTo>
                  <a:moveTo>
                    <a:pt x="87" y="52"/>
                  </a:moveTo>
                  <a:lnTo>
                    <a:pt x="91" y="50"/>
                  </a:lnTo>
                  <a:moveTo>
                    <a:pt x="95" y="48"/>
                  </a:moveTo>
                  <a:lnTo>
                    <a:pt x="99" y="46"/>
                  </a:lnTo>
                  <a:moveTo>
                    <a:pt x="103" y="44"/>
                  </a:moveTo>
                  <a:lnTo>
                    <a:pt x="107" y="42"/>
                  </a:lnTo>
                  <a:moveTo>
                    <a:pt x="110" y="40"/>
                  </a:moveTo>
                  <a:lnTo>
                    <a:pt x="114" y="40"/>
                  </a:lnTo>
                  <a:moveTo>
                    <a:pt x="118" y="40"/>
                  </a:moveTo>
                  <a:lnTo>
                    <a:pt x="122" y="40"/>
                  </a:lnTo>
                  <a:moveTo>
                    <a:pt x="126" y="40"/>
                  </a:moveTo>
                  <a:lnTo>
                    <a:pt x="130" y="40"/>
                  </a:lnTo>
                  <a:moveTo>
                    <a:pt x="134" y="40"/>
                  </a:moveTo>
                  <a:lnTo>
                    <a:pt x="135" y="40"/>
                  </a:lnTo>
                  <a:lnTo>
                    <a:pt x="138" y="40"/>
                  </a:lnTo>
                  <a:moveTo>
                    <a:pt x="142" y="40"/>
                  </a:moveTo>
                  <a:lnTo>
                    <a:pt x="146" y="40"/>
                  </a:lnTo>
                  <a:moveTo>
                    <a:pt x="150" y="40"/>
                  </a:moveTo>
                  <a:lnTo>
                    <a:pt x="154" y="40"/>
                  </a:lnTo>
                  <a:moveTo>
                    <a:pt x="158" y="40"/>
                  </a:moveTo>
                  <a:lnTo>
                    <a:pt x="161" y="40"/>
                  </a:lnTo>
                  <a:lnTo>
                    <a:pt x="162" y="40"/>
                  </a:lnTo>
                  <a:moveTo>
                    <a:pt x="166" y="39"/>
                  </a:moveTo>
                  <a:lnTo>
                    <a:pt x="170" y="37"/>
                  </a:lnTo>
                  <a:moveTo>
                    <a:pt x="174" y="36"/>
                  </a:moveTo>
                  <a:lnTo>
                    <a:pt x="178" y="35"/>
                  </a:lnTo>
                  <a:moveTo>
                    <a:pt x="182" y="34"/>
                  </a:moveTo>
                  <a:lnTo>
                    <a:pt x="186" y="33"/>
                  </a:lnTo>
                  <a:lnTo>
                    <a:pt x="186" y="33"/>
                  </a:lnTo>
                  <a:moveTo>
                    <a:pt x="190" y="31"/>
                  </a:moveTo>
                  <a:lnTo>
                    <a:pt x="194" y="29"/>
                  </a:lnTo>
                  <a:moveTo>
                    <a:pt x="198" y="27"/>
                  </a:moveTo>
                  <a:lnTo>
                    <a:pt x="202" y="25"/>
                  </a:lnTo>
                  <a:moveTo>
                    <a:pt x="206" y="23"/>
                  </a:moveTo>
                  <a:lnTo>
                    <a:pt x="210" y="21"/>
                  </a:lnTo>
                  <a:moveTo>
                    <a:pt x="214" y="19"/>
                  </a:moveTo>
                  <a:lnTo>
                    <a:pt x="218" y="17"/>
                  </a:lnTo>
                  <a:moveTo>
                    <a:pt x="222" y="15"/>
                  </a:moveTo>
                  <a:lnTo>
                    <a:pt x="226" y="14"/>
                  </a:lnTo>
                  <a:moveTo>
                    <a:pt x="230" y="12"/>
                  </a:moveTo>
                  <a:lnTo>
                    <a:pt x="234" y="10"/>
                  </a:lnTo>
                  <a:moveTo>
                    <a:pt x="237" y="9"/>
                  </a:moveTo>
                  <a:lnTo>
                    <a:pt x="241" y="8"/>
                  </a:lnTo>
                  <a:moveTo>
                    <a:pt x="245" y="6"/>
                  </a:moveTo>
                  <a:lnTo>
                    <a:pt x="249" y="5"/>
                  </a:lnTo>
                  <a:moveTo>
                    <a:pt x="253" y="3"/>
                  </a:moveTo>
                  <a:lnTo>
                    <a:pt x="257" y="2"/>
                  </a:lnTo>
                  <a:moveTo>
                    <a:pt x="261" y="0"/>
                  </a:moveTo>
                </a:path>
              </a:pathLst>
            </a:custGeom>
            <a:noFill/>
            <a:ln w="9525" cap="flat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A4A31A25-D72C-4EC3-BCBE-93F74DE1CD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6938" y="1436688"/>
              <a:ext cx="2508250" cy="2260600"/>
            </a:xfrm>
            <a:custGeom>
              <a:avLst/>
              <a:gdLst>
                <a:gd name="T0" fmla="*/ 3 w 263"/>
                <a:gd name="T1" fmla="*/ 234 h 237"/>
                <a:gd name="T2" fmla="*/ 9 w 263"/>
                <a:gd name="T3" fmla="*/ 228 h 237"/>
                <a:gd name="T4" fmla="*/ 15 w 263"/>
                <a:gd name="T5" fmla="*/ 222 h 237"/>
                <a:gd name="T6" fmla="*/ 21 w 263"/>
                <a:gd name="T7" fmla="*/ 216 h 237"/>
                <a:gd name="T8" fmla="*/ 24 w 263"/>
                <a:gd name="T9" fmla="*/ 213 h 237"/>
                <a:gd name="T10" fmla="*/ 30 w 263"/>
                <a:gd name="T11" fmla="*/ 207 h 237"/>
                <a:gd name="T12" fmla="*/ 37 w 263"/>
                <a:gd name="T13" fmla="*/ 201 h 237"/>
                <a:gd name="T14" fmla="*/ 43 w 263"/>
                <a:gd name="T15" fmla="*/ 195 h 237"/>
                <a:gd name="T16" fmla="*/ 48 w 263"/>
                <a:gd name="T17" fmla="*/ 190 h 237"/>
                <a:gd name="T18" fmla="*/ 51 w 263"/>
                <a:gd name="T19" fmla="*/ 185 h 237"/>
                <a:gd name="T20" fmla="*/ 57 w 263"/>
                <a:gd name="T21" fmla="*/ 177 h 237"/>
                <a:gd name="T22" fmla="*/ 62 w 263"/>
                <a:gd name="T23" fmla="*/ 170 h 237"/>
                <a:gd name="T24" fmla="*/ 67 w 263"/>
                <a:gd name="T25" fmla="*/ 162 h 237"/>
                <a:gd name="T26" fmla="*/ 72 w 263"/>
                <a:gd name="T27" fmla="*/ 154 h 237"/>
                <a:gd name="T28" fmla="*/ 74 w 263"/>
                <a:gd name="T29" fmla="*/ 150 h 237"/>
                <a:gd name="T30" fmla="*/ 76 w 263"/>
                <a:gd name="T31" fmla="*/ 142 h 237"/>
                <a:gd name="T32" fmla="*/ 78 w 263"/>
                <a:gd name="T33" fmla="*/ 134 h 237"/>
                <a:gd name="T34" fmla="*/ 80 w 263"/>
                <a:gd name="T35" fmla="*/ 126 h 237"/>
                <a:gd name="T36" fmla="*/ 82 w 263"/>
                <a:gd name="T37" fmla="*/ 118 h 237"/>
                <a:gd name="T38" fmla="*/ 85 w 263"/>
                <a:gd name="T39" fmla="*/ 110 h 237"/>
                <a:gd name="T40" fmla="*/ 86 w 263"/>
                <a:gd name="T41" fmla="*/ 105 h 237"/>
                <a:gd name="T42" fmla="*/ 92 w 263"/>
                <a:gd name="T43" fmla="*/ 99 h 237"/>
                <a:gd name="T44" fmla="*/ 98 w 263"/>
                <a:gd name="T45" fmla="*/ 93 h 237"/>
                <a:gd name="T46" fmla="*/ 105 w 263"/>
                <a:gd name="T47" fmla="*/ 87 h 237"/>
                <a:gd name="T48" fmla="*/ 111 w 263"/>
                <a:gd name="T49" fmla="*/ 81 h 237"/>
                <a:gd name="T50" fmla="*/ 119 w 263"/>
                <a:gd name="T51" fmla="*/ 81 h 237"/>
                <a:gd name="T52" fmla="*/ 127 w 263"/>
                <a:gd name="T53" fmla="*/ 80 h 237"/>
                <a:gd name="T54" fmla="*/ 135 w 263"/>
                <a:gd name="T55" fmla="*/ 80 h 237"/>
                <a:gd name="T56" fmla="*/ 139 w 263"/>
                <a:gd name="T57" fmla="*/ 80 h 237"/>
                <a:gd name="T58" fmla="*/ 147 w 263"/>
                <a:gd name="T59" fmla="*/ 80 h 237"/>
                <a:gd name="T60" fmla="*/ 155 w 263"/>
                <a:gd name="T61" fmla="*/ 80 h 237"/>
                <a:gd name="T62" fmla="*/ 162 w 263"/>
                <a:gd name="T63" fmla="*/ 80 h 237"/>
                <a:gd name="T64" fmla="*/ 167 w 263"/>
                <a:gd name="T65" fmla="*/ 77 h 237"/>
                <a:gd name="T66" fmla="*/ 175 w 263"/>
                <a:gd name="T67" fmla="*/ 73 h 237"/>
                <a:gd name="T68" fmla="*/ 183 w 263"/>
                <a:gd name="T69" fmla="*/ 69 h 237"/>
                <a:gd name="T70" fmla="*/ 187 w 263"/>
                <a:gd name="T71" fmla="*/ 67 h 237"/>
                <a:gd name="T72" fmla="*/ 193 w 263"/>
                <a:gd name="T73" fmla="*/ 61 h 237"/>
                <a:gd name="T74" fmla="*/ 199 w 263"/>
                <a:gd name="T75" fmla="*/ 54 h 237"/>
                <a:gd name="T76" fmla="*/ 205 w 263"/>
                <a:gd name="T77" fmla="*/ 48 h 237"/>
                <a:gd name="T78" fmla="*/ 211 w 263"/>
                <a:gd name="T79" fmla="*/ 41 h 237"/>
                <a:gd name="T80" fmla="*/ 218 w 263"/>
                <a:gd name="T81" fmla="*/ 35 h 237"/>
                <a:gd name="T82" fmla="*/ 225 w 263"/>
                <a:gd name="T83" fmla="*/ 29 h 237"/>
                <a:gd name="T84" fmla="*/ 232 w 263"/>
                <a:gd name="T85" fmla="*/ 23 h 237"/>
                <a:gd name="T86" fmla="*/ 238 w 263"/>
                <a:gd name="T87" fmla="*/ 18 h 237"/>
                <a:gd name="T88" fmla="*/ 243 w 263"/>
                <a:gd name="T89" fmla="*/ 14 h 237"/>
                <a:gd name="T90" fmla="*/ 250 w 263"/>
                <a:gd name="T91" fmla="*/ 9 h 237"/>
                <a:gd name="T92" fmla="*/ 258 w 263"/>
                <a:gd name="T93" fmla="*/ 4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63" h="237">
                  <a:moveTo>
                    <a:pt x="3" y="234"/>
                  </a:moveTo>
                  <a:lnTo>
                    <a:pt x="6" y="231"/>
                  </a:lnTo>
                  <a:moveTo>
                    <a:pt x="9" y="228"/>
                  </a:moveTo>
                  <a:lnTo>
                    <a:pt x="12" y="225"/>
                  </a:lnTo>
                  <a:moveTo>
                    <a:pt x="15" y="222"/>
                  </a:moveTo>
                  <a:lnTo>
                    <a:pt x="18" y="219"/>
                  </a:lnTo>
                  <a:moveTo>
                    <a:pt x="21" y="216"/>
                  </a:moveTo>
                  <a:lnTo>
                    <a:pt x="22" y="215"/>
                  </a:lnTo>
                  <a:lnTo>
                    <a:pt x="24" y="213"/>
                  </a:lnTo>
                  <a:moveTo>
                    <a:pt x="27" y="210"/>
                  </a:moveTo>
                  <a:lnTo>
                    <a:pt x="30" y="207"/>
                  </a:lnTo>
                  <a:moveTo>
                    <a:pt x="33" y="204"/>
                  </a:moveTo>
                  <a:lnTo>
                    <a:pt x="37" y="201"/>
                  </a:lnTo>
                  <a:moveTo>
                    <a:pt x="40" y="198"/>
                  </a:moveTo>
                  <a:lnTo>
                    <a:pt x="43" y="195"/>
                  </a:lnTo>
                  <a:moveTo>
                    <a:pt x="46" y="192"/>
                  </a:moveTo>
                  <a:lnTo>
                    <a:pt x="48" y="190"/>
                  </a:lnTo>
                  <a:lnTo>
                    <a:pt x="49" y="189"/>
                  </a:lnTo>
                  <a:moveTo>
                    <a:pt x="51" y="185"/>
                  </a:moveTo>
                  <a:lnTo>
                    <a:pt x="54" y="181"/>
                  </a:lnTo>
                  <a:moveTo>
                    <a:pt x="57" y="177"/>
                  </a:moveTo>
                  <a:lnTo>
                    <a:pt x="59" y="173"/>
                  </a:lnTo>
                  <a:moveTo>
                    <a:pt x="62" y="170"/>
                  </a:moveTo>
                  <a:lnTo>
                    <a:pt x="64" y="166"/>
                  </a:lnTo>
                  <a:moveTo>
                    <a:pt x="67" y="162"/>
                  </a:moveTo>
                  <a:lnTo>
                    <a:pt x="70" y="158"/>
                  </a:lnTo>
                  <a:moveTo>
                    <a:pt x="72" y="154"/>
                  </a:moveTo>
                  <a:lnTo>
                    <a:pt x="73" y="153"/>
                  </a:lnTo>
                  <a:lnTo>
                    <a:pt x="74" y="150"/>
                  </a:lnTo>
                  <a:moveTo>
                    <a:pt x="75" y="146"/>
                  </a:moveTo>
                  <a:lnTo>
                    <a:pt x="76" y="142"/>
                  </a:lnTo>
                  <a:moveTo>
                    <a:pt x="77" y="138"/>
                  </a:moveTo>
                  <a:lnTo>
                    <a:pt x="78" y="134"/>
                  </a:lnTo>
                  <a:moveTo>
                    <a:pt x="79" y="130"/>
                  </a:moveTo>
                  <a:lnTo>
                    <a:pt x="80" y="126"/>
                  </a:lnTo>
                  <a:moveTo>
                    <a:pt x="81" y="122"/>
                  </a:moveTo>
                  <a:lnTo>
                    <a:pt x="82" y="118"/>
                  </a:lnTo>
                  <a:moveTo>
                    <a:pt x="84" y="114"/>
                  </a:moveTo>
                  <a:lnTo>
                    <a:pt x="85" y="110"/>
                  </a:lnTo>
                  <a:moveTo>
                    <a:pt x="86" y="106"/>
                  </a:moveTo>
                  <a:lnTo>
                    <a:pt x="86" y="105"/>
                  </a:lnTo>
                  <a:lnTo>
                    <a:pt x="89" y="102"/>
                  </a:lnTo>
                  <a:moveTo>
                    <a:pt x="92" y="99"/>
                  </a:moveTo>
                  <a:lnTo>
                    <a:pt x="95" y="96"/>
                  </a:lnTo>
                  <a:moveTo>
                    <a:pt x="98" y="93"/>
                  </a:moveTo>
                  <a:lnTo>
                    <a:pt x="102" y="90"/>
                  </a:lnTo>
                  <a:moveTo>
                    <a:pt x="105" y="87"/>
                  </a:moveTo>
                  <a:lnTo>
                    <a:pt x="108" y="84"/>
                  </a:lnTo>
                  <a:moveTo>
                    <a:pt x="111" y="81"/>
                  </a:moveTo>
                  <a:lnTo>
                    <a:pt x="115" y="81"/>
                  </a:lnTo>
                  <a:moveTo>
                    <a:pt x="119" y="81"/>
                  </a:moveTo>
                  <a:lnTo>
                    <a:pt x="123" y="81"/>
                  </a:lnTo>
                  <a:moveTo>
                    <a:pt x="127" y="80"/>
                  </a:moveTo>
                  <a:lnTo>
                    <a:pt x="131" y="80"/>
                  </a:lnTo>
                  <a:moveTo>
                    <a:pt x="135" y="80"/>
                  </a:moveTo>
                  <a:lnTo>
                    <a:pt x="136" y="80"/>
                  </a:lnTo>
                  <a:lnTo>
                    <a:pt x="139" y="80"/>
                  </a:lnTo>
                  <a:moveTo>
                    <a:pt x="143" y="80"/>
                  </a:moveTo>
                  <a:lnTo>
                    <a:pt x="147" y="80"/>
                  </a:lnTo>
                  <a:moveTo>
                    <a:pt x="151" y="80"/>
                  </a:moveTo>
                  <a:lnTo>
                    <a:pt x="155" y="80"/>
                  </a:lnTo>
                  <a:moveTo>
                    <a:pt x="159" y="80"/>
                  </a:moveTo>
                  <a:lnTo>
                    <a:pt x="162" y="80"/>
                  </a:lnTo>
                  <a:lnTo>
                    <a:pt x="163" y="79"/>
                  </a:lnTo>
                  <a:moveTo>
                    <a:pt x="167" y="77"/>
                  </a:moveTo>
                  <a:lnTo>
                    <a:pt x="171" y="75"/>
                  </a:lnTo>
                  <a:moveTo>
                    <a:pt x="175" y="73"/>
                  </a:moveTo>
                  <a:lnTo>
                    <a:pt x="179" y="71"/>
                  </a:lnTo>
                  <a:moveTo>
                    <a:pt x="183" y="69"/>
                  </a:moveTo>
                  <a:lnTo>
                    <a:pt x="187" y="67"/>
                  </a:lnTo>
                  <a:lnTo>
                    <a:pt x="187" y="67"/>
                  </a:lnTo>
                  <a:moveTo>
                    <a:pt x="190" y="64"/>
                  </a:moveTo>
                  <a:lnTo>
                    <a:pt x="193" y="61"/>
                  </a:lnTo>
                  <a:moveTo>
                    <a:pt x="196" y="57"/>
                  </a:moveTo>
                  <a:lnTo>
                    <a:pt x="199" y="54"/>
                  </a:lnTo>
                  <a:moveTo>
                    <a:pt x="202" y="51"/>
                  </a:moveTo>
                  <a:lnTo>
                    <a:pt x="205" y="48"/>
                  </a:lnTo>
                  <a:moveTo>
                    <a:pt x="208" y="44"/>
                  </a:moveTo>
                  <a:lnTo>
                    <a:pt x="211" y="41"/>
                  </a:lnTo>
                  <a:moveTo>
                    <a:pt x="214" y="38"/>
                  </a:moveTo>
                  <a:lnTo>
                    <a:pt x="218" y="35"/>
                  </a:lnTo>
                  <a:moveTo>
                    <a:pt x="221" y="32"/>
                  </a:moveTo>
                  <a:lnTo>
                    <a:pt x="225" y="29"/>
                  </a:lnTo>
                  <a:moveTo>
                    <a:pt x="228" y="26"/>
                  </a:moveTo>
                  <a:lnTo>
                    <a:pt x="232" y="23"/>
                  </a:lnTo>
                  <a:moveTo>
                    <a:pt x="236" y="20"/>
                  </a:moveTo>
                  <a:lnTo>
                    <a:pt x="238" y="18"/>
                  </a:lnTo>
                  <a:lnTo>
                    <a:pt x="239" y="17"/>
                  </a:lnTo>
                  <a:moveTo>
                    <a:pt x="243" y="14"/>
                  </a:moveTo>
                  <a:lnTo>
                    <a:pt x="247" y="12"/>
                  </a:lnTo>
                  <a:moveTo>
                    <a:pt x="250" y="9"/>
                  </a:moveTo>
                  <a:lnTo>
                    <a:pt x="254" y="6"/>
                  </a:lnTo>
                  <a:moveTo>
                    <a:pt x="258" y="4"/>
                  </a:moveTo>
                  <a:lnTo>
                    <a:pt x="261" y="1"/>
                  </a:lnTo>
                </a:path>
              </a:pathLst>
            </a:custGeom>
            <a:noFill/>
            <a:ln w="9525" cap="flat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E37E8C16-BC00-4994-AD0B-677A6D011F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45013" y="1322388"/>
              <a:ext cx="2927350" cy="2652713"/>
            </a:xfrm>
            <a:prstGeom prst="rect">
              <a:avLst/>
            </a:prstGeom>
            <a:noFill/>
            <a:ln w="9525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B9A0CBA2-0EA3-4D5E-B888-4BECD94737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1950" y="2982913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1000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D41404FF-3B1F-4C08-AAA0-17CA024B04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1950" y="2028826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2000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Line 46">
              <a:extLst>
                <a:ext uri="{FF2B5EF4-FFF2-40B4-BE49-F238E27FC236}">
                  <a16:creationId xmlns:a16="http://schemas.microsoft.com/office/drawing/2014/main" id="{C726C28C-FF7B-4BDB-9AE1-185046C230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05325" y="3030538"/>
              <a:ext cx="39688" cy="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" name="Line 47">
              <a:extLst>
                <a:ext uri="{FF2B5EF4-FFF2-40B4-BE49-F238E27FC236}">
                  <a16:creationId xmlns:a16="http://schemas.microsoft.com/office/drawing/2014/main" id="{755746D0-54A3-47DB-8224-4B5235F3F4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05325" y="2076451"/>
              <a:ext cx="39688" cy="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" name="Line 48">
              <a:extLst>
                <a:ext uri="{FF2B5EF4-FFF2-40B4-BE49-F238E27FC236}">
                  <a16:creationId xmlns:a16="http://schemas.microsoft.com/office/drawing/2014/main" id="{880D351F-5201-4E7D-BA6E-E6659DE295D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16488" y="3975101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" name="Line 49">
              <a:extLst>
                <a:ext uri="{FF2B5EF4-FFF2-40B4-BE49-F238E27FC236}">
                  <a16:creationId xmlns:a16="http://schemas.microsoft.com/office/drawing/2014/main" id="{CE2E3B21-D317-45C8-A50D-19883C9EC25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02263" y="3975101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" name="Line 50">
              <a:extLst>
                <a:ext uri="{FF2B5EF4-FFF2-40B4-BE49-F238E27FC236}">
                  <a16:creationId xmlns:a16="http://schemas.microsoft.com/office/drawing/2014/main" id="{EF4556FE-5E56-41FF-B2D1-6FD695833A2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65800" y="3975101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" name="Line 51">
              <a:extLst>
                <a:ext uri="{FF2B5EF4-FFF2-40B4-BE49-F238E27FC236}">
                  <a16:creationId xmlns:a16="http://schemas.microsoft.com/office/drawing/2014/main" id="{B274B39F-68B4-4577-9402-D87CCBAB466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51575" y="3975101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" name="Line 52">
              <a:extLst>
                <a:ext uri="{FF2B5EF4-FFF2-40B4-BE49-F238E27FC236}">
                  <a16:creationId xmlns:a16="http://schemas.microsoft.com/office/drawing/2014/main" id="{6F1789E6-30DF-475B-ADB1-7518E93DCD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89700" y="3975101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" name="Line 53">
              <a:extLst>
                <a:ext uri="{FF2B5EF4-FFF2-40B4-BE49-F238E27FC236}">
                  <a16:creationId xmlns:a16="http://schemas.microsoft.com/office/drawing/2014/main" id="{AB279E64-DE19-413B-8DF8-CF9ABD1A92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977063" y="3975101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" name="Line 54">
              <a:extLst>
                <a:ext uri="{FF2B5EF4-FFF2-40B4-BE49-F238E27FC236}">
                  <a16:creationId xmlns:a16="http://schemas.microsoft.com/office/drawing/2014/main" id="{D7B11FAC-7CA0-4DB8-A6DF-DD645B33A61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215188" y="3975101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70250AD-72F5-4003-941F-44C4A323BE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4088" y="4041776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2002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D1245ED3-A095-4D11-BC66-EDDBB0407C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9863" y="4041776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2006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C7FD23DD-2512-4949-8C55-DA6C42EEAA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3400" y="4041776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2009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25B3187F-2C51-4F03-9912-4CEADA8DA3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6315" y="4041776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2013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E7F43545-BDDB-42EE-8CF6-482DDCD602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5880" y="4041776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 dirty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2015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95F6E01B-A387-4FCA-899F-83D1CA99D2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86563" y="4041776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 dirty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2019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9DBA5EDB-43A9-4E02-86D4-CDD4B9C0C2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16128" y="4041776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 dirty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2021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Rectangle 64">
              <a:extLst>
                <a:ext uri="{FF2B5EF4-FFF2-40B4-BE49-F238E27FC236}">
                  <a16:creationId xmlns:a16="http://schemas.microsoft.com/office/drawing/2014/main" id="{B2905B3E-E153-4ABE-9D25-6B659785AE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8600" y="1303338"/>
              <a:ext cx="219075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4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pic>
        <p:nvPicPr>
          <p:cNvPr id="131" name="Image 130">
            <a:extLst>
              <a:ext uri="{FF2B5EF4-FFF2-40B4-BE49-F238E27FC236}">
                <a16:creationId xmlns:a16="http://schemas.microsoft.com/office/drawing/2014/main" id="{406AE3FF-65B3-4650-8322-9B94B90CC7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2094" y="1179938"/>
            <a:ext cx="1058701" cy="748280"/>
          </a:xfrm>
          <a:prstGeom prst="rect">
            <a:avLst/>
          </a:prstGeom>
        </p:spPr>
      </p:pic>
      <p:sp>
        <p:nvSpPr>
          <p:cNvPr id="132" name="ZoneTexte 131">
            <a:extLst>
              <a:ext uri="{FF2B5EF4-FFF2-40B4-BE49-F238E27FC236}">
                <a16:creationId xmlns:a16="http://schemas.microsoft.com/office/drawing/2014/main" id="{1F5D4917-3AFB-4216-8681-03BD28562107}"/>
              </a:ext>
            </a:extLst>
          </p:cNvPr>
          <p:cNvSpPr txBox="1"/>
          <p:nvPr/>
        </p:nvSpPr>
        <p:spPr>
          <a:xfrm>
            <a:off x="4943072" y="1331355"/>
            <a:ext cx="4853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Résultats pour la modalité OMR</a:t>
            </a:r>
          </a:p>
        </p:txBody>
      </p:sp>
      <p:sp>
        <p:nvSpPr>
          <p:cNvPr id="133" name="Rectangle 69">
            <a:extLst>
              <a:ext uri="{FF2B5EF4-FFF2-40B4-BE49-F238E27FC236}">
                <a16:creationId xmlns:a16="http://schemas.microsoft.com/office/drawing/2014/main" id="{4B981AED-8E00-4384-A8C3-7F93B82578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2065" y="2134840"/>
            <a:ext cx="316753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Masse de </a:t>
            </a:r>
            <a:r>
              <a:rPr kumimoji="0" lang="fr-FR" altLang="fr-F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CMp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kg / ha de sols </a:t>
            </a:r>
            <a:endParaRPr kumimoji="0" lang="fr-FR" altLang="fr-F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4" name="Rectangle 136">
            <a:extLst>
              <a:ext uri="{FF2B5EF4-FFF2-40B4-BE49-F238E27FC236}">
                <a16:creationId xmlns:a16="http://schemas.microsoft.com/office/drawing/2014/main" id="{784F4443-1FB9-43CF-8555-04766F92E4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61120" y="2134840"/>
            <a:ext cx="282128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dirty="0">
                <a:solidFill>
                  <a:srgbClr val="000000"/>
                </a:solidFill>
              </a:rPr>
              <a:t>Nombre de </a:t>
            </a:r>
            <a:r>
              <a:rPr lang="fr-FR" altLang="fr-FR" dirty="0" err="1">
                <a:solidFill>
                  <a:srgbClr val="000000"/>
                </a:solidFill>
              </a:rPr>
              <a:t>CMp</a:t>
            </a:r>
            <a:r>
              <a:rPr lang="fr-FR" altLang="fr-FR" dirty="0">
                <a:solidFill>
                  <a:srgbClr val="000000"/>
                </a:solidFill>
              </a:rPr>
              <a:t> : ha de sol</a:t>
            </a:r>
            <a:endParaRPr kumimoji="0" lang="fr-FR" altLang="fr-F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22E7AFC6-178E-46B7-A0AE-D6975ED72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Evolution des teneurs en </a:t>
            </a:r>
            <a:r>
              <a:rPr lang="fr-FR" dirty="0" err="1"/>
              <a:t>MPg</a:t>
            </a:r>
            <a:r>
              <a:rPr lang="fr-FR" dirty="0"/>
              <a:t> dans le temps ?</a:t>
            </a:r>
          </a:p>
        </p:txBody>
      </p:sp>
    </p:spTree>
    <p:extLst>
      <p:ext uri="{BB962C8B-B14F-4D97-AF65-F5344CB8AC3E}">
        <p14:creationId xmlns:p14="http://schemas.microsoft.com/office/powerpoint/2010/main" val="189338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0"/>
      <p:bldP spid="133" grpId="0"/>
      <p:bldP spid="13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>
            <a:extLst>
              <a:ext uri="{FF2B5EF4-FFF2-40B4-BE49-F238E27FC236}">
                <a16:creationId xmlns:a16="http://schemas.microsoft.com/office/drawing/2014/main" id="{059BBFC4-D90F-408E-BA1F-5D2BA2AEC5F5}"/>
              </a:ext>
            </a:extLst>
          </p:cNvPr>
          <p:cNvSpPr txBox="1">
            <a:spLocks/>
          </p:cNvSpPr>
          <p:nvPr/>
        </p:nvSpPr>
        <p:spPr>
          <a:xfrm>
            <a:off x="94067" y="67295"/>
            <a:ext cx="10515600" cy="923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A9D4EE2-F502-4FEC-A909-56DD02E84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73" y="986186"/>
            <a:ext cx="3337428" cy="444990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8D24F-DE89-41BD-8D4F-4AE9BFB1C285}"/>
              </a:ext>
            </a:extLst>
          </p:cNvPr>
          <p:cNvSpPr txBox="1"/>
          <p:nvPr/>
        </p:nvSpPr>
        <p:spPr>
          <a:xfrm>
            <a:off x="137863" y="5502701"/>
            <a:ext cx="3477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Echantillothèque de </a:t>
            </a:r>
            <a:r>
              <a:rPr lang="fr-FR" dirty="0" err="1"/>
              <a:t>Qualiagro</a:t>
            </a:r>
            <a:endParaRPr lang="fr-FR" dirty="0"/>
          </a:p>
          <a:p>
            <a:pPr algn="ctr"/>
            <a:r>
              <a:rPr lang="fr-FR" dirty="0"/>
              <a:t>De 1998 à 2019 </a:t>
            </a:r>
          </a:p>
        </p:txBody>
      </p:sp>
      <p:grpSp>
        <p:nvGrpSpPr>
          <p:cNvPr id="129" name="Groupe 128">
            <a:extLst>
              <a:ext uri="{FF2B5EF4-FFF2-40B4-BE49-F238E27FC236}">
                <a16:creationId xmlns:a16="http://schemas.microsoft.com/office/drawing/2014/main" id="{0A4D8D5F-EBE4-4EF4-AEA3-805AACCED293}"/>
              </a:ext>
            </a:extLst>
          </p:cNvPr>
          <p:cNvGrpSpPr/>
          <p:nvPr/>
        </p:nvGrpSpPr>
        <p:grpSpPr>
          <a:xfrm>
            <a:off x="3789361" y="2320546"/>
            <a:ext cx="3289300" cy="3115543"/>
            <a:chOff x="7988301" y="1069108"/>
            <a:chExt cx="3289300" cy="3115543"/>
          </a:xfrm>
        </p:grpSpPr>
        <p:sp>
          <p:nvSpPr>
            <p:cNvPr id="64" name="Rectangle 67">
              <a:extLst>
                <a:ext uri="{FF2B5EF4-FFF2-40B4-BE49-F238E27FC236}">
                  <a16:creationId xmlns:a16="http://schemas.microsoft.com/office/drawing/2014/main" id="{D0488FF5-A2F5-4755-831B-6B84C5E45E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6926" y="1322388"/>
              <a:ext cx="2860675" cy="26527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5" name="Line 68">
              <a:extLst>
                <a:ext uri="{FF2B5EF4-FFF2-40B4-BE49-F238E27FC236}">
                  <a16:creationId xmlns:a16="http://schemas.microsoft.com/office/drawing/2014/main" id="{25AE9459-8F75-4CAB-9669-44B1D0CC2C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16926" y="3573463"/>
              <a:ext cx="2860675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6" name="Line 69">
              <a:extLst>
                <a:ext uri="{FF2B5EF4-FFF2-40B4-BE49-F238E27FC236}">
                  <a16:creationId xmlns:a16="http://schemas.microsoft.com/office/drawing/2014/main" id="{56AD2CBD-7C62-4048-AAB8-8D8DCA5363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16926" y="2830513"/>
              <a:ext cx="2860675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7" name="Line 70">
              <a:extLst>
                <a:ext uri="{FF2B5EF4-FFF2-40B4-BE49-F238E27FC236}">
                  <a16:creationId xmlns:a16="http://schemas.microsoft.com/office/drawing/2014/main" id="{4A996D39-24C3-48EB-A8FC-1F4AFEE544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16926" y="2076451"/>
              <a:ext cx="2860675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8" name="Line 71">
              <a:extLst>
                <a:ext uri="{FF2B5EF4-FFF2-40B4-BE49-F238E27FC236}">
                  <a16:creationId xmlns:a16="http://schemas.microsoft.com/office/drawing/2014/main" id="{D4F6A618-02C4-49EB-9C54-3F1B875126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16926" y="1322388"/>
              <a:ext cx="2860675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9" name="Line 72">
              <a:extLst>
                <a:ext uri="{FF2B5EF4-FFF2-40B4-BE49-F238E27FC236}">
                  <a16:creationId xmlns:a16="http://schemas.microsoft.com/office/drawing/2014/main" id="{EF49A05A-7AB8-4365-B7AF-49D29AA2C65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550276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0" name="Line 73">
              <a:extLst>
                <a:ext uri="{FF2B5EF4-FFF2-40B4-BE49-F238E27FC236}">
                  <a16:creationId xmlns:a16="http://schemas.microsoft.com/office/drawing/2014/main" id="{BFDE355F-D12C-47EB-AC24-95B760F8FA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026526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1" name="Line 74">
              <a:extLst>
                <a:ext uri="{FF2B5EF4-FFF2-40B4-BE49-F238E27FC236}">
                  <a16:creationId xmlns:a16="http://schemas.microsoft.com/office/drawing/2014/main" id="{63B53FB9-C516-4923-8BDD-A3FBA6F256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437688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2" name="Line 75">
              <a:extLst>
                <a:ext uri="{FF2B5EF4-FFF2-40B4-BE49-F238E27FC236}">
                  <a16:creationId xmlns:a16="http://schemas.microsoft.com/office/drawing/2014/main" id="{1017DD39-4113-4AF2-A596-4A5B224A4D7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847263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3" name="Line 76">
              <a:extLst>
                <a:ext uri="{FF2B5EF4-FFF2-40B4-BE49-F238E27FC236}">
                  <a16:creationId xmlns:a16="http://schemas.microsoft.com/office/drawing/2014/main" id="{599880A0-338A-410A-9C1D-174A89BE496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199688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4" name="Line 77">
              <a:extLst>
                <a:ext uri="{FF2B5EF4-FFF2-40B4-BE49-F238E27FC236}">
                  <a16:creationId xmlns:a16="http://schemas.microsoft.com/office/drawing/2014/main" id="{642C9C03-2887-47F8-A3A5-4E5DAA344B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563226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5" name="Line 78">
              <a:extLst>
                <a:ext uri="{FF2B5EF4-FFF2-40B4-BE49-F238E27FC236}">
                  <a16:creationId xmlns:a16="http://schemas.microsoft.com/office/drawing/2014/main" id="{43A2AE27-B680-4F90-82A7-757DBBD4B6C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915651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6" name="Line 79">
              <a:extLst>
                <a:ext uri="{FF2B5EF4-FFF2-40B4-BE49-F238E27FC236}">
                  <a16:creationId xmlns:a16="http://schemas.microsoft.com/office/drawing/2014/main" id="{B14A763F-01D5-4201-8833-EBEB0B379DB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268076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7" name="Line 80">
              <a:extLst>
                <a:ext uri="{FF2B5EF4-FFF2-40B4-BE49-F238E27FC236}">
                  <a16:creationId xmlns:a16="http://schemas.microsoft.com/office/drawing/2014/main" id="{F2D8486F-3E7C-42A0-AA65-DA05C5DD5C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16926" y="3956051"/>
              <a:ext cx="2860675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8" name="Line 81">
              <a:extLst>
                <a:ext uri="{FF2B5EF4-FFF2-40B4-BE49-F238E27FC236}">
                  <a16:creationId xmlns:a16="http://schemas.microsoft.com/office/drawing/2014/main" id="{074AA95C-5353-4C43-BBB6-DF7CE03C48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16926" y="3201988"/>
              <a:ext cx="2860675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9" name="Line 82">
              <a:extLst>
                <a:ext uri="{FF2B5EF4-FFF2-40B4-BE49-F238E27FC236}">
                  <a16:creationId xmlns:a16="http://schemas.microsoft.com/office/drawing/2014/main" id="{DED38D55-357E-40A6-8EEB-0B564B773C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16926" y="2447926"/>
              <a:ext cx="2860675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0" name="Line 83">
              <a:extLst>
                <a:ext uri="{FF2B5EF4-FFF2-40B4-BE49-F238E27FC236}">
                  <a16:creationId xmlns:a16="http://schemas.microsoft.com/office/drawing/2014/main" id="{85287274-8EF3-46EC-B2DD-ADE1825673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16926" y="1693863"/>
              <a:ext cx="2860675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1" name="Line 84">
              <a:extLst>
                <a:ext uri="{FF2B5EF4-FFF2-40B4-BE49-F238E27FC236}">
                  <a16:creationId xmlns:a16="http://schemas.microsoft.com/office/drawing/2014/main" id="{04D56413-3514-467D-92BD-4F8EDEA469B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788401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2" name="Line 85">
              <a:extLst>
                <a:ext uri="{FF2B5EF4-FFF2-40B4-BE49-F238E27FC236}">
                  <a16:creationId xmlns:a16="http://schemas.microsoft.com/office/drawing/2014/main" id="{52CC6D49-994B-47C0-8DED-FD876F95BF0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255126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3" name="Line 86">
              <a:extLst>
                <a:ext uri="{FF2B5EF4-FFF2-40B4-BE49-F238E27FC236}">
                  <a16:creationId xmlns:a16="http://schemas.microsoft.com/office/drawing/2014/main" id="{48288B3B-22D8-462A-9483-7DA41E9F8E6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618663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4" name="Line 87">
              <a:extLst>
                <a:ext uri="{FF2B5EF4-FFF2-40B4-BE49-F238E27FC236}">
                  <a16:creationId xmlns:a16="http://schemas.microsoft.com/office/drawing/2014/main" id="{69092057-2CD6-4D90-9445-977B4A85AEB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085388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5" name="Line 88">
              <a:extLst>
                <a:ext uri="{FF2B5EF4-FFF2-40B4-BE49-F238E27FC236}">
                  <a16:creationId xmlns:a16="http://schemas.microsoft.com/office/drawing/2014/main" id="{C7964B1D-7616-4CC9-AEAE-9FE2D093A8F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323513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6" name="Line 89">
              <a:extLst>
                <a:ext uri="{FF2B5EF4-FFF2-40B4-BE49-F238E27FC236}">
                  <a16:creationId xmlns:a16="http://schemas.microsoft.com/office/drawing/2014/main" id="{7BFC915C-C937-4C74-97EA-611433F3F0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791826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7" name="Line 90">
              <a:extLst>
                <a:ext uri="{FF2B5EF4-FFF2-40B4-BE49-F238E27FC236}">
                  <a16:creationId xmlns:a16="http://schemas.microsoft.com/office/drawing/2014/main" id="{84F03CED-A53D-4DD0-A691-D25B2DDE814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29951" y="13223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8" name="Line 91">
              <a:extLst>
                <a:ext uri="{FF2B5EF4-FFF2-40B4-BE49-F238E27FC236}">
                  <a16:creationId xmlns:a16="http://schemas.microsoft.com/office/drawing/2014/main" id="{644CBE84-D4A0-4A90-B164-6C3637E05D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740776" y="3649663"/>
              <a:ext cx="95250" cy="85725"/>
            </a:xfrm>
            <a:prstGeom prst="line">
              <a:avLst/>
            </a:prstGeom>
            <a:noFill/>
            <a:ln w="9525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9" name="Line 92">
              <a:extLst>
                <a:ext uri="{FF2B5EF4-FFF2-40B4-BE49-F238E27FC236}">
                  <a16:creationId xmlns:a16="http://schemas.microsoft.com/office/drawing/2014/main" id="{6B51A6B6-7927-4D58-A735-0C7BC43028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40776" y="3649663"/>
              <a:ext cx="95250" cy="85725"/>
            </a:xfrm>
            <a:prstGeom prst="line">
              <a:avLst/>
            </a:prstGeom>
            <a:noFill/>
            <a:ln w="9525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0" name="Line 93">
              <a:extLst>
                <a:ext uri="{FF2B5EF4-FFF2-40B4-BE49-F238E27FC236}">
                  <a16:creationId xmlns:a16="http://schemas.microsoft.com/office/drawing/2014/main" id="{976C31B7-179F-4F33-92AC-A57B44A83D9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217026" y="3306763"/>
              <a:ext cx="85725" cy="95250"/>
            </a:xfrm>
            <a:prstGeom prst="line">
              <a:avLst/>
            </a:prstGeom>
            <a:noFill/>
            <a:ln w="9525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1" name="Line 94">
              <a:extLst>
                <a:ext uri="{FF2B5EF4-FFF2-40B4-BE49-F238E27FC236}">
                  <a16:creationId xmlns:a16="http://schemas.microsoft.com/office/drawing/2014/main" id="{F25F8D15-AC66-4666-8957-88670B298E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17026" y="3306763"/>
              <a:ext cx="85725" cy="95250"/>
            </a:xfrm>
            <a:prstGeom prst="line">
              <a:avLst/>
            </a:prstGeom>
            <a:noFill/>
            <a:ln w="9525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2" name="Line 95">
              <a:extLst>
                <a:ext uri="{FF2B5EF4-FFF2-40B4-BE49-F238E27FC236}">
                  <a16:creationId xmlns:a16="http://schemas.microsoft.com/office/drawing/2014/main" id="{FC619111-B6B6-4C2D-837E-F6969FBCF9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71038" y="2543176"/>
              <a:ext cx="85725" cy="95250"/>
            </a:xfrm>
            <a:prstGeom prst="line">
              <a:avLst/>
            </a:prstGeom>
            <a:noFill/>
            <a:ln w="9525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3" name="Line 96">
              <a:extLst>
                <a:ext uri="{FF2B5EF4-FFF2-40B4-BE49-F238E27FC236}">
                  <a16:creationId xmlns:a16="http://schemas.microsoft.com/office/drawing/2014/main" id="{D8F1E194-730F-4D33-B888-378EF84855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71038" y="2543176"/>
              <a:ext cx="85725" cy="95250"/>
            </a:xfrm>
            <a:prstGeom prst="line">
              <a:avLst/>
            </a:prstGeom>
            <a:noFill/>
            <a:ln w="9525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4" name="Line 97">
              <a:extLst>
                <a:ext uri="{FF2B5EF4-FFF2-40B4-BE49-F238E27FC236}">
                  <a16:creationId xmlns:a16="http://schemas.microsoft.com/office/drawing/2014/main" id="{B6AEDAFE-0C57-4CB4-935F-FF1E99D64A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037763" y="3059113"/>
              <a:ext cx="95250" cy="85725"/>
            </a:xfrm>
            <a:prstGeom prst="line">
              <a:avLst/>
            </a:prstGeom>
            <a:noFill/>
            <a:ln w="9525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5" name="Line 98">
              <a:extLst>
                <a:ext uri="{FF2B5EF4-FFF2-40B4-BE49-F238E27FC236}">
                  <a16:creationId xmlns:a16="http://schemas.microsoft.com/office/drawing/2014/main" id="{77B6EF3A-0C5D-424A-B522-109A47A153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37763" y="3059113"/>
              <a:ext cx="95250" cy="85725"/>
            </a:xfrm>
            <a:prstGeom prst="line">
              <a:avLst/>
            </a:prstGeom>
            <a:noFill/>
            <a:ln w="9525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6" name="Line 99">
              <a:extLst>
                <a:ext uri="{FF2B5EF4-FFF2-40B4-BE49-F238E27FC236}">
                  <a16:creationId xmlns:a16="http://schemas.microsoft.com/office/drawing/2014/main" id="{A099AE78-9ECC-44FA-B626-BDE7AD1AA33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275888" y="3144838"/>
              <a:ext cx="95250" cy="95250"/>
            </a:xfrm>
            <a:prstGeom prst="line">
              <a:avLst/>
            </a:prstGeom>
            <a:noFill/>
            <a:ln w="9525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7" name="Line 100">
              <a:extLst>
                <a:ext uri="{FF2B5EF4-FFF2-40B4-BE49-F238E27FC236}">
                  <a16:creationId xmlns:a16="http://schemas.microsoft.com/office/drawing/2014/main" id="{EFDE2880-6220-4669-ABB0-72F737D66B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75888" y="3144838"/>
              <a:ext cx="95250" cy="95250"/>
            </a:xfrm>
            <a:prstGeom prst="line">
              <a:avLst/>
            </a:prstGeom>
            <a:noFill/>
            <a:ln w="9525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8" name="Line 101">
              <a:extLst>
                <a:ext uri="{FF2B5EF4-FFF2-40B4-BE49-F238E27FC236}">
                  <a16:creationId xmlns:a16="http://schemas.microsoft.com/office/drawing/2014/main" id="{E7947338-A43B-4E10-AEFC-02574608204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753726" y="2543176"/>
              <a:ext cx="85725" cy="95250"/>
            </a:xfrm>
            <a:prstGeom prst="line">
              <a:avLst/>
            </a:prstGeom>
            <a:noFill/>
            <a:ln w="9525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9" name="Line 102">
              <a:extLst>
                <a:ext uri="{FF2B5EF4-FFF2-40B4-BE49-F238E27FC236}">
                  <a16:creationId xmlns:a16="http://schemas.microsoft.com/office/drawing/2014/main" id="{ECF3E528-EBAC-4BE7-87B9-8698440F3F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753726" y="2543176"/>
              <a:ext cx="85725" cy="95250"/>
            </a:xfrm>
            <a:prstGeom prst="line">
              <a:avLst/>
            </a:prstGeom>
            <a:noFill/>
            <a:ln w="9525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0" name="Freeform 103">
              <a:extLst>
                <a:ext uri="{FF2B5EF4-FFF2-40B4-BE49-F238E27FC236}">
                  <a16:creationId xmlns:a16="http://schemas.microsoft.com/office/drawing/2014/main" id="{BD6636F8-8E9E-4382-81D7-A54329BDC243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0276" y="2066926"/>
              <a:ext cx="2479675" cy="1744663"/>
            </a:xfrm>
            <a:custGeom>
              <a:avLst/>
              <a:gdLst>
                <a:gd name="T0" fmla="*/ 0 w 260"/>
                <a:gd name="T1" fmla="*/ 183 h 183"/>
                <a:gd name="T2" fmla="*/ 25 w 260"/>
                <a:gd name="T3" fmla="*/ 171 h 183"/>
                <a:gd name="T4" fmla="*/ 50 w 260"/>
                <a:gd name="T5" fmla="*/ 163 h 183"/>
                <a:gd name="T6" fmla="*/ 74 w 260"/>
                <a:gd name="T7" fmla="*/ 143 h 183"/>
                <a:gd name="T8" fmla="*/ 87 w 260"/>
                <a:gd name="T9" fmla="*/ 110 h 183"/>
                <a:gd name="T10" fmla="*/ 112 w 260"/>
                <a:gd name="T11" fmla="*/ 76 h 183"/>
                <a:gd name="T12" fmla="*/ 136 w 260"/>
                <a:gd name="T13" fmla="*/ 75 h 183"/>
                <a:gd name="T14" fmla="*/ 161 w 260"/>
                <a:gd name="T15" fmla="*/ 73 h 183"/>
                <a:gd name="T16" fmla="*/ 186 w 260"/>
                <a:gd name="T17" fmla="*/ 39 h 183"/>
                <a:gd name="T18" fmla="*/ 211 w 260"/>
                <a:gd name="T19" fmla="*/ 22 h 183"/>
                <a:gd name="T20" fmla="*/ 235 w 260"/>
                <a:gd name="T21" fmla="*/ 9 h 183"/>
                <a:gd name="T22" fmla="*/ 260 w 260"/>
                <a:gd name="T23" fmla="*/ 0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0" h="183">
                  <a:moveTo>
                    <a:pt x="0" y="183"/>
                  </a:moveTo>
                  <a:lnTo>
                    <a:pt x="25" y="171"/>
                  </a:lnTo>
                  <a:lnTo>
                    <a:pt x="50" y="163"/>
                  </a:lnTo>
                  <a:lnTo>
                    <a:pt x="74" y="143"/>
                  </a:lnTo>
                  <a:lnTo>
                    <a:pt x="87" y="110"/>
                  </a:lnTo>
                  <a:lnTo>
                    <a:pt x="112" y="76"/>
                  </a:lnTo>
                  <a:lnTo>
                    <a:pt x="136" y="75"/>
                  </a:lnTo>
                  <a:lnTo>
                    <a:pt x="161" y="73"/>
                  </a:lnTo>
                  <a:lnTo>
                    <a:pt x="186" y="39"/>
                  </a:lnTo>
                  <a:lnTo>
                    <a:pt x="211" y="22"/>
                  </a:lnTo>
                  <a:lnTo>
                    <a:pt x="235" y="9"/>
                  </a:lnTo>
                  <a:lnTo>
                    <a:pt x="260" y="0"/>
                  </a:lnTo>
                </a:path>
              </a:pathLst>
            </a:custGeom>
            <a:noFill/>
            <a:ln w="9525" cap="flat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1" name="Freeform 104">
              <a:extLst>
                <a:ext uri="{FF2B5EF4-FFF2-40B4-BE49-F238E27FC236}">
                  <a16:creationId xmlns:a16="http://schemas.microsoft.com/office/drawing/2014/main" id="{994E61B5-F43D-4798-B4CC-9DB374A135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88376" y="2695576"/>
              <a:ext cx="2441575" cy="1155700"/>
            </a:xfrm>
            <a:custGeom>
              <a:avLst/>
              <a:gdLst>
                <a:gd name="T0" fmla="*/ 4 w 256"/>
                <a:gd name="T1" fmla="*/ 119 h 121"/>
                <a:gd name="T2" fmla="*/ 12 w 256"/>
                <a:gd name="T3" fmla="*/ 117 h 121"/>
                <a:gd name="T4" fmla="*/ 20 w 256"/>
                <a:gd name="T5" fmla="*/ 114 h 121"/>
                <a:gd name="T6" fmla="*/ 24 w 256"/>
                <a:gd name="T7" fmla="*/ 113 h 121"/>
                <a:gd name="T8" fmla="*/ 32 w 256"/>
                <a:gd name="T9" fmla="*/ 112 h 121"/>
                <a:gd name="T10" fmla="*/ 40 w 256"/>
                <a:gd name="T11" fmla="*/ 110 h 121"/>
                <a:gd name="T12" fmla="*/ 46 w 256"/>
                <a:gd name="T13" fmla="*/ 109 h 121"/>
                <a:gd name="T14" fmla="*/ 52 w 256"/>
                <a:gd name="T15" fmla="*/ 106 h 121"/>
                <a:gd name="T16" fmla="*/ 60 w 256"/>
                <a:gd name="T17" fmla="*/ 101 h 121"/>
                <a:gd name="T18" fmla="*/ 68 w 256"/>
                <a:gd name="T19" fmla="*/ 96 h 121"/>
                <a:gd name="T20" fmla="*/ 71 w 256"/>
                <a:gd name="T21" fmla="*/ 93 h 121"/>
                <a:gd name="T22" fmla="*/ 76 w 256"/>
                <a:gd name="T23" fmla="*/ 85 h 121"/>
                <a:gd name="T24" fmla="*/ 81 w 256"/>
                <a:gd name="T25" fmla="*/ 77 h 121"/>
                <a:gd name="T26" fmla="*/ 86 w 256"/>
                <a:gd name="T27" fmla="*/ 70 h 121"/>
                <a:gd name="T28" fmla="*/ 93 w 256"/>
                <a:gd name="T29" fmla="*/ 64 h 121"/>
                <a:gd name="T30" fmla="*/ 100 w 256"/>
                <a:gd name="T31" fmla="*/ 58 h 121"/>
                <a:gd name="T32" fmla="*/ 107 w 256"/>
                <a:gd name="T33" fmla="*/ 52 h 121"/>
                <a:gd name="T34" fmla="*/ 115 w 256"/>
                <a:gd name="T35" fmla="*/ 51 h 121"/>
                <a:gd name="T36" fmla="*/ 123 w 256"/>
                <a:gd name="T37" fmla="*/ 50 h 121"/>
                <a:gd name="T38" fmla="*/ 131 w 256"/>
                <a:gd name="T39" fmla="*/ 50 h 121"/>
                <a:gd name="T40" fmla="*/ 139 w 256"/>
                <a:gd name="T41" fmla="*/ 50 h 121"/>
                <a:gd name="T42" fmla="*/ 147 w 256"/>
                <a:gd name="T43" fmla="*/ 49 h 121"/>
                <a:gd name="T44" fmla="*/ 155 w 256"/>
                <a:gd name="T45" fmla="*/ 49 h 121"/>
                <a:gd name="T46" fmla="*/ 162 w 256"/>
                <a:gd name="T47" fmla="*/ 44 h 121"/>
                <a:gd name="T48" fmla="*/ 169 w 256"/>
                <a:gd name="T49" fmla="*/ 38 h 121"/>
                <a:gd name="T50" fmla="*/ 175 w 256"/>
                <a:gd name="T51" fmla="*/ 32 h 121"/>
                <a:gd name="T52" fmla="*/ 182 w 256"/>
                <a:gd name="T53" fmla="*/ 26 h 121"/>
                <a:gd name="T54" fmla="*/ 186 w 256"/>
                <a:gd name="T55" fmla="*/ 24 h 121"/>
                <a:gd name="T56" fmla="*/ 194 w 256"/>
                <a:gd name="T57" fmla="*/ 21 h 121"/>
                <a:gd name="T58" fmla="*/ 202 w 256"/>
                <a:gd name="T59" fmla="*/ 17 h 121"/>
                <a:gd name="T60" fmla="*/ 210 w 256"/>
                <a:gd name="T61" fmla="*/ 14 h 121"/>
                <a:gd name="T62" fmla="*/ 218 w 256"/>
                <a:gd name="T63" fmla="*/ 11 h 121"/>
                <a:gd name="T64" fmla="*/ 226 w 256"/>
                <a:gd name="T65" fmla="*/ 8 h 121"/>
                <a:gd name="T66" fmla="*/ 234 w 256"/>
                <a:gd name="T67" fmla="*/ 5 h 121"/>
                <a:gd name="T68" fmla="*/ 242 w 256"/>
                <a:gd name="T69" fmla="*/ 3 h 121"/>
                <a:gd name="T70" fmla="*/ 250 w 256"/>
                <a:gd name="T71" fmla="*/ 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6" h="121">
                  <a:moveTo>
                    <a:pt x="4" y="119"/>
                  </a:moveTo>
                  <a:lnTo>
                    <a:pt x="8" y="118"/>
                  </a:lnTo>
                  <a:moveTo>
                    <a:pt x="12" y="117"/>
                  </a:moveTo>
                  <a:lnTo>
                    <a:pt x="16" y="116"/>
                  </a:lnTo>
                  <a:moveTo>
                    <a:pt x="20" y="114"/>
                  </a:moveTo>
                  <a:lnTo>
                    <a:pt x="21" y="114"/>
                  </a:lnTo>
                  <a:lnTo>
                    <a:pt x="24" y="113"/>
                  </a:lnTo>
                  <a:moveTo>
                    <a:pt x="28" y="113"/>
                  </a:moveTo>
                  <a:lnTo>
                    <a:pt x="32" y="112"/>
                  </a:lnTo>
                  <a:moveTo>
                    <a:pt x="36" y="111"/>
                  </a:moveTo>
                  <a:lnTo>
                    <a:pt x="40" y="110"/>
                  </a:lnTo>
                  <a:moveTo>
                    <a:pt x="44" y="109"/>
                  </a:moveTo>
                  <a:lnTo>
                    <a:pt x="46" y="109"/>
                  </a:lnTo>
                  <a:lnTo>
                    <a:pt x="48" y="108"/>
                  </a:lnTo>
                  <a:moveTo>
                    <a:pt x="52" y="106"/>
                  </a:moveTo>
                  <a:lnTo>
                    <a:pt x="56" y="103"/>
                  </a:lnTo>
                  <a:moveTo>
                    <a:pt x="60" y="101"/>
                  </a:moveTo>
                  <a:lnTo>
                    <a:pt x="64" y="99"/>
                  </a:lnTo>
                  <a:moveTo>
                    <a:pt x="68" y="96"/>
                  </a:moveTo>
                  <a:lnTo>
                    <a:pt x="70" y="95"/>
                  </a:lnTo>
                  <a:lnTo>
                    <a:pt x="71" y="93"/>
                  </a:lnTo>
                  <a:moveTo>
                    <a:pt x="74" y="89"/>
                  </a:moveTo>
                  <a:lnTo>
                    <a:pt x="76" y="85"/>
                  </a:lnTo>
                  <a:moveTo>
                    <a:pt x="78" y="81"/>
                  </a:moveTo>
                  <a:lnTo>
                    <a:pt x="81" y="77"/>
                  </a:lnTo>
                  <a:moveTo>
                    <a:pt x="83" y="73"/>
                  </a:moveTo>
                  <a:lnTo>
                    <a:pt x="86" y="70"/>
                  </a:lnTo>
                  <a:moveTo>
                    <a:pt x="90" y="67"/>
                  </a:moveTo>
                  <a:lnTo>
                    <a:pt x="93" y="64"/>
                  </a:lnTo>
                  <a:moveTo>
                    <a:pt x="97" y="61"/>
                  </a:moveTo>
                  <a:lnTo>
                    <a:pt x="100" y="58"/>
                  </a:lnTo>
                  <a:moveTo>
                    <a:pt x="103" y="55"/>
                  </a:moveTo>
                  <a:lnTo>
                    <a:pt x="107" y="52"/>
                  </a:lnTo>
                  <a:moveTo>
                    <a:pt x="111" y="51"/>
                  </a:moveTo>
                  <a:lnTo>
                    <a:pt x="115" y="51"/>
                  </a:lnTo>
                  <a:moveTo>
                    <a:pt x="119" y="51"/>
                  </a:moveTo>
                  <a:lnTo>
                    <a:pt x="123" y="50"/>
                  </a:lnTo>
                  <a:moveTo>
                    <a:pt x="127" y="50"/>
                  </a:moveTo>
                  <a:lnTo>
                    <a:pt x="131" y="50"/>
                  </a:lnTo>
                  <a:moveTo>
                    <a:pt x="135" y="50"/>
                  </a:moveTo>
                  <a:lnTo>
                    <a:pt x="139" y="50"/>
                  </a:lnTo>
                  <a:moveTo>
                    <a:pt x="143" y="50"/>
                  </a:moveTo>
                  <a:lnTo>
                    <a:pt x="147" y="49"/>
                  </a:lnTo>
                  <a:moveTo>
                    <a:pt x="151" y="49"/>
                  </a:moveTo>
                  <a:lnTo>
                    <a:pt x="155" y="49"/>
                  </a:lnTo>
                  <a:moveTo>
                    <a:pt x="159" y="47"/>
                  </a:moveTo>
                  <a:lnTo>
                    <a:pt x="162" y="44"/>
                  </a:lnTo>
                  <a:moveTo>
                    <a:pt x="166" y="41"/>
                  </a:moveTo>
                  <a:lnTo>
                    <a:pt x="169" y="38"/>
                  </a:lnTo>
                  <a:moveTo>
                    <a:pt x="172" y="35"/>
                  </a:moveTo>
                  <a:lnTo>
                    <a:pt x="175" y="32"/>
                  </a:lnTo>
                  <a:moveTo>
                    <a:pt x="179" y="29"/>
                  </a:moveTo>
                  <a:lnTo>
                    <a:pt x="182" y="26"/>
                  </a:lnTo>
                  <a:lnTo>
                    <a:pt x="182" y="26"/>
                  </a:lnTo>
                  <a:moveTo>
                    <a:pt x="186" y="24"/>
                  </a:moveTo>
                  <a:lnTo>
                    <a:pt x="190" y="22"/>
                  </a:lnTo>
                  <a:moveTo>
                    <a:pt x="194" y="21"/>
                  </a:moveTo>
                  <a:lnTo>
                    <a:pt x="198" y="19"/>
                  </a:lnTo>
                  <a:moveTo>
                    <a:pt x="202" y="17"/>
                  </a:moveTo>
                  <a:lnTo>
                    <a:pt x="206" y="15"/>
                  </a:lnTo>
                  <a:moveTo>
                    <a:pt x="210" y="14"/>
                  </a:moveTo>
                  <a:lnTo>
                    <a:pt x="214" y="12"/>
                  </a:lnTo>
                  <a:moveTo>
                    <a:pt x="218" y="11"/>
                  </a:moveTo>
                  <a:lnTo>
                    <a:pt x="222" y="9"/>
                  </a:lnTo>
                  <a:moveTo>
                    <a:pt x="226" y="8"/>
                  </a:moveTo>
                  <a:lnTo>
                    <a:pt x="230" y="6"/>
                  </a:lnTo>
                  <a:moveTo>
                    <a:pt x="234" y="5"/>
                  </a:moveTo>
                  <a:lnTo>
                    <a:pt x="238" y="4"/>
                  </a:lnTo>
                  <a:moveTo>
                    <a:pt x="242" y="3"/>
                  </a:moveTo>
                  <a:lnTo>
                    <a:pt x="246" y="2"/>
                  </a:lnTo>
                  <a:moveTo>
                    <a:pt x="250" y="1"/>
                  </a:moveTo>
                  <a:lnTo>
                    <a:pt x="254" y="0"/>
                  </a:lnTo>
                </a:path>
              </a:pathLst>
            </a:custGeom>
            <a:noFill/>
            <a:ln w="9525" cap="flat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2" name="Freeform 105">
              <a:extLst>
                <a:ext uri="{FF2B5EF4-FFF2-40B4-BE49-F238E27FC236}">
                  <a16:creationId xmlns:a16="http://schemas.microsoft.com/office/drawing/2014/main" id="{E62BC80F-FDA3-4E29-99B5-F463FF9C8C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88376" y="1436688"/>
              <a:ext cx="2441575" cy="2308225"/>
            </a:xfrm>
            <a:custGeom>
              <a:avLst/>
              <a:gdLst>
                <a:gd name="T0" fmla="*/ 4 w 256"/>
                <a:gd name="T1" fmla="*/ 239 h 242"/>
                <a:gd name="T2" fmla="*/ 12 w 256"/>
                <a:gd name="T3" fmla="*/ 234 h 242"/>
                <a:gd name="T4" fmla="*/ 20 w 256"/>
                <a:gd name="T5" fmla="*/ 230 h 242"/>
                <a:gd name="T6" fmla="*/ 24 w 256"/>
                <a:gd name="T7" fmla="*/ 228 h 242"/>
                <a:gd name="T8" fmla="*/ 32 w 256"/>
                <a:gd name="T9" fmla="*/ 224 h 242"/>
                <a:gd name="T10" fmla="*/ 40 w 256"/>
                <a:gd name="T11" fmla="*/ 221 h 242"/>
                <a:gd name="T12" fmla="*/ 46 w 256"/>
                <a:gd name="T13" fmla="*/ 218 h 242"/>
                <a:gd name="T14" fmla="*/ 51 w 256"/>
                <a:gd name="T15" fmla="*/ 212 h 242"/>
                <a:gd name="T16" fmla="*/ 57 w 256"/>
                <a:gd name="T17" fmla="*/ 205 h 242"/>
                <a:gd name="T18" fmla="*/ 63 w 256"/>
                <a:gd name="T19" fmla="*/ 198 h 242"/>
                <a:gd name="T20" fmla="*/ 69 w 256"/>
                <a:gd name="T21" fmla="*/ 191 h 242"/>
                <a:gd name="T22" fmla="*/ 71 w 256"/>
                <a:gd name="T23" fmla="*/ 187 h 242"/>
                <a:gd name="T24" fmla="*/ 73 w 256"/>
                <a:gd name="T25" fmla="*/ 179 h 242"/>
                <a:gd name="T26" fmla="*/ 76 w 256"/>
                <a:gd name="T27" fmla="*/ 171 h 242"/>
                <a:gd name="T28" fmla="*/ 78 w 256"/>
                <a:gd name="T29" fmla="*/ 163 h 242"/>
                <a:gd name="T30" fmla="*/ 80 w 256"/>
                <a:gd name="T31" fmla="*/ 155 h 242"/>
                <a:gd name="T32" fmla="*/ 83 w 256"/>
                <a:gd name="T33" fmla="*/ 147 h 242"/>
                <a:gd name="T34" fmla="*/ 87 w 256"/>
                <a:gd name="T35" fmla="*/ 139 h 242"/>
                <a:gd name="T36" fmla="*/ 92 w 256"/>
                <a:gd name="T37" fmla="*/ 131 h 242"/>
                <a:gd name="T38" fmla="*/ 96 w 256"/>
                <a:gd name="T39" fmla="*/ 123 h 242"/>
                <a:gd name="T40" fmla="*/ 101 w 256"/>
                <a:gd name="T41" fmla="*/ 115 h 242"/>
                <a:gd name="T42" fmla="*/ 105 w 256"/>
                <a:gd name="T43" fmla="*/ 107 h 242"/>
                <a:gd name="T44" fmla="*/ 108 w 256"/>
                <a:gd name="T45" fmla="*/ 102 h 242"/>
                <a:gd name="T46" fmla="*/ 115 w 256"/>
                <a:gd name="T47" fmla="*/ 101 h 242"/>
                <a:gd name="T48" fmla="*/ 123 w 256"/>
                <a:gd name="T49" fmla="*/ 101 h 242"/>
                <a:gd name="T50" fmla="*/ 131 w 256"/>
                <a:gd name="T51" fmla="*/ 100 h 242"/>
                <a:gd name="T52" fmla="*/ 135 w 256"/>
                <a:gd name="T53" fmla="*/ 100 h 242"/>
                <a:gd name="T54" fmla="*/ 143 w 256"/>
                <a:gd name="T55" fmla="*/ 99 h 242"/>
                <a:gd name="T56" fmla="*/ 151 w 256"/>
                <a:gd name="T57" fmla="*/ 98 h 242"/>
                <a:gd name="T58" fmla="*/ 157 w 256"/>
                <a:gd name="T59" fmla="*/ 98 h 242"/>
                <a:gd name="T60" fmla="*/ 160 w 256"/>
                <a:gd name="T61" fmla="*/ 92 h 242"/>
                <a:gd name="T62" fmla="*/ 165 w 256"/>
                <a:gd name="T63" fmla="*/ 84 h 242"/>
                <a:gd name="T64" fmla="*/ 169 w 256"/>
                <a:gd name="T65" fmla="*/ 76 h 242"/>
                <a:gd name="T66" fmla="*/ 174 w 256"/>
                <a:gd name="T67" fmla="*/ 68 h 242"/>
                <a:gd name="T68" fmla="*/ 178 w 256"/>
                <a:gd name="T69" fmla="*/ 60 h 242"/>
                <a:gd name="T70" fmla="*/ 182 w 256"/>
                <a:gd name="T71" fmla="*/ 53 h 242"/>
                <a:gd name="T72" fmla="*/ 188 w 256"/>
                <a:gd name="T73" fmla="*/ 47 h 242"/>
                <a:gd name="T74" fmla="*/ 195 w 256"/>
                <a:gd name="T75" fmla="*/ 41 h 242"/>
                <a:gd name="T76" fmla="*/ 202 w 256"/>
                <a:gd name="T77" fmla="*/ 35 h 242"/>
                <a:gd name="T78" fmla="*/ 208 w 256"/>
                <a:gd name="T79" fmla="*/ 29 h 242"/>
                <a:gd name="T80" fmla="*/ 216 w 256"/>
                <a:gd name="T81" fmla="*/ 23 h 242"/>
                <a:gd name="T82" fmla="*/ 224 w 256"/>
                <a:gd name="T83" fmla="*/ 17 h 242"/>
                <a:gd name="T84" fmla="*/ 231 w 256"/>
                <a:gd name="T85" fmla="*/ 12 h 242"/>
                <a:gd name="T86" fmla="*/ 239 w 256"/>
                <a:gd name="T87" fmla="*/ 8 h 242"/>
                <a:gd name="T88" fmla="*/ 247 w 256"/>
                <a:gd name="T89" fmla="*/ 4 h 242"/>
                <a:gd name="T90" fmla="*/ 255 w 256"/>
                <a:gd name="T91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56" h="242">
                  <a:moveTo>
                    <a:pt x="4" y="239"/>
                  </a:moveTo>
                  <a:lnTo>
                    <a:pt x="8" y="237"/>
                  </a:lnTo>
                  <a:moveTo>
                    <a:pt x="12" y="234"/>
                  </a:moveTo>
                  <a:lnTo>
                    <a:pt x="16" y="232"/>
                  </a:lnTo>
                  <a:moveTo>
                    <a:pt x="20" y="230"/>
                  </a:moveTo>
                  <a:lnTo>
                    <a:pt x="21" y="229"/>
                  </a:lnTo>
                  <a:lnTo>
                    <a:pt x="24" y="228"/>
                  </a:lnTo>
                  <a:moveTo>
                    <a:pt x="28" y="226"/>
                  </a:moveTo>
                  <a:lnTo>
                    <a:pt x="32" y="224"/>
                  </a:lnTo>
                  <a:moveTo>
                    <a:pt x="36" y="222"/>
                  </a:moveTo>
                  <a:lnTo>
                    <a:pt x="40" y="221"/>
                  </a:lnTo>
                  <a:moveTo>
                    <a:pt x="44" y="219"/>
                  </a:moveTo>
                  <a:lnTo>
                    <a:pt x="46" y="218"/>
                  </a:lnTo>
                  <a:lnTo>
                    <a:pt x="48" y="216"/>
                  </a:lnTo>
                  <a:moveTo>
                    <a:pt x="51" y="212"/>
                  </a:moveTo>
                  <a:lnTo>
                    <a:pt x="54" y="209"/>
                  </a:lnTo>
                  <a:moveTo>
                    <a:pt x="57" y="205"/>
                  </a:moveTo>
                  <a:lnTo>
                    <a:pt x="60" y="202"/>
                  </a:lnTo>
                  <a:moveTo>
                    <a:pt x="63" y="198"/>
                  </a:moveTo>
                  <a:lnTo>
                    <a:pt x="66" y="195"/>
                  </a:lnTo>
                  <a:moveTo>
                    <a:pt x="69" y="191"/>
                  </a:moveTo>
                  <a:lnTo>
                    <a:pt x="70" y="190"/>
                  </a:lnTo>
                  <a:lnTo>
                    <a:pt x="71" y="187"/>
                  </a:lnTo>
                  <a:moveTo>
                    <a:pt x="72" y="183"/>
                  </a:moveTo>
                  <a:lnTo>
                    <a:pt x="73" y="179"/>
                  </a:lnTo>
                  <a:moveTo>
                    <a:pt x="74" y="175"/>
                  </a:moveTo>
                  <a:lnTo>
                    <a:pt x="76" y="171"/>
                  </a:lnTo>
                  <a:moveTo>
                    <a:pt x="77" y="167"/>
                  </a:moveTo>
                  <a:lnTo>
                    <a:pt x="78" y="163"/>
                  </a:lnTo>
                  <a:moveTo>
                    <a:pt x="79" y="159"/>
                  </a:moveTo>
                  <a:lnTo>
                    <a:pt x="80" y="155"/>
                  </a:lnTo>
                  <a:moveTo>
                    <a:pt x="82" y="151"/>
                  </a:moveTo>
                  <a:lnTo>
                    <a:pt x="83" y="147"/>
                  </a:lnTo>
                  <a:moveTo>
                    <a:pt x="85" y="143"/>
                  </a:moveTo>
                  <a:lnTo>
                    <a:pt x="87" y="139"/>
                  </a:lnTo>
                  <a:moveTo>
                    <a:pt x="89" y="135"/>
                  </a:moveTo>
                  <a:lnTo>
                    <a:pt x="92" y="131"/>
                  </a:lnTo>
                  <a:moveTo>
                    <a:pt x="94" y="127"/>
                  </a:moveTo>
                  <a:lnTo>
                    <a:pt x="96" y="123"/>
                  </a:lnTo>
                  <a:moveTo>
                    <a:pt x="98" y="119"/>
                  </a:moveTo>
                  <a:lnTo>
                    <a:pt x="101" y="115"/>
                  </a:lnTo>
                  <a:moveTo>
                    <a:pt x="103" y="111"/>
                  </a:moveTo>
                  <a:lnTo>
                    <a:pt x="105" y="107"/>
                  </a:lnTo>
                  <a:moveTo>
                    <a:pt x="107" y="103"/>
                  </a:moveTo>
                  <a:lnTo>
                    <a:pt x="108" y="102"/>
                  </a:lnTo>
                  <a:lnTo>
                    <a:pt x="111" y="102"/>
                  </a:lnTo>
                  <a:moveTo>
                    <a:pt x="115" y="101"/>
                  </a:moveTo>
                  <a:lnTo>
                    <a:pt x="119" y="101"/>
                  </a:lnTo>
                  <a:moveTo>
                    <a:pt x="123" y="101"/>
                  </a:moveTo>
                  <a:lnTo>
                    <a:pt x="127" y="100"/>
                  </a:lnTo>
                  <a:moveTo>
                    <a:pt x="131" y="100"/>
                  </a:moveTo>
                  <a:lnTo>
                    <a:pt x="132" y="100"/>
                  </a:lnTo>
                  <a:lnTo>
                    <a:pt x="135" y="100"/>
                  </a:lnTo>
                  <a:moveTo>
                    <a:pt x="139" y="99"/>
                  </a:moveTo>
                  <a:lnTo>
                    <a:pt x="143" y="99"/>
                  </a:lnTo>
                  <a:moveTo>
                    <a:pt x="147" y="99"/>
                  </a:moveTo>
                  <a:lnTo>
                    <a:pt x="151" y="98"/>
                  </a:lnTo>
                  <a:moveTo>
                    <a:pt x="155" y="98"/>
                  </a:moveTo>
                  <a:lnTo>
                    <a:pt x="157" y="98"/>
                  </a:lnTo>
                  <a:lnTo>
                    <a:pt x="158" y="96"/>
                  </a:lnTo>
                  <a:moveTo>
                    <a:pt x="160" y="92"/>
                  </a:moveTo>
                  <a:lnTo>
                    <a:pt x="163" y="88"/>
                  </a:lnTo>
                  <a:moveTo>
                    <a:pt x="165" y="84"/>
                  </a:moveTo>
                  <a:lnTo>
                    <a:pt x="167" y="80"/>
                  </a:lnTo>
                  <a:moveTo>
                    <a:pt x="169" y="76"/>
                  </a:moveTo>
                  <a:lnTo>
                    <a:pt x="171" y="72"/>
                  </a:lnTo>
                  <a:moveTo>
                    <a:pt x="174" y="68"/>
                  </a:moveTo>
                  <a:lnTo>
                    <a:pt x="176" y="64"/>
                  </a:lnTo>
                  <a:moveTo>
                    <a:pt x="178" y="60"/>
                  </a:moveTo>
                  <a:lnTo>
                    <a:pt x="180" y="56"/>
                  </a:lnTo>
                  <a:moveTo>
                    <a:pt x="182" y="53"/>
                  </a:moveTo>
                  <a:lnTo>
                    <a:pt x="185" y="50"/>
                  </a:lnTo>
                  <a:moveTo>
                    <a:pt x="188" y="47"/>
                  </a:moveTo>
                  <a:lnTo>
                    <a:pt x="192" y="44"/>
                  </a:lnTo>
                  <a:moveTo>
                    <a:pt x="195" y="41"/>
                  </a:moveTo>
                  <a:lnTo>
                    <a:pt x="198" y="38"/>
                  </a:lnTo>
                  <a:moveTo>
                    <a:pt x="202" y="35"/>
                  </a:moveTo>
                  <a:lnTo>
                    <a:pt x="205" y="32"/>
                  </a:lnTo>
                  <a:moveTo>
                    <a:pt x="208" y="29"/>
                  </a:moveTo>
                  <a:lnTo>
                    <a:pt x="212" y="26"/>
                  </a:lnTo>
                  <a:moveTo>
                    <a:pt x="216" y="23"/>
                  </a:moveTo>
                  <a:lnTo>
                    <a:pt x="220" y="20"/>
                  </a:lnTo>
                  <a:moveTo>
                    <a:pt x="224" y="17"/>
                  </a:moveTo>
                  <a:lnTo>
                    <a:pt x="228" y="14"/>
                  </a:lnTo>
                  <a:moveTo>
                    <a:pt x="231" y="12"/>
                  </a:moveTo>
                  <a:lnTo>
                    <a:pt x="235" y="10"/>
                  </a:lnTo>
                  <a:moveTo>
                    <a:pt x="239" y="8"/>
                  </a:moveTo>
                  <a:lnTo>
                    <a:pt x="243" y="6"/>
                  </a:lnTo>
                  <a:moveTo>
                    <a:pt x="247" y="4"/>
                  </a:moveTo>
                  <a:lnTo>
                    <a:pt x="251" y="2"/>
                  </a:lnTo>
                  <a:moveTo>
                    <a:pt x="255" y="0"/>
                  </a:moveTo>
                </a:path>
              </a:pathLst>
            </a:custGeom>
            <a:noFill/>
            <a:ln w="9525" cap="flat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3" name="Rectangle 106">
              <a:extLst>
                <a:ext uri="{FF2B5EF4-FFF2-40B4-BE49-F238E27FC236}">
                  <a16:creationId xmlns:a16="http://schemas.microsoft.com/office/drawing/2014/main" id="{594BCA0E-0E8B-41FF-9287-F5AD3F6995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6926" y="1322388"/>
              <a:ext cx="2860675" cy="2652713"/>
            </a:xfrm>
            <a:prstGeom prst="rect">
              <a:avLst/>
            </a:prstGeom>
            <a:noFill/>
            <a:ln w="9525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4" name="Rectangle 107">
              <a:extLst>
                <a:ext uri="{FF2B5EF4-FFF2-40B4-BE49-F238E27FC236}">
                  <a16:creationId xmlns:a16="http://schemas.microsoft.com/office/drawing/2014/main" id="{9B163B59-BB91-4DC6-A2A0-0F556FCAE5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8301" y="3908426"/>
              <a:ext cx="3714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0e+00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" name="Rectangle 108">
              <a:extLst>
                <a:ext uri="{FF2B5EF4-FFF2-40B4-BE49-F238E27FC236}">
                  <a16:creationId xmlns:a16="http://schemas.microsoft.com/office/drawing/2014/main" id="{76B4E5E1-CB06-4BF3-AF28-E7532F7D31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8301" y="3154363"/>
              <a:ext cx="3714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1e+08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6" name="Rectangle 109">
              <a:extLst>
                <a:ext uri="{FF2B5EF4-FFF2-40B4-BE49-F238E27FC236}">
                  <a16:creationId xmlns:a16="http://schemas.microsoft.com/office/drawing/2014/main" id="{F06DD40A-6E11-4CD5-8639-3400C09600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8301" y="2400301"/>
              <a:ext cx="3714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2e+08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" name="Rectangle 110">
              <a:extLst>
                <a:ext uri="{FF2B5EF4-FFF2-40B4-BE49-F238E27FC236}">
                  <a16:creationId xmlns:a16="http://schemas.microsoft.com/office/drawing/2014/main" id="{553BFEC8-13E4-449F-BDBC-245D650AD5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8301" y="1647826"/>
              <a:ext cx="3714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3e+08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" name="Line 111">
              <a:extLst>
                <a:ext uri="{FF2B5EF4-FFF2-40B4-BE49-F238E27FC236}">
                  <a16:creationId xmlns:a16="http://schemas.microsoft.com/office/drawing/2014/main" id="{E743E41A-B060-4A4A-88AB-7ABED35BCB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88351" y="3956051"/>
              <a:ext cx="28575" cy="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9" name="Line 112">
              <a:extLst>
                <a:ext uri="{FF2B5EF4-FFF2-40B4-BE49-F238E27FC236}">
                  <a16:creationId xmlns:a16="http://schemas.microsoft.com/office/drawing/2014/main" id="{38E4CD45-512D-4331-A59F-3874A928EF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88351" y="3201988"/>
              <a:ext cx="28575" cy="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0" name="Line 113">
              <a:extLst>
                <a:ext uri="{FF2B5EF4-FFF2-40B4-BE49-F238E27FC236}">
                  <a16:creationId xmlns:a16="http://schemas.microsoft.com/office/drawing/2014/main" id="{0F02B61D-7DA0-4ED0-89E9-4EB3BAA607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88351" y="2447926"/>
              <a:ext cx="28575" cy="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1" name="Line 114">
              <a:extLst>
                <a:ext uri="{FF2B5EF4-FFF2-40B4-BE49-F238E27FC236}">
                  <a16:creationId xmlns:a16="http://schemas.microsoft.com/office/drawing/2014/main" id="{8C2D3C4C-C17C-4A00-9E9F-FBF01A1699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88351" y="1693863"/>
              <a:ext cx="28575" cy="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2" name="Line 115">
              <a:extLst>
                <a:ext uri="{FF2B5EF4-FFF2-40B4-BE49-F238E27FC236}">
                  <a16:creationId xmlns:a16="http://schemas.microsoft.com/office/drawing/2014/main" id="{11F72FF5-CE41-49EF-94FC-6807509BC8D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788401" y="3975101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3" name="Line 116">
              <a:extLst>
                <a:ext uri="{FF2B5EF4-FFF2-40B4-BE49-F238E27FC236}">
                  <a16:creationId xmlns:a16="http://schemas.microsoft.com/office/drawing/2014/main" id="{65FCF5A6-483C-4BCD-84D5-818656F38F1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255126" y="3975101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4" name="Line 117">
              <a:extLst>
                <a:ext uri="{FF2B5EF4-FFF2-40B4-BE49-F238E27FC236}">
                  <a16:creationId xmlns:a16="http://schemas.microsoft.com/office/drawing/2014/main" id="{1BF01B97-C494-47A0-A7A2-DF251174DB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618663" y="3975101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5" name="Line 118">
              <a:extLst>
                <a:ext uri="{FF2B5EF4-FFF2-40B4-BE49-F238E27FC236}">
                  <a16:creationId xmlns:a16="http://schemas.microsoft.com/office/drawing/2014/main" id="{D1E5590D-58A7-4C79-BC4D-71B9CE9488A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085388" y="3975101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6" name="Line 119">
              <a:extLst>
                <a:ext uri="{FF2B5EF4-FFF2-40B4-BE49-F238E27FC236}">
                  <a16:creationId xmlns:a16="http://schemas.microsoft.com/office/drawing/2014/main" id="{77765B11-AFD9-4293-AF31-0D800666C0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323513" y="3975101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7" name="Line 120">
              <a:extLst>
                <a:ext uri="{FF2B5EF4-FFF2-40B4-BE49-F238E27FC236}">
                  <a16:creationId xmlns:a16="http://schemas.microsoft.com/office/drawing/2014/main" id="{FBA61AFA-18FC-423C-8064-8D8A6DDD64A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791826" y="3975101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8" name="Line 121">
              <a:extLst>
                <a:ext uri="{FF2B5EF4-FFF2-40B4-BE49-F238E27FC236}">
                  <a16:creationId xmlns:a16="http://schemas.microsoft.com/office/drawing/2014/main" id="{543D777D-7A01-447F-8A28-E43FF00DE9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29951" y="3975101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9" name="Rectangle 122">
              <a:extLst>
                <a:ext uri="{FF2B5EF4-FFF2-40B4-BE49-F238E27FC236}">
                  <a16:creationId xmlns:a16="http://schemas.microsoft.com/office/drawing/2014/main" id="{04024D38-33E1-4E5A-A2F9-98613BA9E8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36001" y="4041776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2002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" name="Rectangle 123">
              <a:extLst>
                <a:ext uri="{FF2B5EF4-FFF2-40B4-BE49-F238E27FC236}">
                  <a16:creationId xmlns:a16="http://schemas.microsoft.com/office/drawing/2014/main" id="{1CFCB5DC-CADC-4034-98EC-6A93BB44C0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02726" y="4041776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2006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" name="Rectangle 124">
              <a:extLst>
                <a:ext uri="{FF2B5EF4-FFF2-40B4-BE49-F238E27FC236}">
                  <a16:creationId xmlns:a16="http://schemas.microsoft.com/office/drawing/2014/main" id="{628E790C-8FCF-40FC-92AC-DA6CF87545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66263" y="4041776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2009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2" name="Rectangle 125">
              <a:extLst>
                <a:ext uri="{FF2B5EF4-FFF2-40B4-BE49-F238E27FC236}">
                  <a16:creationId xmlns:a16="http://schemas.microsoft.com/office/drawing/2014/main" id="{9A853ABD-CD6D-491B-9E6A-301B7B1E92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10128" y="4041776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 dirty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2013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3" name="Rectangle 126">
              <a:extLst>
                <a:ext uri="{FF2B5EF4-FFF2-40B4-BE49-F238E27FC236}">
                  <a16:creationId xmlns:a16="http://schemas.microsoft.com/office/drawing/2014/main" id="{2AFD3BC1-C966-48E0-BFB5-83B13CBB9F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39693" y="4041776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2015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4" name="Rectangle 127">
              <a:extLst>
                <a:ext uri="{FF2B5EF4-FFF2-40B4-BE49-F238E27FC236}">
                  <a16:creationId xmlns:a16="http://schemas.microsoft.com/office/drawing/2014/main" id="{D203E458-4878-491A-8B12-1E7CAFF6FB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01326" y="4041776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2019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5" name="Rectangle 128">
              <a:extLst>
                <a:ext uri="{FF2B5EF4-FFF2-40B4-BE49-F238E27FC236}">
                  <a16:creationId xmlns:a16="http://schemas.microsoft.com/office/drawing/2014/main" id="{7FAB5E20-B08C-48ED-9D92-3B18D04EF7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30891" y="4041776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2021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7" name="Rectangle 136">
              <a:extLst>
                <a:ext uri="{FF2B5EF4-FFF2-40B4-BE49-F238E27FC236}">
                  <a16:creationId xmlns:a16="http://schemas.microsoft.com/office/drawing/2014/main" id="{8F02057F-18FB-4157-8CD1-B2030FC80E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65506" y="1069108"/>
              <a:ext cx="276351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1400" dirty="0">
                  <a:solidFill>
                    <a:srgbClr val="000000"/>
                  </a:solidFill>
                </a:rPr>
                <a:t>Nombre de CMP / ha dans les sols</a:t>
              </a:r>
              <a:endPara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5" name="Titre 4">
            <a:extLst>
              <a:ext uri="{FF2B5EF4-FFF2-40B4-BE49-F238E27FC236}">
                <a16:creationId xmlns:a16="http://schemas.microsoft.com/office/drawing/2014/main" id="{07A57C1E-FD2D-461D-8A97-88D719677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Evolution des teneurs en </a:t>
            </a:r>
            <a:r>
              <a:rPr lang="fr-FR" dirty="0" err="1"/>
              <a:t>MPg</a:t>
            </a:r>
            <a:r>
              <a:rPr lang="fr-FR" dirty="0"/>
              <a:t> dans le temps ?</a:t>
            </a:r>
          </a:p>
        </p:txBody>
      </p:sp>
    </p:spTree>
    <p:extLst>
      <p:ext uri="{BB962C8B-B14F-4D97-AF65-F5344CB8AC3E}">
        <p14:creationId xmlns:p14="http://schemas.microsoft.com/office/powerpoint/2010/main" val="20658303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e 26">
            <a:extLst>
              <a:ext uri="{FF2B5EF4-FFF2-40B4-BE49-F238E27FC236}">
                <a16:creationId xmlns:a16="http://schemas.microsoft.com/office/drawing/2014/main" id="{5E237E89-43F8-4BA5-B472-0DBDF69F8B74}"/>
              </a:ext>
            </a:extLst>
          </p:cNvPr>
          <p:cNvGrpSpPr>
            <a:grpSpLocks noChangeAspect="1"/>
          </p:cNvGrpSpPr>
          <p:nvPr/>
        </p:nvGrpSpPr>
        <p:grpSpPr>
          <a:xfrm>
            <a:off x="2803244" y="1041400"/>
            <a:ext cx="6291782" cy="5486400"/>
            <a:chOff x="2790543" y="571499"/>
            <a:chExt cx="7209334" cy="6286501"/>
          </a:xfrm>
        </p:grpSpPr>
        <p:grpSp>
          <p:nvGrpSpPr>
            <p:cNvPr id="142" name="Groupe 141">
              <a:extLst>
                <a:ext uri="{FF2B5EF4-FFF2-40B4-BE49-F238E27FC236}">
                  <a16:creationId xmlns:a16="http://schemas.microsoft.com/office/drawing/2014/main" id="{33A6D445-2AF7-4C88-8058-20B6505BAADD}"/>
                </a:ext>
              </a:extLst>
            </p:cNvPr>
            <p:cNvGrpSpPr/>
            <p:nvPr/>
          </p:nvGrpSpPr>
          <p:grpSpPr>
            <a:xfrm>
              <a:off x="2790543" y="571499"/>
              <a:ext cx="7209334" cy="6286501"/>
              <a:chOff x="4524312" y="290513"/>
              <a:chExt cx="7209334" cy="6286501"/>
            </a:xfrm>
          </p:grpSpPr>
          <p:sp>
            <p:nvSpPr>
              <p:cNvPr id="2" name="AutoShape 3">
                <a:extLst>
                  <a:ext uri="{FF2B5EF4-FFF2-40B4-BE49-F238E27FC236}">
                    <a16:creationId xmlns:a16="http://schemas.microsoft.com/office/drawing/2014/main" id="{951CD557-7888-4B52-B596-61003A016729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4608946" y="290513"/>
                <a:ext cx="7115175" cy="6276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779B49C5-99BD-4945-83F9-5F2E0B6A05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08946" y="290513"/>
                <a:ext cx="7124700" cy="313848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839CD217-9F84-471A-A237-8FD57F8A22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08946" y="290513"/>
                <a:ext cx="7124700" cy="3138488"/>
              </a:xfrm>
              <a:prstGeom prst="rect">
                <a:avLst/>
              </a:prstGeom>
              <a:noFill/>
              <a:ln w="9525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4D615FD3-8943-4664-92CA-BB260F5AEA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9184" y="357188"/>
                <a:ext cx="6418263" cy="265271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/>
              </a:p>
            </p:txBody>
          </p:sp>
          <p:sp>
            <p:nvSpPr>
              <p:cNvPr id="6" name="Line 8">
                <a:extLst>
                  <a:ext uri="{FF2B5EF4-FFF2-40B4-BE49-F238E27FC236}">
                    <a16:creationId xmlns:a16="http://schemas.microsoft.com/office/drawing/2014/main" id="{ACEBA024-B94A-4DA5-A51F-E575CCCE06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39184" y="2465388"/>
                <a:ext cx="6418263" cy="0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" name="Line 9">
                <a:extLst>
                  <a:ext uri="{FF2B5EF4-FFF2-40B4-BE49-F238E27FC236}">
                    <a16:creationId xmlns:a16="http://schemas.microsoft.com/office/drawing/2014/main" id="{F24A837B-3CEE-412E-B838-8C0D049C19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39184" y="1606551"/>
                <a:ext cx="6418263" cy="0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" name="Line 10">
                <a:extLst>
                  <a:ext uri="{FF2B5EF4-FFF2-40B4-BE49-F238E27FC236}">
                    <a16:creationId xmlns:a16="http://schemas.microsoft.com/office/drawing/2014/main" id="{86A7D3D1-979A-400E-B29C-A1076C6003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39184" y="747713"/>
                <a:ext cx="6418263" cy="0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" name="Line 11">
                <a:extLst>
                  <a:ext uri="{FF2B5EF4-FFF2-40B4-BE49-F238E27FC236}">
                    <a16:creationId xmlns:a16="http://schemas.microsoft.com/office/drawing/2014/main" id="{A2C5AA84-BA6A-4290-ADE4-7C4952F994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534459" y="357188"/>
                <a:ext cx="0" cy="2652713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" name="Line 12">
                <a:extLst>
                  <a:ext uri="{FF2B5EF4-FFF2-40B4-BE49-F238E27FC236}">
                    <a16:creationId xmlns:a16="http://schemas.microsoft.com/office/drawing/2014/main" id="{54B3D8B1-8D7E-47CF-8371-9BC57176C3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593321" y="357188"/>
                <a:ext cx="0" cy="2652713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" name="Line 13">
                <a:extLst>
                  <a:ext uri="{FF2B5EF4-FFF2-40B4-BE49-F238E27FC236}">
                    <a16:creationId xmlns:a16="http://schemas.microsoft.com/office/drawing/2014/main" id="{4BB83EBA-1884-4C30-977A-963275BA9B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18834" y="357188"/>
                <a:ext cx="0" cy="2652713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" name="Line 14">
                <a:extLst>
                  <a:ext uri="{FF2B5EF4-FFF2-40B4-BE49-F238E27FC236}">
                    <a16:creationId xmlns:a16="http://schemas.microsoft.com/office/drawing/2014/main" id="{58E52C2D-9207-4199-8011-FE05828CCA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452284" y="357188"/>
                <a:ext cx="0" cy="2652713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" name="Line 15">
                <a:extLst>
                  <a:ext uri="{FF2B5EF4-FFF2-40B4-BE49-F238E27FC236}">
                    <a16:creationId xmlns:a16="http://schemas.microsoft.com/office/drawing/2014/main" id="{697A6DB4-6118-447A-BCA3-42A9C3ABA2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244446" y="357188"/>
                <a:ext cx="0" cy="2652713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" name="Line 16">
                <a:extLst>
                  <a:ext uri="{FF2B5EF4-FFF2-40B4-BE49-F238E27FC236}">
                    <a16:creationId xmlns:a16="http://schemas.microsoft.com/office/drawing/2014/main" id="{56729992-6FB2-4F87-A723-BD5954C95D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36609" y="357188"/>
                <a:ext cx="0" cy="2652713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" name="Line 17">
                <a:extLst>
                  <a:ext uri="{FF2B5EF4-FFF2-40B4-BE49-F238E27FC236}">
                    <a16:creationId xmlns:a16="http://schemas.microsoft.com/office/drawing/2014/main" id="{2B7D448E-DB9C-4C61-B64E-BBDCD5F7FD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836709" y="357188"/>
                <a:ext cx="0" cy="2652713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" name="Line 18">
                <a:extLst>
                  <a:ext uri="{FF2B5EF4-FFF2-40B4-BE49-F238E27FC236}">
                    <a16:creationId xmlns:a16="http://schemas.microsoft.com/office/drawing/2014/main" id="{0A3E2F15-208E-4C0F-8521-8170052BE9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628871" y="357188"/>
                <a:ext cx="0" cy="2652713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" name="Line 19">
                <a:extLst>
                  <a:ext uri="{FF2B5EF4-FFF2-40B4-BE49-F238E27FC236}">
                    <a16:creationId xmlns:a16="http://schemas.microsoft.com/office/drawing/2014/main" id="{2BD82897-D309-4668-AB64-F2AEE6C110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39184" y="2895601"/>
                <a:ext cx="6418263" cy="0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" name="Line 20">
                <a:extLst>
                  <a:ext uri="{FF2B5EF4-FFF2-40B4-BE49-F238E27FC236}">
                    <a16:creationId xmlns:a16="http://schemas.microsoft.com/office/drawing/2014/main" id="{8BA566FD-AB7D-4EA1-9E78-BC4A100BA0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39184" y="2036763"/>
                <a:ext cx="6418263" cy="0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" name="Line 21">
                <a:extLst>
                  <a:ext uri="{FF2B5EF4-FFF2-40B4-BE49-F238E27FC236}">
                    <a16:creationId xmlns:a16="http://schemas.microsoft.com/office/drawing/2014/main" id="{D558E0FB-4B20-463D-B01B-CF31DCDFA5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39184" y="1177926"/>
                <a:ext cx="6418263" cy="0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" name="Line 22">
                <a:extLst>
                  <a:ext uri="{FF2B5EF4-FFF2-40B4-BE49-F238E27FC236}">
                    <a16:creationId xmlns:a16="http://schemas.microsoft.com/office/drawing/2014/main" id="{F47F462A-2E43-4FD3-891F-3A2B26410F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058334" y="357188"/>
                <a:ext cx="0" cy="2652713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" name="Line 23">
                <a:extLst>
                  <a:ext uri="{FF2B5EF4-FFF2-40B4-BE49-F238E27FC236}">
                    <a16:creationId xmlns:a16="http://schemas.microsoft.com/office/drawing/2014/main" id="{3003EEF8-FD72-45EE-80D8-24EA6DD7D8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117196" y="357188"/>
                <a:ext cx="0" cy="2652713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" name="Line 24">
                <a:extLst>
                  <a:ext uri="{FF2B5EF4-FFF2-40B4-BE49-F238E27FC236}">
                    <a16:creationId xmlns:a16="http://schemas.microsoft.com/office/drawing/2014/main" id="{95643D89-2A8A-47BA-9148-9A4662CABE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18884" y="357188"/>
                <a:ext cx="0" cy="2652713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" name="Line 25">
                <a:extLst>
                  <a:ext uri="{FF2B5EF4-FFF2-40B4-BE49-F238E27FC236}">
                    <a16:creationId xmlns:a16="http://schemas.microsoft.com/office/drawing/2014/main" id="{063F9055-F96C-4353-A6CB-4576CA8294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977746" y="357188"/>
                <a:ext cx="0" cy="2652713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" name="Line 26">
                <a:extLst>
                  <a:ext uri="{FF2B5EF4-FFF2-40B4-BE49-F238E27FC236}">
                    <a16:creationId xmlns:a16="http://schemas.microsoft.com/office/drawing/2014/main" id="{11FCA507-7498-4F83-94EA-C6F21A197F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11146" y="357188"/>
                <a:ext cx="0" cy="2652713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" name="Line 27">
                <a:extLst>
                  <a:ext uri="{FF2B5EF4-FFF2-40B4-BE49-F238E27FC236}">
                    <a16:creationId xmlns:a16="http://schemas.microsoft.com/office/drawing/2014/main" id="{D6FF9B62-3147-47B2-9E27-214938165C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570009" y="357188"/>
                <a:ext cx="0" cy="2652713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" name="Line 28">
                <a:extLst>
                  <a:ext uri="{FF2B5EF4-FFF2-40B4-BE49-F238E27FC236}">
                    <a16:creationId xmlns:a16="http://schemas.microsoft.com/office/drawing/2014/main" id="{05327390-0517-4F5D-9BF7-174623E9B8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104996" y="357188"/>
                <a:ext cx="0" cy="2652713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" name="Freeform 41">
                <a:extLst>
                  <a:ext uri="{FF2B5EF4-FFF2-40B4-BE49-F238E27FC236}">
                    <a16:creationId xmlns:a16="http://schemas.microsoft.com/office/drawing/2014/main" id="{829B1E4D-57D9-4898-B92E-A224ED7627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34459" y="1082676"/>
                <a:ext cx="5570538" cy="1639888"/>
              </a:xfrm>
              <a:custGeom>
                <a:avLst/>
                <a:gdLst>
                  <a:gd name="T0" fmla="*/ 0 w 584"/>
                  <a:gd name="T1" fmla="*/ 172 h 172"/>
                  <a:gd name="T2" fmla="*/ 55 w 584"/>
                  <a:gd name="T3" fmla="*/ 159 h 172"/>
                  <a:gd name="T4" fmla="*/ 111 w 584"/>
                  <a:gd name="T5" fmla="*/ 152 h 172"/>
                  <a:gd name="T6" fmla="*/ 166 w 584"/>
                  <a:gd name="T7" fmla="*/ 127 h 172"/>
                  <a:gd name="T8" fmla="*/ 194 w 584"/>
                  <a:gd name="T9" fmla="*/ 84 h 172"/>
                  <a:gd name="T10" fmla="*/ 250 w 584"/>
                  <a:gd name="T11" fmla="*/ 61 h 172"/>
                  <a:gd name="T12" fmla="*/ 306 w 584"/>
                  <a:gd name="T13" fmla="*/ 59 h 172"/>
                  <a:gd name="T14" fmla="*/ 361 w 584"/>
                  <a:gd name="T15" fmla="*/ 57 h 172"/>
                  <a:gd name="T16" fmla="*/ 417 w 584"/>
                  <a:gd name="T17" fmla="*/ 39 h 172"/>
                  <a:gd name="T18" fmla="*/ 472 w 584"/>
                  <a:gd name="T19" fmla="*/ 23 h 172"/>
                  <a:gd name="T20" fmla="*/ 528 w 584"/>
                  <a:gd name="T21" fmla="*/ 10 h 172"/>
                  <a:gd name="T22" fmla="*/ 584 w 584"/>
                  <a:gd name="T23" fmla="*/ 0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84" h="172">
                    <a:moveTo>
                      <a:pt x="0" y="172"/>
                    </a:moveTo>
                    <a:lnTo>
                      <a:pt x="55" y="159"/>
                    </a:lnTo>
                    <a:lnTo>
                      <a:pt x="111" y="152"/>
                    </a:lnTo>
                    <a:lnTo>
                      <a:pt x="166" y="127"/>
                    </a:lnTo>
                    <a:lnTo>
                      <a:pt x="194" y="84"/>
                    </a:lnTo>
                    <a:lnTo>
                      <a:pt x="250" y="61"/>
                    </a:lnTo>
                    <a:lnTo>
                      <a:pt x="306" y="59"/>
                    </a:lnTo>
                    <a:lnTo>
                      <a:pt x="361" y="57"/>
                    </a:lnTo>
                    <a:lnTo>
                      <a:pt x="417" y="39"/>
                    </a:lnTo>
                    <a:lnTo>
                      <a:pt x="472" y="23"/>
                    </a:lnTo>
                    <a:lnTo>
                      <a:pt x="528" y="10"/>
                    </a:lnTo>
                    <a:lnTo>
                      <a:pt x="584" y="0"/>
                    </a:lnTo>
                  </a:path>
                </a:pathLst>
              </a:custGeom>
              <a:noFill/>
              <a:ln w="9525" cap="flat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0" name="Freeform 42">
                <a:extLst>
                  <a:ext uri="{FF2B5EF4-FFF2-40B4-BE49-F238E27FC236}">
                    <a16:creationId xmlns:a16="http://schemas.microsoft.com/office/drawing/2014/main" id="{7AAED1B3-7724-4C86-99AD-DDA2E2F7297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72559" y="1682751"/>
                <a:ext cx="5532438" cy="1087438"/>
              </a:xfrm>
              <a:custGeom>
                <a:avLst/>
                <a:gdLst>
                  <a:gd name="T0" fmla="*/ 8 w 580"/>
                  <a:gd name="T1" fmla="*/ 113 h 114"/>
                  <a:gd name="T2" fmla="*/ 20 w 580"/>
                  <a:gd name="T3" fmla="*/ 112 h 114"/>
                  <a:gd name="T4" fmla="*/ 32 w 580"/>
                  <a:gd name="T5" fmla="*/ 110 h 114"/>
                  <a:gd name="T6" fmla="*/ 44 w 580"/>
                  <a:gd name="T7" fmla="*/ 108 h 114"/>
                  <a:gd name="T8" fmla="*/ 56 w 580"/>
                  <a:gd name="T9" fmla="*/ 107 h 114"/>
                  <a:gd name="T10" fmla="*/ 68 w 580"/>
                  <a:gd name="T11" fmla="*/ 105 h 114"/>
                  <a:gd name="T12" fmla="*/ 80 w 580"/>
                  <a:gd name="T13" fmla="*/ 104 h 114"/>
                  <a:gd name="T14" fmla="*/ 92 w 580"/>
                  <a:gd name="T15" fmla="*/ 103 h 114"/>
                  <a:gd name="T16" fmla="*/ 104 w 580"/>
                  <a:gd name="T17" fmla="*/ 102 h 114"/>
                  <a:gd name="T18" fmla="*/ 116 w 580"/>
                  <a:gd name="T19" fmla="*/ 99 h 114"/>
                  <a:gd name="T20" fmla="*/ 128 w 580"/>
                  <a:gd name="T21" fmla="*/ 96 h 114"/>
                  <a:gd name="T22" fmla="*/ 140 w 580"/>
                  <a:gd name="T23" fmla="*/ 92 h 114"/>
                  <a:gd name="T24" fmla="*/ 152 w 580"/>
                  <a:gd name="T25" fmla="*/ 88 h 114"/>
                  <a:gd name="T26" fmla="*/ 164 w 580"/>
                  <a:gd name="T27" fmla="*/ 83 h 114"/>
                  <a:gd name="T28" fmla="*/ 173 w 580"/>
                  <a:gd name="T29" fmla="*/ 74 h 114"/>
                  <a:gd name="T30" fmla="*/ 182 w 580"/>
                  <a:gd name="T31" fmla="*/ 64 h 114"/>
                  <a:gd name="T32" fmla="*/ 190 w 580"/>
                  <a:gd name="T33" fmla="*/ 56 h 114"/>
                  <a:gd name="T34" fmla="*/ 199 w 580"/>
                  <a:gd name="T35" fmla="*/ 54 h 114"/>
                  <a:gd name="T36" fmla="*/ 211 w 580"/>
                  <a:gd name="T37" fmla="*/ 50 h 114"/>
                  <a:gd name="T38" fmla="*/ 223 w 580"/>
                  <a:gd name="T39" fmla="*/ 47 h 114"/>
                  <a:gd name="T40" fmla="*/ 235 w 580"/>
                  <a:gd name="T41" fmla="*/ 44 h 114"/>
                  <a:gd name="T42" fmla="*/ 246 w 580"/>
                  <a:gd name="T43" fmla="*/ 41 h 114"/>
                  <a:gd name="T44" fmla="*/ 254 w 580"/>
                  <a:gd name="T45" fmla="*/ 41 h 114"/>
                  <a:gd name="T46" fmla="*/ 266 w 580"/>
                  <a:gd name="T47" fmla="*/ 41 h 114"/>
                  <a:gd name="T48" fmla="*/ 278 w 580"/>
                  <a:gd name="T49" fmla="*/ 40 h 114"/>
                  <a:gd name="T50" fmla="*/ 290 w 580"/>
                  <a:gd name="T51" fmla="*/ 40 h 114"/>
                  <a:gd name="T52" fmla="*/ 302 w 580"/>
                  <a:gd name="T53" fmla="*/ 40 h 114"/>
                  <a:gd name="T54" fmla="*/ 310 w 580"/>
                  <a:gd name="T55" fmla="*/ 40 h 114"/>
                  <a:gd name="T56" fmla="*/ 322 w 580"/>
                  <a:gd name="T57" fmla="*/ 39 h 114"/>
                  <a:gd name="T58" fmla="*/ 334 w 580"/>
                  <a:gd name="T59" fmla="*/ 39 h 114"/>
                  <a:gd name="T60" fmla="*/ 346 w 580"/>
                  <a:gd name="T61" fmla="*/ 38 h 114"/>
                  <a:gd name="T62" fmla="*/ 357 w 580"/>
                  <a:gd name="T63" fmla="*/ 38 h 114"/>
                  <a:gd name="T64" fmla="*/ 366 w 580"/>
                  <a:gd name="T65" fmla="*/ 36 h 114"/>
                  <a:gd name="T66" fmla="*/ 378 w 580"/>
                  <a:gd name="T67" fmla="*/ 34 h 114"/>
                  <a:gd name="T68" fmla="*/ 390 w 580"/>
                  <a:gd name="T69" fmla="*/ 32 h 114"/>
                  <a:gd name="T70" fmla="*/ 402 w 580"/>
                  <a:gd name="T71" fmla="*/ 29 h 114"/>
                  <a:gd name="T72" fmla="*/ 413 w 580"/>
                  <a:gd name="T73" fmla="*/ 27 h 114"/>
                  <a:gd name="T74" fmla="*/ 421 w 580"/>
                  <a:gd name="T75" fmla="*/ 25 h 114"/>
                  <a:gd name="T76" fmla="*/ 433 w 580"/>
                  <a:gd name="T77" fmla="*/ 23 h 114"/>
                  <a:gd name="T78" fmla="*/ 445 w 580"/>
                  <a:gd name="T79" fmla="*/ 21 h 114"/>
                  <a:gd name="T80" fmla="*/ 457 w 580"/>
                  <a:gd name="T81" fmla="*/ 18 h 114"/>
                  <a:gd name="T82" fmla="*/ 468 w 580"/>
                  <a:gd name="T83" fmla="*/ 16 h 114"/>
                  <a:gd name="T84" fmla="*/ 476 w 580"/>
                  <a:gd name="T85" fmla="*/ 15 h 114"/>
                  <a:gd name="T86" fmla="*/ 488 w 580"/>
                  <a:gd name="T87" fmla="*/ 13 h 114"/>
                  <a:gd name="T88" fmla="*/ 500 w 580"/>
                  <a:gd name="T89" fmla="*/ 11 h 114"/>
                  <a:gd name="T90" fmla="*/ 512 w 580"/>
                  <a:gd name="T91" fmla="*/ 9 h 114"/>
                  <a:gd name="T92" fmla="*/ 524 w 580"/>
                  <a:gd name="T93" fmla="*/ 7 h 114"/>
                  <a:gd name="T94" fmla="*/ 532 w 580"/>
                  <a:gd name="T95" fmla="*/ 6 h 114"/>
                  <a:gd name="T96" fmla="*/ 544 w 580"/>
                  <a:gd name="T97" fmla="*/ 5 h 114"/>
                  <a:gd name="T98" fmla="*/ 556 w 580"/>
                  <a:gd name="T99" fmla="*/ 3 h 114"/>
                  <a:gd name="T100" fmla="*/ 568 w 580"/>
                  <a:gd name="T101" fmla="*/ 2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580" h="114">
                    <a:moveTo>
                      <a:pt x="4" y="114"/>
                    </a:moveTo>
                    <a:lnTo>
                      <a:pt x="8" y="113"/>
                    </a:lnTo>
                    <a:moveTo>
                      <a:pt x="12" y="113"/>
                    </a:moveTo>
                    <a:lnTo>
                      <a:pt x="16" y="112"/>
                    </a:lnTo>
                    <a:moveTo>
                      <a:pt x="20" y="112"/>
                    </a:moveTo>
                    <a:lnTo>
                      <a:pt x="24" y="111"/>
                    </a:lnTo>
                    <a:moveTo>
                      <a:pt x="28" y="110"/>
                    </a:moveTo>
                    <a:lnTo>
                      <a:pt x="32" y="110"/>
                    </a:lnTo>
                    <a:moveTo>
                      <a:pt x="36" y="109"/>
                    </a:moveTo>
                    <a:lnTo>
                      <a:pt x="40" y="109"/>
                    </a:lnTo>
                    <a:moveTo>
                      <a:pt x="44" y="108"/>
                    </a:moveTo>
                    <a:lnTo>
                      <a:pt x="48" y="107"/>
                    </a:lnTo>
                    <a:moveTo>
                      <a:pt x="52" y="107"/>
                    </a:moveTo>
                    <a:lnTo>
                      <a:pt x="56" y="107"/>
                    </a:lnTo>
                    <a:moveTo>
                      <a:pt x="60" y="106"/>
                    </a:moveTo>
                    <a:lnTo>
                      <a:pt x="64" y="106"/>
                    </a:lnTo>
                    <a:moveTo>
                      <a:pt x="68" y="105"/>
                    </a:moveTo>
                    <a:lnTo>
                      <a:pt x="72" y="105"/>
                    </a:lnTo>
                    <a:moveTo>
                      <a:pt x="76" y="105"/>
                    </a:moveTo>
                    <a:lnTo>
                      <a:pt x="80" y="104"/>
                    </a:lnTo>
                    <a:moveTo>
                      <a:pt x="84" y="104"/>
                    </a:moveTo>
                    <a:lnTo>
                      <a:pt x="88" y="104"/>
                    </a:lnTo>
                    <a:moveTo>
                      <a:pt x="92" y="103"/>
                    </a:moveTo>
                    <a:lnTo>
                      <a:pt x="96" y="103"/>
                    </a:lnTo>
                    <a:moveTo>
                      <a:pt x="100" y="103"/>
                    </a:moveTo>
                    <a:lnTo>
                      <a:pt x="104" y="102"/>
                    </a:lnTo>
                    <a:moveTo>
                      <a:pt x="108" y="102"/>
                    </a:moveTo>
                    <a:lnTo>
                      <a:pt x="112" y="100"/>
                    </a:lnTo>
                    <a:moveTo>
                      <a:pt x="116" y="99"/>
                    </a:moveTo>
                    <a:lnTo>
                      <a:pt x="120" y="98"/>
                    </a:lnTo>
                    <a:moveTo>
                      <a:pt x="124" y="97"/>
                    </a:moveTo>
                    <a:lnTo>
                      <a:pt x="128" y="96"/>
                    </a:lnTo>
                    <a:moveTo>
                      <a:pt x="132" y="94"/>
                    </a:moveTo>
                    <a:lnTo>
                      <a:pt x="136" y="93"/>
                    </a:lnTo>
                    <a:moveTo>
                      <a:pt x="140" y="92"/>
                    </a:moveTo>
                    <a:lnTo>
                      <a:pt x="144" y="91"/>
                    </a:lnTo>
                    <a:moveTo>
                      <a:pt x="148" y="89"/>
                    </a:moveTo>
                    <a:lnTo>
                      <a:pt x="152" y="88"/>
                    </a:lnTo>
                    <a:moveTo>
                      <a:pt x="156" y="87"/>
                    </a:moveTo>
                    <a:lnTo>
                      <a:pt x="160" y="86"/>
                    </a:lnTo>
                    <a:moveTo>
                      <a:pt x="164" y="83"/>
                    </a:moveTo>
                    <a:lnTo>
                      <a:pt x="167" y="80"/>
                    </a:lnTo>
                    <a:moveTo>
                      <a:pt x="170" y="77"/>
                    </a:moveTo>
                    <a:lnTo>
                      <a:pt x="173" y="74"/>
                    </a:lnTo>
                    <a:moveTo>
                      <a:pt x="176" y="71"/>
                    </a:moveTo>
                    <a:lnTo>
                      <a:pt x="179" y="67"/>
                    </a:lnTo>
                    <a:moveTo>
                      <a:pt x="182" y="64"/>
                    </a:moveTo>
                    <a:lnTo>
                      <a:pt x="185" y="61"/>
                    </a:lnTo>
                    <a:moveTo>
                      <a:pt x="188" y="58"/>
                    </a:moveTo>
                    <a:lnTo>
                      <a:pt x="190" y="56"/>
                    </a:lnTo>
                    <a:lnTo>
                      <a:pt x="191" y="56"/>
                    </a:lnTo>
                    <a:moveTo>
                      <a:pt x="195" y="55"/>
                    </a:moveTo>
                    <a:lnTo>
                      <a:pt x="199" y="54"/>
                    </a:lnTo>
                    <a:moveTo>
                      <a:pt x="203" y="53"/>
                    </a:moveTo>
                    <a:lnTo>
                      <a:pt x="207" y="51"/>
                    </a:lnTo>
                    <a:moveTo>
                      <a:pt x="211" y="50"/>
                    </a:moveTo>
                    <a:lnTo>
                      <a:pt x="215" y="49"/>
                    </a:lnTo>
                    <a:moveTo>
                      <a:pt x="219" y="48"/>
                    </a:moveTo>
                    <a:lnTo>
                      <a:pt x="223" y="47"/>
                    </a:lnTo>
                    <a:moveTo>
                      <a:pt x="227" y="46"/>
                    </a:moveTo>
                    <a:lnTo>
                      <a:pt x="231" y="45"/>
                    </a:lnTo>
                    <a:moveTo>
                      <a:pt x="235" y="44"/>
                    </a:moveTo>
                    <a:lnTo>
                      <a:pt x="239" y="43"/>
                    </a:lnTo>
                    <a:moveTo>
                      <a:pt x="243" y="42"/>
                    </a:moveTo>
                    <a:lnTo>
                      <a:pt x="246" y="41"/>
                    </a:lnTo>
                    <a:lnTo>
                      <a:pt x="246" y="41"/>
                    </a:lnTo>
                    <a:moveTo>
                      <a:pt x="250" y="41"/>
                    </a:moveTo>
                    <a:lnTo>
                      <a:pt x="254" y="41"/>
                    </a:lnTo>
                    <a:moveTo>
                      <a:pt x="258" y="41"/>
                    </a:moveTo>
                    <a:lnTo>
                      <a:pt x="262" y="41"/>
                    </a:lnTo>
                    <a:moveTo>
                      <a:pt x="266" y="41"/>
                    </a:moveTo>
                    <a:lnTo>
                      <a:pt x="270" y="41"/>
                    </a:lnTo>
                    <a:moveTo>
                      <a:pt x="274" y="41"/>
                    </a:moveTo>
                    <a:lnTo>
                      <a:pt x="278" y="40"/>
                    </a:lnTo>
                    <a:moveTo>
                      <a:pt x="282" y="40"/>
                    </a:moveTo>
                    <a:lnTo>
                      <a:pt x="286" y="40"/>
                    </a:lnTo>
                    <a:moveTo>
                      <a:pt x="290" y="40"/>
                    </a:moveTo>
                    <a:lnTo>
                      <a:pt x="294" y="40"/>
                    </a:lnTo>
                    <a:moveTo>
                      <a:pt x="298" y="40"/>
                    </a:moveTo>
                    <a:lnTo>
                      <a:pt x="302" y="40"/>
                    </a:lnTo>
                    <a:lnTo>
                      <a:pt x="302" y="40"/>
                    </a:lnTo>
                    <a:moveTo>
                      <a:pt x="306" y="40"/>
                    </a:moveTo>
                    <a:lnTo>
                      <a:pt x="310" y="40"/>
                    </a:lnTo>
                    <a:moveTo>
                      <a:pt x="314" y="40"/>
                    </a:moveTo>
                    <a:lnTo>
                      <a:pt x="318" y="39"/>
                    </a:lnTo>
                    <a:moveTo>
                      <a:pt x="322" y="39"/>
                    </a:moveTo>
                    <a:lnTo>
                      <a:pt x="326" y="39"/>
                    </a:lnTo>
                    <a:moveTo>
                      <a:pt x="330" y="39"/>
                    </a:moveTo>
                    <a:lnTo>
                      <a:pt x="334" y="39"/>
                    </a:lnTo>
                    <a:moveTo>
                      <a:pt x="338" y="39"/>
                    </a:moveTo>
                    <a:lnTo>
                      <a:pt x="342" y="39"/>
                    </a:lnTo>
                    <a:moveTo>
                      <a:pt x="346" y="38"/>
                    </a:moveTo>
                    <a:lnTo>
                      <a:pt x="350" y="38"/>
                    </a:lnTo>
                    <a:moveTo>
                      <a:pt x="354" y="38"/>
                    </a:moveTo>
                    <a:lnTo>
                      <a:pt x="357" y="38"/>
                    </a:lnTo>
                    <a:lnTo>
                      <a:pt x="358" y="38"/>
                    </a:lnTo>
                    <a:moveTo>
                      <a:pt x="362" y="37"/>
                    </a:moveTo>
                    <a:lnTo>
                      <a:pt x="366" y="36"/>
                    </a:lnTo>
                    <a:moveTo>
                      <a:pt x="370" y="35"/>
                    </a:moveTo>
                    <a:lnTo>
                      <a:pt x="374" y="35"/>
                    </a:lnTo>
                    <a:moveTo>
                      <a:pt x="378" y="34"/>
                    </a:moveTo>
                    <a:lnTo>
                      <a:pt x="382" y="33"/>
                    </a:lnTo>
                    <a:moveTo>
                      <a:pt x="386" y="32"/>
                    </a:moveTo>
                    <a:lnTo>
                      <a:pt x="390" y="32"/>
                    </a:lnTo>
                    <a:moveTo>
                      <a:pt x="394" y="31"/>
                    </a:moveTo>
                    <a:lnTo>
                      <a:pt x="398" y="30"/>
                    </a:lnTo>
                    <a:moveTo>
                      <a:pt x="402" y="29"/>
                    </a:moveTo>
                    <a:lnTo>
                      <a:pt x="406" y="28"/>
                    </a:lnTo>
                    <a:moveTo>
                      <a:pt x="410" y="28"/>
                    </a:moveTo>
                    <a:lnTo>
                      <a:pt x="413" y="27"/>
                    </a:lnTo>
                    <a:lnTo>
                      <a:pt x="413" y="27"/>
                    </a:lnTo>
                    <a:moveTo>
                      <a:pt x="417" y="26"/>
                    </a:moveTo>
                    <a:lnTo>
                      <a:pt x="421" y="25"/>
                    </a:lnTo>
                    <a:moveTo>
                      <a:pt x="425" y="25"/>
                    </a:moveTo>
                    <a:lnTo>
                      <a:pt x="429" y="24"/>
                    </a:lnTo>
                    <a:moveTo>
                      <a:pt x="433" y="23"/>
                    </a:moveTo>
                    <a:lnTo>
                      <a:pt x="437" y="22"/>
                    </a:lnTo>
                    <a:moveTo>
                      <a:pt x="441" y="21"/>
                    </a:moveTo>
                    <a:lnTo>
                      <a:pt x="445" y="21"/>
                    </a:lnTo>
                    <a:moveTo>
                      <a:pt x="449" y="20"/>
                    </a:moveTo>
                    <a:lnTo>
                      <a:pt x="453" y="19"/>
                    </a:lnTo>
                    <a:moveTo>
                      <a:pt x="457" y="18"/>
                    </a:moveTo>
                    <a:lnTo>
                      <a:pt x="461" y="17"/>
                    </a:lnTo>
                    <a:moveTo>
                      <a:pt x="465" y="17"/>
                    </a:moveTo>
                    <a:lnTo>
                      <a:pt x="468" y="16"/>
                    </a:lnTo>
                    <a:lnTo>
                      <a:pt x="468" y="16"/>
                    </a:lnTo>
                    <a:moveTo>
                      <a:pt x="472" y="15"/>
                    </a:moveTo>
                    <a:lnTo>
                      <a:pt x="476" y="15"/>
                    </a:lnTo>
                    <a:moveTo>
                      <a:pt x="480" y="14"/>
                    </a:moveTo>
                    <a:lnTo>
                      <a:pt x="484" y="13"/>
                    </a:lnTo>
                    <a:moveTo>
                      <a:pt x="488" y="13"/>
                    </a:moveTo>
                    <a:lnTo>
                      <a:pt x="492" y="12"/>
                    </a:lnTo>
                    <a:moveTo>
                      <a:pt x="496" y="12"/>
                    </a:moveTo>
                    <a:lnTo>
                      <a:pt x="500" y="11"/>
                    </a:lnTo>
                    <a:moveTo>
                      <a:pt x="504" y="10"/>
                    </a:moveTo>
                    <a:lnTo>
                      <a:pt x="508" y="10"/>
                    </a:lnTo>
                    <a:moveTo>
                      <a:pt x="512" y="9"/>
                    </a:moveTo>
                    <a:lnTo>
                      <a:pt x="516" y="8"/>
                    </a:lnTo>
                    <a:moveTo>
                      <a:pt x="520" y="8"/>
                    </a:moveTo>
                    <a:lnTo>
                      <a:pt x="524" y="7"/>
                    </a:lnTo>
                    <a:lnTo>
                      <a:pt x="524" y="7"/>
                    </a:lnTo>
                    <a:moveTo>
                      <a:pt x="528" y="7"/>
                    </a:moveTo>
                    <a:lnTo>
                      <a:pt x="532" y="6"/>
                    </a:lnTo>
                    <a:moveTo>
                      <a:pt x="536" y="6"/>
                    </a:moveTo>
                    <a:lnTo>
                      <a:pt x="540" y="5"/>
                    </a:lnTo>
                    <a:moveTo>
                      <a:pt x="544" y="5"/>
                    </a:moveTo>
                    <a:lnTo>
                      <a:pt x="548" y="4"/>
                    </a:lnTo>
                    <a:moveTo>
                      <a:pt x="552" y="4"/>
                    </a:moveTo>
                    <a:lnTo>
                      <a:pt x="556" y="3"/>
                    </a:lnTo>
                    <a:moveTo>
                      <a:pt x="560" y="3"/>
                    </a:moveTo>
                    <a:lnTo>
                      <a:pt x="564" y="2"/>
                    </a:lnTo>
                    <a:moveTo>
                      <a:pt x="568" y="2"/>
                    </a:moveTo>
                    <a:lnTo>
                      <a:pt x="572" y="1"/>
                    </a:lnTo>
                    <a:moveTo>
                      <a:pt x="576" y="1"/>
                    </a:moveTo>
                  </a:path>
                </a:pathLst>
              </a:custGeom>
              <a:noFill/>
              <a:ln w="9525" cap="flat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1" name="Freeform 43">
                <a:extLst>
                  <a:ext uri="{FF2B5EF4-FFF2-40B4-BE49-F238E27FC236}">
                    <a16:creationId xmlns:a16="http://schemas.microsoft.com/office/drawing/2014/main" id="{C36CCD3F-E6A2-4E14-846F-F87867E2C21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72559" y="471488"/>
                <a:ext cx="5532438" cy="2184400"/>
              </a:xfrm>
              <a:custGeom>
                <a:avLst/>
                <a:gdLst>
                  <a:gd name="T0" fmla="*/ 8 w 580"/>
                  <a:gd name="T1" fmla="*/ 226 h 229"/>
                  <a:gd name="T2" fmla="*/ 20 w 580"/>
                  <a:gd name="T3" fmla="*/ 223 h 229"/>
                  <a:gd name="T4" fmla="*/ 32 w 580"/>
                  <a:gd name="T5" fmla="*/ 219 h 229"/>
                  <a:gd name="T6" fmla="*/ 44 w 580"/>
                  <a:gd name="T7" fmla="*/ 215 h 229"/>
                  <a:gd name="T8" fmla="*/ 55 w 580"/>
                  <a:gd name="T9" fmla="*/ 212 h 229"/>
                  <a:gd name="T10" fmla="*/ 67 w 580"/>
                  <a:gd name="T11" fmla="*/ 210 h 229"/>
                  <a:gd name="T12" fmla="*/ 79 w 580"/>
                  <a:gd name="T13" fmla="*/ 209 h 229"/>
                  <a:gd name="T14" fmla="*/ 91 w 580"/>
                  <a:gd name="T15" fmla="*/ 207 h 229"/>
                  <a:gd name="T16" fmla="*/ 103 w 580"/>
                  <a:gd name="T17" fmla="*/ 205 h 229"/>
                  <a:gd name="T18" fmla="*/ 115 w 580"/>
                  <a:gd name="T19" fmla="*/ 199 h 229"/>
                  <a:gd name="T20" fmla="*/ 127 w 580"/>
                  <a:gd name="T21" fmla="*/ 192 h 229"/>
                  <a:gd name="T22" fmla="*/ 139 w 580"/>
                  <a:gd name="T23" fmla="*/ 184 h 229"/>
                  <a:gd name="T24" fmla="*/ 151 w 580"/>
                  <a:gd name="T25" fmla="*/ 177 h 229"/>
                  <a:gd name="T26" fmla="*/ 162 w 580"/>
                  <a:gd name="T27" fmla="*/ 170 h 229"/>
                  <a:gd name="T28" fmla="*/ 168 w 580"/>
                  <a:gd name="T29" fmla="*/ 158 h 229"/>
                  <a:gd name="T30" fmla="*/ 174 w 580"/>
                  <a:gd name="T31" fmla="*/ 146 h 229"/>
                  <a:gd name="T32" fmla="*/ 180 w 580"/>
                  <a:gd name="T33" fmla="*/ 134 h 229"/>
                  <a:gd name="T34" fmla="*/ 186 w 580"/>
                  <a:gd name="T35" fmla="*/ 122 h 229"/>
                  <a:gd name="T36" fmla="*/ 190 w 580"/>
                  <a:gd name="T37" fmla="*/ 113 h 229"/>
                  <a:gd name="T38" fmla="*/ 201 w 580"/>
                  <a:gd name="T39" fmla="*/ 107 h 229"/>
                  <a:gd name="T40" fmla="*/ 213 w 580"/>
                  <a:gd name="T41" fmla="*/ 100 h 229"/>
                  <a:gd name="T42" fmla="*/ 225 w 580"/>
                  <a:gd name="T43" fmla="*/ 94 h 229"/>
                  <a:gd name="T44" fmla="*/ 237 w 580"/>
                  <a:gd name="T45" fmla="*/ 87 h 229"/>
                  <a:gd name="T46" fmla="*/ 246 w 580"/>
                  <a:gd name="T47" fmla="*/ 82 h 229"/>
                  <a:gd name="T48" fmla="*/ 257 w 580"/>
                  <a:gd name="T49" fmla="*/ 81 h 229"/>
                  <a:gd name="T50" fmla="*/ 269 w 580"/>
                  <a:gd name="T51" fmla="*/ 81 h 229"/>
                  <a:gd name="T52" fmla="*/ 281 w 580"/>
                  <a:gd name="T53" fmla="*/ 80 h 229"/>
                  <a:gd name="T54" fmla="*/ 293 w 580"/>
                  <a:gd name="T55" fmla="*/ 79 h 229"/>
                  <a:gd name="T56" fmla="*/ 302 w 580"/>
                  <a:gd name="T57" fmla="*/ 79 h 229"/>
                  <a:gd name="T58" fmla="*/ 313 w 580"/>
                  <a:gd name="T59" fmla="*/ 78 h 229"/>
                  <a:gd name="T60" fmla="*/ 325 w 580"/>
                  <a:gd name="T61" fmla="*/ 78 h 229"/>
                  <a:gd name="T62" fmla="*/ 337 w 580"/>
                  <a:gd name="T63" fmla="*/ 77 h 229"/>
                  <a:gd name="T64" fmla="*/ 349 w 580"/>
                  <a:gd name="T65" fmla="*/ 76 h 229"/>
                  <a:gd name="T66" fmla="*/ 361 w 580"/>
                  <a:gd name="T67" fmla="*/ 74 h 229"/>
                  <a:gd name="T68" fmla="*/ 373 w 580"/>
                  <a:gd name="T69" fmla="*/ 69 h 229"/>
                  <a:gd name="T70" fmla="*/ 385 w 580"/>
                  <a:gd name="T71" fmla="*/ 65 h 229"/>
                  <a:gd name="T72" fmla="*/ 397 w 580"/>
                  <a:gd name="T73" fmla="*/ 60 h 229"/>
                  <a:gd name="T74" fmla="*/ 409 w 580"/>
                  <a:gd name="T75" fmla="*/ 55 h 229"/>
                  <a:gd name="T76" fmla="*/ 421 w 580"/>
                  <a:gd name="T77" fmla="*/ 50 h 229"/>
                  <a:gd name="T78" fmla="*/ 433 w 580"/>
                  <a:gd name="T79" fmla="*/ 45 h 229"/>
                  <a:gd name="T80" fmla="*/ 445 w 580"/>
                  <a:gd name="T81" fmla="*/ 41 h 229"/>
                  <a:gd name="T82" fmla="*/ 457 w 580"/>
                  <a:gd name="T83" fmla="*/ 36 h 229"/>
                  <a:gd name="T84" fmla="*/ 468 w 580"/>
                  <a:gd name="T85" fmla="*/ 32 h 229"/>
                  <a:gd name="T86" fmla="*/ 480 w 580"/>
                  <a:gd name="T87" fmla="*/ 28 h 229"/>
                  <a:gd name="T88" fmla="*/ 492 w 580"/>
                  <a:gd name="T89" fmla="*/ 24 h 229"/>
                  <a:gd name="T90" fmla="*/ 504 w 580"/>
                  <a:gd name="T91" fmla="*/ 20 h 229"/>
                  <a:gd name="T92" fmla="*/ 516 w 580"/>
                  <a:gd name="T93" fmla="*/ 17 h 229"/>
                  <a:gd name="T94" fmla="*/ 528 w 580"/>
                  <a:gd name="T95" fmla="*/ 13 h 229"/>
                  <a:gd name="T96" fmla="*/ 540 w 580"/>
                  <a:gd name="T97" fmla="*/ 10 h 229"/>
                  <a:gd name="T98" fmla="*/ 552 w 580"/>
                  <a:gd name="T99" fmla="*/ 7 h 229"/>
                  <a:gd name="T100" fmla="*/ 564 w 580"/>
                  <a:gd name="T101" fmla="*/ 4 h 229"/>
                  <a:gd name="T102" fmla="*/ 576 w 580"/>
                  <a:gd name="T103" fmla="*/ 1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80" h="229">
                    <a:moveTo>
                      <a:pt x="4" y="228"/>
                    </a:moveTo>
                    <a:lnTo>
                      <a:pt x="8" y="226"/>
                    </a:lnTo>
                    <a:moveTo>
                      <a:pt x="12" y="225"/>
                    </a:moveTo>
                    <a:lnTo>
                      <a:pt x="16" y="224"/>
                    </a:lnTo>
                    <a:moveTo>
                      <a:pt x="20" y="223"/>
                    </a:moveTo>
                    <a:lnTo>
                      <a:pt x="24" y="221"/>
                    </a:lnTo>
                    <a:moveTo>
                      <a:pt x="28" y="220"/>
                    </a:moveTo>
                    <a:lnTo>
                      <a:pt x="32" y="219"/>
                    </a:lnTo>
                    <a:moveTo>
                      <a:pt x="36" y="218"/>
                    </a:moveTo>
                    <a:lnTo>
                      <a:pt x="40" y="216"/>
                    </a:lnTo>
                    <a:moveTo>
                      <a:pt x="44" y="215"/>
                    </a:moveTo>
                    <a:lnTo>
                      <a:pt x="48" y="214"/>
                    </a:lnTo>
                    <a:moveTo>
                      <a:pt x="51" y="213"/>
                    </a:moveTo>
                    <a:lnTo>
                      <a:pt x="55" y="212"/>
                    </a:lnTo>
                    <a:moveTo>
                      <a:pt x="59" y="212"/>
                    </a:moveTo>
                    <a:lnTo>
                      <a:pt x="63" y="211"/>
                    </a:lnTo>
                    <a:moveTo>
                      <a:pt x="67" y="210"/>
                    </a:moveTo>
                    <a:lnTo>
                      <a:pt x="71" y="210"/>
                    </a:lnTo>
                    <a:moveTo>
                      <a:pt x="75" y="209"/>
                    </a:moveTo>
                    <a:lnTo>
                      <a:pt x="79" y="209"/>
                    </a:lnTo>
                    <a:moveTo>
                      <a:pt x="83" y="208"/>
                    </a:moveTo>
                    <a:lnTo>
                      <a:pt x="87" y="207"/>
                    </a:lnTo>
                    <a:moveTo>
                      <a:pt x="91" y="207"/>
                    </a:moveTo>
                    <a:lnTo>
                      <a:pt x="95" y="206"/>
                    </a:lnTo>
                    <a:moveTo>
                      <a:pt x="99" y="205"/>
                    </a:moveTo>
                    <a:lnTo>
                      <a:pt x="103" y="205"/>
                    </a:lnTo>
                    <a:moveTo>
                      <a:pt x="107" y="204"/>
                    </a:moveTo>
                    <a:lnTo>
                      <a:pt x="111" y="202"/>
                    </a:lnTo>
                    <a:moveTo>
                      <a:pt x="115" y="199"/>
                    </a:moveTo>
                    <a:lnTo>
                      <a:pt x="119" y="197"/>
                    </a:lnTo>
                    <a:moveTo>
                      <a:pt x="123" y="194"/>
                    </a:moveTo>
                    <a:lnTo>
                      <a:pt x="127" y="192"/>
                    </a:lnTo>
                    <a:moveTo>
                      <a:pt x="131" y="189"/>
                    </a:moveTo>
                    <a:lnTo>
                      <a:pt x="135" y="187"/>
                    </a:lnTo>
                    <a:moveTo>
                      <a:pt x="139" y="184"/>
                    </a:moveTo>
                    <a:lnTo>
                      <a:pt x="143" y="182"/>
                    </a:lnTo>
                    <a:moveTo>
                      <a:pt x="147" y="179"/>
                    </a:moveTo>
                    <a:lnTo>
                      <a:pt x="151" y="177"/>
                    </a:lnTo>
                    <a:moveTo>
                      <a:pt x="155" y="174"/>
                    </a:moveTo>
                    <a:lnTo>
                      <a:pt x="159" y="172"/>
                    </a:lnTo>
                    <a:moveTo>
                      <a:pt x="162" y="170"/>
                    </a:moveTo>
                    <a:lnTo>
                      <a:pt x="164" y="166"/>
                    </a:lnTo>
                    <a:moveTo>
                      <a:pt x="166" y="162"/>
                    </a:moveTo>
                    <a:lnTo>
                      <a:pt x="168" y="158"/>
                    </a:lnTo>
                    <a:moveTo>
                      <a:pt x="170" y="154"/>
                    </a:moveTo>
                    <a:lnTo>
                      <a:pt x="172" y="150"/>
                    </a:lnTo>
                    <a:moveTo>
                      <a:pt x="174" y="146"/>
                    </a:moveTo>
                    <a:lnTo>
                      <a:pt x="176" y="142"/>
                    </a:lnTo>
                    <a:moveTo>
                      <a:pt x="178" y="138"/>
                    </a:moveTo>
                    <a:lnTo>
                      <a:pt x="180" y="134"/>
                    </a:lnTo>
                    <a:moveTo>
                      <a:pt x="182" y="130"/>
                    </a:moveTo>
                    <a:lnTo>
                      <a:pt x="184" y="126"/>
                    </a:lnTo>
                    <a:moveTo>
                      <a:pt x="186" y="122"/>
                    </a:moveTo>
                    <a:lnTo>
                      <a:pt x="188" y="118"/>
                    </a:lnTo>
                    <a:moveTo>
                      <a:pt x="190" y="114"/>
                    </a:moveTo>
                    <a:lnTo>
                      <a:pt x="190" y="113"/>
                    </a:lnTo>
                    <a:lnTo>
                      <a:pt x="193" y="111"/>
                    </a:lnTo>
                    <a:moveTo>
                      <a:pt x="197" y="109"/>
                    </a:moveTo>
                    <a:lnTo>
                      <a:pt x="201" y="107"/>
                    </a:lnTo>
                    <a:moveTo>
                      <a:pt x="205" y="105"/>
                    </a:moveTo>
                    <a:lnTo>
                      <a:pt x="209" y="102"/>
                    </a:lnTo>
                    <a:moveTo>
                      <a:pt x="213" y="100"/>
                    </a:moveTo>
                    <a:lnTo>
                      <a:pt x="217" y="98"/>
                    </a:lnTo>
                    <a:moveTo>
                      <a:pt x="221" y="96"/>
                    </a:moveTo>
                    <a:lnTo>
                      <a:pt x="225" y="94"/>
                    </a:lnTo>
                    <a:moveTo>
                      <a:pt x="229" y="91"/>
                    </a:moveTo>
                    <a:lnTo>
                      <a:pt x="233" y="89"/>
                    </a:lnTo>
                    <a:moveTo>
                      <a:pt x="237" y="87"/>
                    </a:moveTo>
                    <a:lnTo>
                      <a:pt x="241" y="85"/>
                    </a:lnTo>
                    <a:moveTo>
                      <a:pt x="245" y="83"/>
                    </a:moveTo>
                    <a:lnTo>
                      <a:pt x="246" y="82"/>
                    </a:lnTo>
                    <a:lnTo>
                      <a:pt x="249" y="82"/>
                    </a:lnTo>
                    <a:moveTo>
                      <a:pt x="253" y="82"/>
                    </a:moveTo>
                    <a:lnTo>
                      <a:pt x="257" y="81"/>
                    </a:lnTo>
                    <a:moveTo>
                      <a:pt x="261" y="81"/>
                    </a:moveTo>
                    <a:lnTo>
                      <a:pt x="265" y="81"/>
                    </a:lnTo>
                    <a:moveTo>
                      <a:pt x="269" y="81"/>
                    </a:moveTo>
                    <a:lnTo>
                      <a:pt x="273" y="81"/>
                    </a:lnTo>
                    <a:moveTo>
                      <a:pt x="277" y="80"/>
                    </a:moveTo>
                    <a:lnTo>
                      <a:pt x="281" y="80"/>
                    </a:lnTo>
                    <a:moveTo>
                      <a:pt x="285" y="80"/>
                    </a:moveTo>
                    <a:lnTo>
                      <a:pt x="289" y="80"/>
                    </a:lnTo>
                    <a:moveTo>
                      <a:pt x="293" y="79"/>
                    </a:moveTo>
                    <a:lnTo>
                      <a:pt x="297" y="79"/>
                    </a:lnTo>
                    <a:moveTo>
                      <a:pt x="301" y="79"/>
                    </a:moveTo>
                    <a:lnTo>
                      <a:pt x="302" y="79"/>
                    </a:lnTo>
                    <a:lnTo>
                      <a:pt x="305" y="79"/>
                    </a:lnTo>
                    <a:moveTo>
                      <a:pt x="309" y="79"/>
                    </a:moveTo>
                    <a:lnTo>
                      <a:pt x="313" y="78"/>
                    </a:lnTo>
                    <a:moveTo>
                      <a:pt x="317" y="78"/>
                    </a:moveTo>
                    <a:lnTo>
                      <a:pt x="321" y="78"/>
                    </a:lnTo>
                    <a:moveTo>
                      <a:pt x="325" y="78"/>
                    </a:moveTo>
                    <a:lnTo>
                      <a:pt x="329" y="78"/>
                    </a:lnTo>
                    <a:moveTo>
                      <a:pt x="333" y="77"/>
                    </a:moveTo>
                    <a:lnTo>
                      <a:pt x="337" y="77"/>
                    </a:lnTo>
                    <a:moveTo>
                      <a:pt x="341" y="77"/>
                    </a:moveTo>
                    <a:lnTo>
                      <a:pt x="345" y="77"/>
                    </a:lnTo>
                    <a:moveTo>
                      <a:pt x="349" y="76"/>
                    </a:moveTo>
                    <a:lnTo>
                      <a:pt x="353" y="76"/>
                    </a:lnTo>
                    <a:moveTo>
                      <a:pt x="357" y="76"/>
                    </a:moveTo>
                    <a:lnTo>
                      <a:pt x="361" y="74"/>
                    </a:lnTo>
                    <a:moveTo>
                      <a:pt x="365" y="73"/>
                    </a:moveTo>
                    <a:lnTo>
                      <a:pt x="369" y="71"/>
                    </a:lnTo>
                    <a:moveTo>
                      <a:pt x="373" y="69"/>
                    </a:moveTo>
                    <a:lnTo>
                      <a:pt x="377" y="68"/>
                    </a:lnTo>
                    <a:moveTo>
                      <a:pt x="381" y="66"/>
                    </a:moveTo>
                    <a:lnTo>
                      <a:pt x="385" y="65"/>
                    </a:lnTo>
                    <a:moveTo>
                      <a:pt x="389" y="63"/>
                    </a:moveTo>
                    <a:lnTo>
                      <a:pt x="393" y="61"/>
                    </a:lnTo>
                    <a:moveTo>
                      <a:pt x="397" y="60"/>
                    </a:moveTo>
                    <a:lnTo>
                      <a:pt x="401" y="58"/>
                    </a:lnTo>
                    <a:moveTo>
                      <a:pt x="405" y="56"/>
                    </a:moveTo>
                    <a:lnTo>
                      <a:pt x="409" y="55"/>
                    </a:lnTo>
                    <a:moveTo>
                      <a:pt x="413" y="53"/>
                    </a:moveTo>
                    <a:lnTo>
                      <a:pt x="417" y="51"/>
                    </a:lnTo>
                    <a:moveTo>
                      <a:pt x="421" y="50"/>
                    </a:moveTo>
                    <a:lnTo>
                      <a:pt x="425" y="48"/>
                    </a:lnTo>
                    <a:moveTo>
                      <a:pt x="429" y="47"/>
                    </a:moveTo>
                    <a:lnTo>
                      <a:pt x="433" y="45"/>
                    </a:lnTo>
                    <a:moveTo>
                      <a:pt x="437" y="44"/>
                    </a:moveTo>
                    <a:lnTo>
                      <a:pt x="441" y="42"/>
                    </a:lnTo>
                    <a:moveTo>
                      <a:pt x="445" y="41"/>
                    </a:moveTo>
                    <a:lnTo>
                      <a:pt x="449" y="39"/>
                    </a:lnTo>
                    <a:moveTo>
                      <a:pt x="453" y="38"/>
                    </a:moveTo>
                    <a:lnTo>
                      <a:pt x="457" y="36"/>
                    </a:lnTo>
                    <a:moveTo>
                      <a:pt x="461" y="35"/>
                    </a:moveTo>
                    <a:lnTo>
                      <a:pt x="465" y="33"/>
                    </a:lnTo>
                    <a:moveTo>
                      <a:pt x="468" y="32"/>
                    </a:moveTo>
                    <a:lnTo>
                      <a:pt x="472" y="31"/>
                    </a:lnTo>
                    <a:moveTo>
                      <a:pt x="476" y="29"/>
                    </a:moveTo>
                    <a:lnTo>
                      <a:pt x="480" y="28"/>
                    </a:lnTo>
                    <a:moveTo>
                      <a:pt x="484" y="27"/>
                    </a:moveTo>
                    <a:lnTo>
                      <a:pt x="488" y="26"/>
                    </a:lnTo>
                    <a:moveTo>
                      <a:pt x="492" y="24"/>
                    </a:moveTo>
                    <a:lnTo>
                      <a:pt x="496" y="23"/>
                    </a:lnTo>
                    <a:moveTo>
                      <a:pt x="500" y="22"/>
                    </a:moveTo>
                    <a:lnTo>
                      <a:pt x="504" y="20"/>
                    </a:lnTo>
                    <a:moveTo>
                      <a:pt x="508" y="19"/>
                    </a:moveTo>
                    <a:lnTo>
                      <a:pt x="512" y="18"/>
                    </a:lnTo>
                    <a:moveTo>
                      <a:pt x="516" y="17"/>
                    </a:moveTo>
                    <a:lnTo>
                      <a:pt x="520" y="15"/>
                    </a:lnTo>
                    <a:moveTo>
                      <a:pt x="524" y="14"/>
                    </a:moveTo>
                    <a:lnTo>
                      <a:pt x="528" y="13"/>
                    </a:lnTo>
                    <a:moveTo>
                      <a:pt x="532" y="12"/>
                    </a:moveTo>
                    <a:lnTo>
                      <a:pt x="536" y="11"/>
                    </a:lnTo>
                    <a:moveTo>
                      <a:pt x="540" y="10"/>
                    </a:moveTo>
                    <a:lnTo>
                      <a:pt x="544" y="9"/>
                    </a:lnTo>
                    <a:moveTo>
                      <a:pt x="548" y="8"/>
                    </a:moveTo>
                    <a:lnTo>
                      <a:pt x="552" y="7"/>
                    </a:lnTo>
                    <a:moveTo>
                      <a:pt x="556" y="6"/>
                    </a:moveTo>
                    <a:lnTo>
                      <a:pt x="560" y="5"/>
                    </a:lnTo>
                    <a:moveTo>
                      <a:pt x="564" y="4"/>
                    </a:moveTo>
                    <a:lnTo>
                      <a:pt x="568" y="3"/>
                    </a:lnTo>
                    <a:moveTo>
                      <a:pt x="572" y="2"/>
                    </a:moveTo>
                    <a:lnTo>
                      <a:pt x="576" y="1"/>
                    </a:lnTo>
                  </a:path>
                </a:pathLst>
              </a:custGeom>
              <a:noFill/>
              <a:ln w="9525" cap="flat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EE10C0A2-1629-4742-A4A5-440181E985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9184" y="357188"/>
                <a:ext cx="6418263" cy="2652713"/>
              </a:xfrm>
              <a:prstGeom prst="rect">
                <a:avLst/>
              </a:prstGeom>
              <a:noFill/>
              <a:ln w="9525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64FB64F6-DBB3-413B-920E-4F3FB27205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1034" y="2847976"/>
                <a:ext cx="371475" cy="142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900" b="0" i="0" u="none" strike="noStrike" cap="none" normalizeH="0" baseline="0">
                    <a:ln>
                      <a:noFill/>
                    </a:ln>
                    <a:solidFill>
                      <a:srgbClr val="4D4D4D"/>
                    </a:solidFill>
                    <a:effectLst/>
                    <a:latin typeface="Arial" panose="020B0604020202020204" pitchFamily="34" charset="0"/>
                  </a:rPr>
                  <a:t>0e+00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DB48929D-FE47-42F8-B297-19A08CBA9B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1034" y="1989138"/>
                <a:ext cx="371475" cy="142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900" b="0" i="0" u="none" strike="noStrike" cap="none" normalizeH="0" baseline="0">
                    <a:ln>
                      <a:noFill/>
                    </a:ln>
                    <a:solidFill>
                      <a:srgbClr val="4D4D4D"/>
                    </a:solidFill>
                    <a:effectLst/>
                    <a:latin typeface="Arial" panose="020B0604020202020204" pitchFamily="34" charset="0"/>
                  </a:rPr>
                  <a:t>5e+07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E8FCF849-0CB4-4C45-BFBC-1079F54CA0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1034" y="1130301"/>
                <a:ext cx="371475" cy="142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900" b="0" i="0" u="none" strike="noStrike" cap="none" normalizeH="0" baseline="0">
                    <a:ln>
                      <a:noFill/>
                    </a:ln>
                    <a:solidFill>
                      <a:srgbClr val="4D4D4D"/>
                    </a:solidFill>
                    <a:effectLst/>
                    <a:latin typeface="Arial" panose="020B0604020202020204" pitchFamily="34" charset="0"/>
                  </a:rPr>
                  <a:t>1e+08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" name="Line 48">
                <a:extLst>
                  <a:ext uri="{FF2B5EF4-FFF2-40B4-BE49-F238E27FC236}">
                    <a16:creationId xmlns:a16="http://schemas.microsoft.com/office/drawing/2014/main" id="{A48265A7-AB5B-4168-8423-66F2699C1F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01084" y="2895601"/>
                <a:ext cx="38100" cy="0"/>
              </a:xfrm>
              <a:prstGeom prst="line">
                <a:avLst/>
              </a:prstGeom>
              <a:noFill/>
              <a:ln w="9525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7" name="Line 49">
                <a:extLst>
                  <a:ext uri="{FF2B5EF4-FFF2-40B4-BE49-F238E27FC236}">
                    <a16:creationId xmlns:a16="http://schemas.microsoft.com/office/drawing/2014/main" id="{3FD548A9-E552-4EF9-92F0-C57BC05E0A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01084" y="2036763"/>
                <a:ext cx="38100" cy="0"/>
              </a:xfrm>
              <a:prstGeom prst="line">
                <a:avLst/>
              </a:prstGeom>
              <a:noFill/>
              <a:ln w="9525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8" name="Line 50">
                <a:extLst>
                  <a:ext uri="{FF2B5EF4-FFF2-40B4-BE49-F238E27FC236}">
                    <a16:creationId xmlns:a16="http://schemas.microsoft.com/office/drawing/2014/main" id="{81CF68AA-969A-44F4-A191-561943402D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01084" y="1177926"/>
                <a:ext cx="38100" cy="0"/>
              </a:xfrm>
              <a:prstGeom prst="line">
                <a:avLst/>
              </a:prstGeom>
              <a:noFill/>
              <a:ln w="9525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9" name="Line 51">
                <a:extLst>
                  <a:ext uri="{FF2B5EF4-FFF2-40B4-BE49-F238E27FC236}">
                    <a16:creationId xmlns:a16="http://schemas.microsoft.com/office/drawing/2014/main" id="{426573AA-0CE3-4173-BC66-7EF2C20168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058334" y="3009901"/>
                <a:ext cx="0" cy="38100"/>
              </a:xfrm>
              <a:prstGeom prst="line">
                <a:avLst/>
              </a:prstGeom>
              <a:noFill/>
              <a:ln w="9525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0" name="Line 52">
                <a:extLst>
                  <a:ext uri="{FF2B5EF4-FFF2-40B4-BE49-F238E27FC236}">
                    <a16:creationId xmlns:a16="http://schemas.microsoft.com/office/drawing/2014/main" id="{405D1851-A93A-418B-AF53-CB3AB066B3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117196" y="3009901"/>
                <a:ext cx="0" cy="38100"/>
              </a:xfrm>
              <a:prstGeom prst="line">
                <a:avLst/>
              </a:prstGeom>
              <a:noFill/>
              <a:ln w="9525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1" name="Line 53">
                <a:extLst>
                  <a:ext uri="{FF2B5EF4-FFF2-40B4-BE49-F238E27FC236}">
                    <a16:creationId xmlns:a16="http://schemas.microsoft.com/office/drawing/2014/main" id="{6896DE97-D189-4F49-97D9-D3FD06A1EB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18884" y="3009901"/>
                <a:ext cx="0" cy="38100"/>
              </a:xfrm>
              <a:prstGeom prst="line">
                <a:avLst/>
              </a:prstGeom>
              <a:noFill/>
              <a:ln w="9525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2" name="Line 54">
                <a:extLst>
                  <a:ext uri="{FF2B5EF4-FFF2-40B4-BE49-F238E27FC236}">
                    <a16:creationId xmlns:a16="http://schemas.microsoft.com/office/drawing/2014/main" id="{FDDEC7EB-3409-4F38-8697-E5C350E510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977746" y="3009901"/>
                <a:ext cx="0" cy="38100"/>
              </a:xfrm>
              <a:prstGeom prst="line">
                <a:avLst/>
              </a:prstGeom>
              <a:noFill/>
              <a:ln w="9525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3" name="Line 55">
                <a:extLst>
                  <a:ext uri="{FF2B5EF4-FFF2-40B4-BE49-F238E27FC236}">
                    <a16:creationId xmlns:a16="http://schemas.microsoft.com/office/drawing/2014/main" id="{A6AF292F-4C75-4779-B4D9-F5BEE3909D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11146" y="3009901"/>
                <a:ext cx="0" cy="38100"/>
              </a:xfrm>
              <a:prstGeom prst="line">
                <a:avLst/>
              </a:prstGeom>
              <a:noFill/>
              <a:ln w="9525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4" name="Line 56">
                <a:extLst>
                  <a:ext uri="{FF2B5EF4-FFF2-40B4-BE49-F238E27FC236}">
                    <a16:creationId xmlns:a16="http://schemas.microsoft.com/office/drawing/2014/main" id="{32C1074D-C7AA-481F-A7A2-82B426A2AD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570009" y="3009901"/>
                <a:ext cx="0" cy="38100"/>
              </a:xfrm>
              <a:prstGeom prst="line">
                <a:avLst/>
              </a:prstGeom>
              <a:noFill/>
              <a:ln w="9525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5" name="Line 57">
                <a:extLst>
                  <a:ext uri="{FF2B5EF4-FFF2-40B4-BE49-F238E27FC236}">
                    <a16:creationId xmlns:a16="http://schemas.microsoft.com/office/drawing/2014/main" id="{2C0D4EC9-53FC-4403-9582-09AC2CB1E8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104996" y="3009901"/>
                <a:ext cx="0" cy="38100"/>
              </a:xfrm>
              <a:prstGeom prst="line">
                <a:avLst/>
              </a:prstGeom>
              <a:noFill/>
              <a:ln w="9525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841A96F5-06D1-4C28-A35E-F95C931C05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05934" y="3076576"/>
                <a:ext cx="304800" cy="142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900" b="0" i="0" u="none" strike="noStrike" cap="none" normalizeH="0" baseline="0">
                    <a:ln>
                      <a:noFill/>
                    </a:ln>
                    <a:solidFill>
                      <a:srgbClr val="4D4D4D"/>
                    </a:solidFill>
                    <a:effectLst/>
                    <a:latin typeface="Arial" panose="020B0604020202020204" pitchFamily="34" charset="0"/>
                  </a:rPr>
                  <a:t>2002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B8A177A5-604D-4885-894A-A5EF0668ED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64796" y="3076576"/>
                <a:ext cx="304800" cy="142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900" b="0" i="0" u="none" strike="noStrike" cap="none" normalizeH="0" baseline="0">
                    <a:ln>
                      <a:noFill/>
                    </a:ln>
                    <a:solidFill>
                      <a:srgbClr val="4D4D4D"/>
                    </a:solidFill>
                    <a:effectLst/>
                    <a:latin typeface="Arial" panose="020B0604020202020204" pitchFamily="34" charset="0"/>
                  </a:rPr>
                  <a:t>2006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93CA85C9-4B7D-4379-A1A5-247F56030C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66484" y="3076576"/>
                <a:ext cx="304800" cy="142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900" b="0" i="0" u="none" strike="noStrike" cap="none" normalizeH="0" baseline="0">
                    <a:ln>
                      <a:noFill/>
                    </a:ln>
                    <a:solidFill>
                      <a:srgbClr val="4D4D4D"/>
                    </a:solidFill>
                    <a:effectLst/>
                    <a:latin typeface="Arial" panose="020B0604020202020204" pitchFamily="34" charset="0"/>
                  </a:rPr>
                  <a:t>2009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2AB4AE74-8936-4163-9CE7-0C1D8F2733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25346" y="3076576"/>
                <a:ext cx="304800" cy="142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900" b="0" i="0" u="none" strike="noStrike" cap="none" normalizeH="0" baseline="0">
                    <a:ln>
                      <a:noFill/>
                    </a:ln>
                    <a:solidFill>
                      <a:srgbClr val="4D4D4D"/>
                    </a:solidFill>
                    <a:effectLst/>
                    <a:latin typeface="Arial" panose="020B0604020202020204" pitchFamily="34" charset="0"/>
                  </a:rPr>
                  <a:t>2013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B5C2D8EE-54D6-4C9D-9BFC-1F2A0FB547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58746" y="3076576"/>
                <a:ext cx="304800" cy="142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900" b="0" i="0" u="none" strike="noStrike" cap="none" normalizeH="0" baseline="0">
                    <a:ln>
                      <a:noFill/>
                    </a:ln>
                    <a:solidFill>
                      <a:srgbClr val="4D4D4D"/>
                    </a:solidFill>
                    <a:effectLst/>
                    <a:latin typeface="Arial" panose="020B0604020202020204" pitchFamily="34" charset="0"/>
                  </a:rPr>
                  <a:t>2015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C7D8F237-6FE4-4DA8-AD02-DA4AB35864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17609" y="3076576"/>
                <a:ext cx="304800" cy="142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900" b="0" i="0" u="none" strike="noStrike" cap="none" normalizeH="0" baseline="0">
                    <a:ln>
                      <a:noFill/>
                    </a:ln>
                    <a:solidFill>
                      <a:srgbClr val="4D4D4D"/>
                    </a:solidFill>
                    <a:effectLst/>
                    <a:latin typeface="Arial" panose="020B0604020202020204" pitchFamily="34" charset="0"/>
                  </a:rPr>
                  <a:t>2019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24549B63-08A3-49E5-AED1-8078D677F0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952596" y="3076576"/>
                <a:ext cx="304800" cy="142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900" b="0" i="0" u="none" strike="noStrike" cap="none" normalizeH="0" baseline="0">
                    <a:ln>
                      <a:noFill/>
                    </a:ln>
                    <a:solidFill>
                      <a:srgbClr val="4D4D4D"/>
                    </a:solidFill>
                    <a:effectLst/>
                    <a:latin typeface="Arial" panose="020B0604020202020204" pitchFamily="34" charset="0"/>
                  </a:rPr>
                  <a:t>2021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30C2B2F3-54F5-4301-B925-EF488E0411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57021" y="3219451"/>
                <a:ext cx="390525" cy="209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Date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5DFE1C7F-1964-4EEB-8E67-FEAF4843DF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3932484" y="1616763"/>
                <a:ext cx="1352934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1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Number</a:t>
                </a:r>
                <a:r>
                  <a:rPr kumimoji="0" lang="fr-FR" altLang="fr-FR" sz="11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of film per ha</a:t>
                </a:r>
                <a:endParaRPr kumimoji="0" lang="fr-FR" altLang="fr-F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BA7E4558-10FA-416B-AA44-75789F7AE7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66096" y="338138"/>
                <a:ext cx="219075" cy="257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4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2AFDEFE3-E04A-4C67-AE6E-E8FCAA5019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08946" y="3429001"/>
                <a:ext cx="7124700" cy="314801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745D0033-202A-4D3E-8915-5F9C9BB1E4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08946" y="3429001"/>
                <a:ext cx="7124700" cy="3148013"/>
              </a:xfrm>
              <a:prstGeom prst="rect">
                <a:avLst/>
              </a:prstGeom>
              <a:noFill/>
              <a:ln w="9525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D7B90022-4218-43A1-B123-DA9176DA53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01109" y="3505201"/>
                <a:ext cx="6256338" cy="265271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9" name="Line 71">
                <a:extLst>
                  <a:ext uri="{FF2B5EF4-FFF2-40B4-BE49-F238E27FC236}">
                    <a16:creationId xmlns:a16="http://schemas.microsoft.com/office/drawing/2014/main" id="{E91962E8-9247-40DE-892A-A24E40106D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01109" y="5784851"/>
                <a:ext cx="6256338" cy="0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0" name="Line 72">
                <a:extLst>
                  <a:ext uri="{FF2B5EF4-FFF2-40B4-BE49-F238E27FC236}">
                    <a16:creationId xmlns:a16="http://schemas.microsoft.com/office/drawing/2014/main" id="{711E559A-4335-4A10-862C-A4267BE10E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01109" y="5289551"/>
                <a:ext cx="6256338" cy="0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1" name="Line 73">
                <a:extLst>
                  <a:ext uri="{FF2B5EF4-FFF2-40B4-BE49-F238E27FC236}">
                    <a16:creationId xmlns:a16="http://schemas.microsoft.com/office/drawing/2014/main" id="{ECF4029B-F8BC-4EA8-B8A7-09BB9B943D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01109" y="4783138"/>
                <a:ext cx="6256338" cy="0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2" name="Line 74">
                <a:extLst>
                  <a:ext uri="{FF2B5EF4-FFF2-40B4-BE49-F238E27FC236}">
                    <a16:creationId xmlns:a16="http://schemas.microsoft.com/office/drawing/2014/main" id="{212887F3-877C-40D8-BC23-7DD2B5C499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01109" y="4287838"/>
                <a:ext cx="6256338" cy="0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3" name="Line 75">
                <a:extLst>
                  <a:ext uri="{FF2B5EF4-FFF2-40B4-BE49-F238E27FC236}">
                    <a16:creationId xmlns:a16="http://schemas.microsoft.com/office/drawing/2014/main" id="{0853067E-C5FB-44B1-B055-D23D5A4D45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01109" y="3781426"/>
                <a:ext cx="6256338" cy="0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4" name="Line 76">
                <a:extLst>
                  <a:ext uri="{FF2B5EF4-FFF2-40B4-BE49-F238E27FC236}">
                    <a16:creationId xmlns:a16="http://schemas.microsoft.com/office/drawing/2014/main" id="{46A2E5F6-BE18-40AB-BD24-4E853E8372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677334" y="3505201"/>
                <a:ext cx="0" cy="2652713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5" name="Line 77">
                <a:extLst>
                  <a:ext uri="{FF2B5EF4-FFF2-40B4-BE49-F238E27FC236}">
                    <a16:creationId xmlns:a16="http://schemas.microsoft.com/office/drawing/2014/main" id="{D5F9F0FB-4B75-4F81-86AB-BA77E3C7AC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717146" y="3505201"/>
                <a:ext cx="0" cy="2652713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6" name="Line 78">
                <a:extLst>
                  <a:ext uri="{FF2B5EF4-FFF2-40B4-BE49-F238E27FC236}">
                    <a16:creationId xmlns:a16="http://schemas.microsoft.com/office/drawing/2014/main" id="{63294615-1220-4A49-A86D-7CB5C7E56A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23609" y="3505201"/>
                <a:ext cx="0" cy="2652713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7" name="Line 79">
                <a:extLst>
                  <a:ext uri="{FF2B5EF4-FFF2-40B4-BE49-F238E27FC236}">
                    <a16:creationId xmlns:a16="http://schemas.microsoft.com/office/drawing/2014/main" id="{3C0FAA92-A27D-4C9A-BB59-08EB35F161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528484" y="3505201"/>
                <a:ext cx="0" cy="2652713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8" name="Line 80">
                <a:extLst>
                  <a:ext uri="{FF2B5EF4-FFF2-40B4-BE49-F238E27FC236}">
                    <a16:creationId xmlns:a16="http://schemas.microsoft.com/office/drawing/2014/main" id="{030B82F7-768C-49CA-A2CF-676A78DB12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301596" y="3505201"/>
                <a:ext cx="0" cy="2652713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9" name="Line 81">
                <a:extLst>
                  <a:ext uri="{FF2B5EF4-FFF2-40B4-BE49-F238E27FC236}">
                    <a16:creationId xmlns:a16="http://schemas.microsoft.com/office/drawing/2014/main" id="{03A2BC28-8D08-4B34-935C-46FFB6E5E0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84234" y="3505201"/>
                <a:ext cx="0" cy="2652713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0" name="Line 82">
                <a:extLst>
                  <a:ext uri="{FF2B5EF4-FFF2-40B4-BE49-F238E27FC236}">
                    <a16:creationId xmlns:a16="http://schemas.microsoft.com/office/drawing/2014/main" id="{AF2FAFDB-C7A8-4C74-80B3-159ABB73EC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855759" y="3505201"/>
                <a:ext cx="0" cy="2652713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1" name="Line 83">
                <a:extLst>
                  <a:ext uri="{FF2B5EF4-FFF2-40B4-BE49-F238E27FC236}">
                    <a16:creationId xmlns:a16="http://schemas.microsoft.com/office/drawing/2014/main" id="{94750520-9F01-49DE-9CF1-335CA037D6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628871" y="3505201"/>
                <a:ext cx="0" cy="2652713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2" name="Line 84">
                <a:extLst>
                  <a:ext uri="{FF2B5EF4-FFF2-40B4-BE49-F238E27FC236}">
                    <a16:creationId xmlns:a16="http://schemas.microsoft.com/office/drawing/2014/main" id="{0C581557-F65D-41FE-A2F5-C91613BA80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01109" y="6043613"/>
                <a:ext cx="6256338" cy="0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3" name="Line 85">
                <a:extLst>
                  <a:ext uri="{FF2B5EF4-FFF2-40B4-BE49-F238E27FC236}">
                    <a16:creationId xmlns:a16="http://schemas.microsoft.com/office/drawing/2014/main" id="{B2BC7752-9685-497F-BE1A-12CE824186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01109" y="5537201"/>
                <a:ext cx="6256338" cy="0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4" name="Line 86">
                <a:extLst>
                  <a:ext uri="{FF2B5EF4-FFF2-40B4-BE49-F238E27FC236}">
                    <a16:creationId xmlns:a16="http://schemas.microsoft.com/office/drawing/2014/main" id="{FD630635-D4A6-4045-B6FC-E7F6A720CC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01109" y="5041901"/>
                <a:ext cx="6256338" cy="0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5" name="Line 87">
                <a:extLst>
                  <a:ext uri="{FF2B5EF4-FFF2-40B4-BE49-F238E27FC236}">
                    <a16:creationId xmlns:a16="http://schemas.microsoft.com/office/drawing/2014/main" id="{87E53460-1583-4DC0-A1CE-8F543905EE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01109" y="4535488"/>
                <a:ext cx="6256338" cy="0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6" name="Line 88">
                <a:extLst>
                  <a:ext uri="{FF2B5EF4-FFF2-40B4-BE49-F238E27FC236}">
                    <a16:creationId xmlns:a16="http://schemas.microsoft.com/office/drawing/2014/main" id="{98238FB8-DFDF-41FD-B97D-E3ACA80566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01109" y="4030663"/>
                <a:ext cx="6256338" cy="0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7" name="Line 89">
                <a:extLst>
                  <a:ext uri="{FF2B5EF4-FFF2-40B4-BE49-F238E27FC236}">
                    <a16:creationId xmlns:a16="http://schemas.microsoft.com/office/drawing/2014/main" id="{2F2C09FC-02FB-442E-BA2B-E542920E42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01109" y="3533776"/>
                <a:ext cx="6256338" cy="0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8" name="Line 90">
                <a:extLst>
                  <a:ext uri="{FF2B5EF4-FFF2-40B4-BE49-F238E27FC236}">
                    <a16:creationId xmlns:a16="http://schemas.microsoft.com/office/drawing/2014/main" id="{32BEEE2E-AB60-4C70-8A2A-1E724AE9AF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201209" y="3505201"/>
                <a:ext cx="0" cy="2652713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9" name="Line 91">
                <a:extLst>
                  <a:ext uri="{FF2B5EF4-FFF2-40B4-BE49-F238E27FC236}">
                    <a16:creationId xmlns:a16="http://schemas.microsoft.com/office/drawing/2014/main" id="{27EEEA0D-36AE-4F98-9DE4-37B7845834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31496" y="3505201"/>
                <a:ext cx="0" cy="2652713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0" name="Line 92">
                <a:extLst>
                  <a:ext uri="{FF2B5EF4-FFF2-40B4-BE49-F238E27FC236}">
                    <a16:creationId xmlns:a16="http://schemas.microsoft.com/office/drawing/2014/main" id="{1E7295C8-4AF2-48AC-B2A5-5F893AC15E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14134" y="3505201"/>
                <a:ext cx="0" cy="2652713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1" name="Line 93">
                <a:extLst>
                  <a:ext uri="{FF2B5EF4-FFF2-40B4-BE49-F238E27FC236}">
                    <a16:creationId xmlns:a16="http://schemas.microsoft.com/office/drawing/2014/main" id="{96C2333B-8A07-431F-9F42-447711585F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044421" y="3505201"/>
                <a:ext cx="0" cy="2652713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2" name="Line 94">
                <a:extLst>
                  <a:ext uri="{FF2B5EF4-FFF2-40B4-BE49-F238E27FC236}">
                    <a16:creationId xmlns:a16="http://schemas.microsoft.com/office/drawing/2014/main" id="{4B2C88C6-FCC0-48EF-8E4D-00775D3CD9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58771" y="3505201"/>
                <a:ext cx="0" cy="2652713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3" name="Line 95">
                <a:extLst>
                  <a:ext uri="{FF2B5EF4-FFF2-40B4-BE49-F238E27FC236}">
                    <a16:creationId xmlns:a16="http://schemas.microsoft.com/office/drawing/2014/main" id="{6B9052D3-A233-47E9-AB18-CD1F64A1A9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363634" y="3614738"/>
                <a:ext cx="0" cy="2652713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4" name="Line 96">
                <a:extLst>
                  <a:ext uri="{FF2B5EF4-FFF2-40B4-BE49-F238E27FC236}">
                    <a16:creationId xmlns:a16="http://schemas.microsoft.com/office/drawing/2014/main" id="{1B2FB8F5-8A19-4F15-98C5-38244AEBAC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114521" y="3505201"/>
                <a:ext cx="0" cy="2652713"/>
              </a:xfrm>
              <a:prstGeom prst="line">
                <a:avLst/>
              </a:prstGeom>
              <a:noFill/>
              <a:ln w="9525" cap="flat">
                <a:solidFill>
                  <a:srgbClr val="EBEBE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7" name="Freeform 109">
                <a:extLst>
                  <a:ext uri="{FF2B5EF4-FFF2-40B4-BE49-F238E27FC236}">
                    <a16:creationId xmlns:a16="http://schemas.microsoft.com/office/drawing/2014/main" id="{B9573E4B-30BC-4E22-9CFA-0B17AEE630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7334" y="4230688"/>
                <a:ext cx="5437188" cy="1658938"/>
              </a:xfrm>
              <a:custGeom>
                <a:avLst/>
                <a:gdLst>
                  <a:gd name="T0" fmla="*/ 0 w 570"/>
                  <a:gd name="T1" fmla="*/ 174 h 174"/>
                  <a:gd name="T2" fmla="*/ 55 w 570"/>
                  <a:gd name="T3" fmla="*/ 160 h 174"/>
                  <a:gd name="T4" fmla="*/ 109 w 570"/>
                  <a:gd name="T5" fmla="*/ 148 h 174"/>
                  <a:gd name="T6" fmla="*/ 163 w 570"/>
                  <a:gd name="T7" fmla="*/ 125 h 174"/>
                  <a:gd name="T8" fmla="*/ 190 w 570"/>
                  <a:gd name="T9" fmla="*/ 90 h 174"/>
                  <a:gd name="T10" fmla="*/ 245 w 570"/>
                  <a:gd name="T11" fmla="*/ 73 h 174"/>
                  <a:gd name="T12" fmla="*/ 299 w 570"/>
                  <a:gd name="T13" fmla="*/ 72 h 174"/>
                  <a:gd name="T14" fmla="*/ 353 w 570"/>
                  <a:gd name="T15" fmla="*/ 72 h 174"/>
                  <a:gd name="T16" fmla="*/ 407 w 570"/>
                  <a:gd name="T17" fmla="*/ 48 h 174"/>
                  <a:gd name="T18" fmla="*/ 462 w 570"/>
                  <a:gd name="T19" fmla="*/ 24 h 174"/>
                  <a:gd name="T20" fmla="*/ 516 w 570"/>
                  <a:gd name="T21" fmla="*/ 8 h 174"/>
                  <a:gd name="T22" fmla="*/ 570 w 570"/>
                  <a:gd name="T23" fmla="*/ 0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70" h="174">
                    <a:moveTo>
                      <a:pt x="0" y="174"/>
                    </a:moveTo>
                    <a:lnTo>
                      <a:pt x="55" y="160"/>
                    </a:lnTo>
                    <a:lnTo>
                      <a:pt x="109" y="148"/>
                    </a:lnTo>
                    <a:lnTo>
                      <a:pt x="163" y="125"/>
                    </a:lnTo>
                    <a:lnTo>
                      <a:pt x="190" y="90"/>
                    </a:lnTo>
                    <a:lnTo>
                      <a:pt x="245" y="73"/>
                    </a:lnTo>
                    <a:lnTo>
                      <a:pt x="299" y="72"/>
                    </a:lnTo>
                    <a:lnTo>
                      <a:pt x="353" y="72"/>
                    </a:lnTo>
                    <a:lnTo>
                      <a:pt x="407" y="48"/>
                    </a:lnTo>
                    <a:lnTo>
                      <a:pt x="462" y="24"/>
                    </a:lnTo>
                    <a:lnTo>
                      <a:pt x="516" y="8"/>
                    </a:lnTo>
                    <a:lnTo>
                      <a:pt x="570" y="0"/>
                    </a:lnTo>
                  </a:path>
                </a:pathLst>
              </a:custGeom>
              <a:noFill/>
              <a:ln w="9525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8" name="Freeform 110">
                <a:extLst>
                  <a:ext uri="{FF2B5EF4-FFF2-40B4-BE49-F238E27FC236}">
                    <a16:creationId xmlns:a16="http://schemas.microsoft.com/office/drawing/2014/main" id="{174DCE0E-8348-4ED2-A237-5E59C320C9A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15434" y="4830763"/>
                <a:ext cx="5399088" cy="1096963"/>
              </a:xfrm>
              <a:custGeom>
                <a:avLst/>
                <a:gdLst>
                  <a:gd name="T0" fmla="*/ 8 w 566"/>
                  <a:gd name="T1" fmla="*/ 114 h 115"/>
                  <a:gd name="T2" fmla="*/ 20 w 566"/>
                  <a:gd name="T3" fmla="*/ 112 h 115"/>
                  <a:gd name="T4" fmla="*/ 32 w 566"/>
                  <a:gd name="T5" fmla="*/ 110 h 115"/>
                  <a:gd name="T6" fmla="*/ 44 w 566"/>
                  <a:gd name="T7" fmla="*/ 108 h 115"/>
                  <a:gd name="T8" fmla="*/ 56 w 566"/>
                  <a:gd name="T9" fmla="*/ 106 h 115"/>
                  <a:gd name="T10" fmla="*/ 68 w 566"/>
                  <a:gd name="T11" fmla="*/ 104 h 115"/>
                  <a:gd name="T12" fmla="*/ 80 w 566"/>
                  <a:gd name="T13" fmla="*/ 103 h 115"/>
                  <a:gd name="T14" fmla="*/ 92 w 566"/>
                  <a:gd name="T15" fmla="*/ 101 h 115"/>
                  <a:gd name="T16" fmla="*/ 104 w 566"/>
                  <a:gd name="T17" fmla="*/ 99 h 115"/>
                  <a:gd name="T18" fmla="*/ 116 w 566"/>
                  <a:gd name="T19" fmla="*/ 96 h 115"/>
                  <a:gd name="T20" fmla="*/ 128 w 566"/>
                  <a:gd name="T21" fmla="*/ 92 h 115"/>
                  <a:gd name="T22" fmla="*/ 140 w 566"/>
                  <a:gd name="T23" fmla="*/ 89 h 115"/>
                  <a:gd name="T24" fmla="*/ 152 w 566"/>
                  <a:gd name="T25" fmla="*/ 85 h 115"/>
                  <a:gd name="T26" fmla="*/ 159 w 566"/>
                  <a:gd name="T27" fmla="*/ 83 h 115"/>
                  <a:gd name="T28" fmla="*/ 169 w 566"/>
                  <a:gd name="T29" fmla="*/ 74 h 115"/>
                  <a:gd name="T30" fmla="*/ 180 w 566"/>
                  <a:gd name="T31" fmla="*/ 65 h 115"/>
                  <a:gd name="T32" fmla="*/ 187 w 566"/>
                  <a:gd name="T33" fmla="*/ 60 h 115"/>
                  <a:gd name="T34" fmla="*/ 199 w 566"/>
                  <a:gd name="T35" fmla="*/ 57 h 115"/>
                  <a:gd name="T36" fmla="*/ 211 w 566"/>
                  <a:gd name="T37" fmla="*/ 55 h 115"/>
                  <a:gd name="T38" fmla="*/ 223 w 566"/>
                  <a:gd name="T39" fmla="*/ 53 h 115"/>
                  <a:gd name="T40" fmla="*/ 235 w 566"/>
                  <a:gd name="T41" fmla="*/ 50 h 115"/>
                  <a:gd name="T42" fmla="*/ 243 w 566"/>
                  <a:gd name="T43" fmla="*/ 49 h 115"/>
                  <a:gd name="T44" fmla="*/ 255 w 566"/>
                  <a:gd name="T45" fmla="*/ 49 h 115"/>
                  <a:gd name="T46" fmla="*/ 267 w 566"/>
                  <a:gd name="T47" fmla="*/ 49 h 115"/>
                  <a:gd name="T48" fmla="*/ 279 w 566"/>
                  <a:gd name="T49" fmla="*/ 48 h 115"/>
                  <a:gd name="T50" fmla="*/ 291 w 566"/>
                  <a:gd name="T51" fmla="*/ 48 h 115"/>
                  <a:gd name="T52" fmla="*/ 303 w 566"/>
                  <a:gd name="T53" fmla="*/ 48 h 115"/>
                  <a:gd name="T54" fmla="*/ 315 w 566"/>
                  <a:gd name="T55" fmla="*/ 48 h 115"/>
                  <a:gd name="T56" fmla="*/ 327 w 566"/>
                  <a:gd name="T57" fmla="*/ 48 h 115"/>
                  <a:gd name="T58" fmla="*/ 339 w 566"/>
                  <a:gd name="T59" fmla="*/ 48 h 115"/>
                  <a:gd name="T60" fmla="*/ 351 w 566"/>
                  <a:gd name="T61" fmla="*/ 47 h 115"/>
                  <a:gd name="T62" fmla="*/ 363 w 566"/>
                  <a:gd name="T63" fmla="*/ 44 h 115"/>
                  <a:gd name="T64" fmla="*/ 375 w 566"/>
                  <a:gd name="T65" fmla="*/ 40 h 115"/>
                  <a:gd name="T66" fmla="*/ 387 w 566"/>
                  <a:gd name="T67" fmla="*/ 37 h 115"/>
                  <a:gd name="T68" fmla="*/ 399 w 566"/>
                  <a:gd name="T69" fmla="*/ 33 h 115"/>
                  <a:gd name="T70" fmla="*/ 407 w 566"/>
                  <a:gd name="T71" fmla="*/ 31 h 115"/>
                  <a:gd name="T72" fmla="*/ 419 w 566"/>
                  <a:gd name="T73" fmla="*/ 28 h 115"/>
                  <a:gd name="T74" fmla="*/ 431 w 566"/>
                  <a:gd name="T75" fmla="*/ 24 h 115"/>
                  <a:gd name="T76" fmla="*/ 443 w 566"/>
                  <a:gd name="T77" fmla="*/ 21 h 115"/>
                  <a:gd name="T78" fmla="*/ 455 w 566"/>
                  <a:gd name="T79" fmla="*/ 18 h 115"/>
                  <a:gd name="T80" fmla="*/ 462 w 566"/>
                  <a:gd name="T81" fmla="*/ 16 h 115"/>
                  <a:gd name="T82" fmla="*/ 474 w 566"/>
                  <a:gd name="T83" fmla="*/ 14 h 115"/>
                  <a:gd name="T84" fmla="*/ 486 w 566"/>
                  <a:gd name="T85" fmla="*/ 11 h 115"/>
                  <a:gd name="T86" fmla="*/ 498 w 566"/>
                  <a:gd name="T87" fmla="*/ 9 h 115"/>
                  <a:gd name="T88" fmla="*/ 510 w 566"/>
                  <a:gd name="T89" fmla="*/ 6 h 115"/>
                  <a:gd name="T90" fmla="*/ 518 w 566"/>
                  <a:gd name="T91" fmla="*/ 5 h 115"/>
                  <a:gd name="T92" fmla="*/ 530 w 566"/>
                  <a:gd name="T93" fmla="*/ 4 h 115"/>
                  <a:gd name="T94" fmla="*/ 542 w 566"/>
                  <a:gd name="T95" fmla="*/ 3 h 115"/>
                  <a:gd name="T96" fmla="*/ 554 w 566"/>
                  <a:gd name="T97" fmla="*/ 1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66" h="115">
                    <a:moveTo>
                      <a:pt x="4" y="115"/>
                    </a:moveTo>
                    <a:lnTo>
                      <a:pt x="8" y="114"/>
                    </a:lnTo>
                    <a:moveTo>
                      <a:pt x="12" y="113"/>
                    </a:moveTo>
                    <a:lnTo>
                      <a:pt x="16" y="113"/>
                    </a:lnTo>
                    <a:moveTo>
                      <a:pt x="20" y="112"/>
                    </a:moveTo>
                    <a:lnTo>
                      <a:pt x="24" y="111"/>
                    </a:lnTo>
                    <a:moveTo>
                      <a:pt x="28" y="111"/>
                    </a:moveTo>
                    <a:lnTo>
                      <a:pt x="32" y="110"/>
                    </a:lnTo>
                    <a:moveTo>
                      <a:pt x="36" y="109"/>
                    </a:moveTo>
                    <a:lnTo>
                      <a:pt x="40" y="109"/>
                    </a:lnTo>
                    <a:moveTo>
                      <a:pt x="44" y="108"/>
                    </a:moveTo>
                    <a:lnTo>
                      <a:pt x="48" y="107"/>
                    </a:lnTo>
                    <a:moveTo>
                      <a:pt x="52" y="107"/>
                    </a:moveTo>
                    <a:lnTo>
                      <a:pt x="56" y="106"/>
                    </a:lnTo>
                    <a:moveTo>
                      <a:pt x="60" y="106"/>
                    </a:moveTo>
                    <a:lnTo>
                      <a:pt x="64" y="105"/>
                    </a:lnTo>
                    <a:moveTo>
                      <a:pt x="68" y="104"/>
                    </a:moveTo>
                    <a:lnTo>
                      <a:pt x="72" y="104"/>
                    </a:lnTo>
                    <a:moveTo>
                      <a:pt x="76" y="103"/>
                    </a:moveTo>
                    <a:lnTo>
                      <a:pt x="80" y="103"/>
                    </a:lnTo>
                    <a:moveTo>
                      <a:pt x="84" y="102"/>
                    </a:moveTo>
                    <a:lnTo>
                      <a:pt x="88" y="102"/>
                    </a:lnTo>
                    <a:moveTo>
                      <a:pt x="92" y="101"/>
                    </a:moveTo>
                    <a:lnTo>
                      <a:pt x="96" y="100"/>
                    </a:lnTo>
                    <a:moveTo>
                      <a:pt x="100" y="100"/>
                    </a:moveTo>
                    <a:lnTo>
                      <a:pt x="104" y="99"/>
                    </a:lnTo>
                    <a:moveTo>
                      <a:pt x="108" y="98"/>
                    </a:moveTo>
                    <a:lnTo>
                      <a:pt x="112" y="97"/>
                    </a:lnTo>
                    <a:moveTo>
                      <a:pt x="116" y="96"/>
                    </a:moveTo>
                    <a:lnTo>
                      <a:pt x="120" y="95"/>
                    </a:lnTo>
                    <a:moveTo>
                      <a:pt x="124" y="93"/>
                    </a:moveTo>
                    <a:lnTo>
                      <a:pt x="128" y="92"/>
                    </a:lnTo>
                    <a:moveTo>
                      <a:pt x="132" y="91"/>
                    </a:moveTo>
                    <a:lnTo>
                      <a:pt x="136" y="90"/>
                    </a:lnTo>
                    <a:moveTo>
                      <a:pt x="140" y="89"/>
                    </a:moveTo>
                    <a:lnTo>
                      <a:pt x="144" y="87"/>
                    </a:lnTo>
                    <a:moveTo>
                      <a:pt x="148" y="86"/>
                    </a:moveTo>
                    <a:lnTo>
                      <a:pt x="152" y="85"/>
                    </a:lnTo>
                    <a:moveTo>
                      <a:pt x="156" y="84"/>
                    </a:moveTo>
                    <a:lnTo>
                      <a:pt x="159" y="83"/>
                    </a:lnTo>
                    <a:lnTo>
                      <a:pt x="159" y="83"/>
                    </a:lnTo>
                    <a:moveTo>
                      <a:pt x="162" y="80"/>
                    </a:moveTo>
                    <a:lnTo>
                      <a:pt x="166" y="77"/>
                    </a:lnTo>
                    <a:moveTo>
                      <a:pt x="169" y="74"/>
                    </a:moveTo>
                    <a:lnTo>
                      <a:pt x="173" y="71"/>
                    </a:lnTo>
                    <a:moveTo>
                      <a:pt x="177" y="68"/>
                    </a:moveTo>
                    <a:lnTo>
                      <a:pt x="180" y="65"/>
                    </a:lnTo>
                    <a:moveTo>
                      <a:pt x="184" y="62"/>
                    </a:moveTo>
                    <a:lnTo>
                      <a:pt x="186" y="60"/>
                    </a:lnTo>
                    <a:lnTo>
                      <a:pt x="187" y="60"/>
                    </a:lnTo>
                    <a:moveTo>
                      <a:pt x="191" y="59"/>
                    </a:moveTo>
                    <a:lnTo>
                      <a:pt x="195" y="58"/>
                    </a:lnTo>
                    <a:moveTo>
                      <a:pt x="199" y="57"/>
                    </a:moveTo>
                    <a:lnTo>
                      <a:pt x="203" y="57"/>
                    </a:lnTo>
                    <a:moveTo>
                      <a:pt x="207" y="56"/>
                    </a:moveTo>
                    <a:lnTo>
                      <a:pt x="211" y="55"/>
                    </a:lnTo>
                    <a:moveTo>
                      <a:pt x="215" y="54"/>
                    </a:moveTo>
                    <a:lnTo>
                      <a:pt x="219" y="53"/>
                    </a:lnTo>
                    <a:moveTo>
                      <a:pt x="223" y="53"/>
                    </a:moveTo>
                    <a:lnTo>
                      <a:pt x="227" y="52"/>
                    </a:lnTo>
                    <a:moveTo>
                      <a:pt x="231" y="51"/>
                    </a:moveTo>
                    <a:lnTo>
                      <a:pt x="235" y="50"/>
                    </a:lnTo>
                    <a:moveTo>
                      <a:pt x="239" y="49"/>
                    </a:moveTo>
                    <a:lnTo>
                      <a:pt x="241" y="49"/>
                    </a:lnTo>
                    <a:lnTo>
                      <a:pt x="243" y="49"/>
                    </a:lnTo>
                    <a:moveTo>
                      <a:pt x="247" y="49"/>
                    </a:moveTo>
                    <a:lnTo>
                      <a:pt x="251" y="49"/>
                    </a:lnTo>
                    <a:moveTo>
                      <a:pt x="255" y="49"/>
                    </a:moveTo>
                    <a:lnTo>
                      <a:pt x="259" y="49"/>
                    </a:lnTo>
                    <a:moveTo>
                      <a:pt x="263" y="49"/>
                    </a:moveTo>
                    <a:lnTo>
                      <a:pt x="267" y="49"/>
                    </a:lnTo>
                    <a:moveTo>
                      <a:pt x="271" y="48"/>
                    </a:moveTo>
                    <a:lnTo>
                      <a:pt x="275" y="48"/>
                    </a:lnTo>
                    <a:moveTo>
                      <a:pt x="279" y="48"/>
                    </a:moveTo>
                    <a:lnTo>
                      <a:pt x="283" y="48"/>
                    </a:lnTo>
                    <a:moveTo>
                      <a:pt x="287" y="48"/>
                    </a:moveTo>
                    <a:lnTo>
                      <a:pt x="291" y="48"/>
                    </a:lnTo>
                    <a:moveTo>
                      <a:pt x="295" y="48"/>
                    </a:moveTo>
                    <a:lnTo>
                      <a:pt x="299" y="48"/>
                    </a:lnTo>
                    <a:moveTo>
                      <a:pt x="303" y="48"/>
                    </a:moveTo>
                    <a:lnTo>
                      <a:pt x="307" y="48"/>
                    </a:lnTo>
                    <a:moveTo>
                      <a:pt x="311" y="48"/>
                    </a:moveTo>
                    <a:lnTo>
                      <a:pt x="315" y="48"/>
                    </a:lnTo>
                    <a:moveTo>
                      <a:pt x="319" y="48"/>
                    </a:moveTo>
                    <a:lnTo>
                      <a:pt x="323" y="48"/>
                    </a:lnTo>
                    <a:moveTo>
                      <a:pt x="327" y="48"/>
                    </a:moveTo>
                    <a:lnTo>
                      <a:pt x="331" y="48"/>
                    </a:lnTo>
                    <a:moveTo>
                      <a:pt x="335" y="48"/>
                    </a:moveTo>
                    <a:lnTo>
                      <a:pt x="339" y="48"/>
                    </a:lnTo>
                    <a:moveTo>
                      <a:pt x="343" y="48"/>
                    </a:moveTo>
                    <a:lnTo>
                      <a:pt x="347" y="48"/>
                    </a:lnTo>
                    <a:moveTo>
                      <a:pt x="351" y="47"/>
                    </a:moveTo>
                    <a:lnTo>
                      <a:pt x="355" y="46"/>
                    </a:lnTo>
                    <a:moveTo>
                      <a:pt x="359" y="45"/>
                    </a:moveTo>
                    <a:lnTo>
                      <a:pt x="363" y="44"/>
                    </a:lnTo>
                    <a:moveTo>
                      <a:pt x="367" y="43"/>
                    </a:moveTo>
                    <a:lnTo>
                      <a:pt x="371" y="41"/>
                    </a:lnTo>
                    <a:moveTo>
                      <a:pt x="375" y="40"/>
                    </a:moveTo>
                    <a:lnTo>
                      <a:pt x="379" y="39"/>
                    </a:lnTo>
                    <a:moveTo>
                      <a:pt x="383" y="38"/>
                    </a:moveTo>
                    <a:lnTo>
                      <a:pt x="387" y="37"/>
                    </a:lnTo>
                    <a:moveTo>
                      <a:pt x="391" y="36"/>
                    </a:moveTo>
                    <a:lnTo>
                      <a:pt x="395" y="34"/>
                    </a:lnTo>
                    <a:moveTo>
                      <a:pt x="399" y="33"/>
                    </a:moveTo>
                    <a:lnTo>
                      <a:pt x="403" y="32"/>
                    </a:lnTo>
                    <a:lnTo>
                      <a:pt x="403" y="32"/>
                    </a:lnTo>
                    <a:moveTo>
                      <a:pt x="407" y="31"/>
                    </a:moveTo>
                    <a:lnTo>
                      <a:pt x="411" y="30"/>
                    </a:lnTo>
                    <a:moveTo>
                      <a:pt x="415" y="29"/>
                    </a:moveTo>
                    <a:lnTo>
                      <a:pt x="419" y="28"/>
                    </a:lnTo>
                    <a:moveTo>
                      <a:pt x="423" y="27"/>
                    </a:moveTo>
                    <a:lnTo>
                      <a:pt x="427" y="25"/>
                    </a:lnTo>
                    <a:moveTo>
                      <a:pt x="431" y="24"/>
                    </a:moveTo>
                    <a:lnTo>
                      <a:pt x="435" y="23"/>
                    </a:lnTo>
                    <a:moveTo>
                      <a:pt x="439" y="22"/>
                    </a:moveTo>
                    <a:lnTo>
                      <a:pt x="443" y="21"/>
                    </a:lnTo>
                    <a:moveTo>
                      <a:pt x="447" y="20"/>
                    </a:moveTo>
                    <a:lnTo>
                      <a:pt x="451" y="19"/>
                    </a:lnTo>
                    <a:moveTo>
                      <a:pt x="455" y="18"/>
                    </a:moveTo>
                    <a:lnTo>
                      <a:pt x="458" y="17"/>
                    </a:lnTo>
                    <a:lnTo>
                      <a:pt x="458" y="17"/>
                    </a:lnTo>
                    <a:moveTo>
                      <a:pt x="462" y="16"/>
                    </a:moveTo>
                    <a:lnTo>
                      <a:pt x="466" y="15"/>
                    </a:lnTo>
                    <a:moveTo>
                      <a:pt x="470" y="15"/>
                    </a:moveTo>
                    <a:lnTo>
                      <a:pt x="474" y="14"/>
                    </a:lnTo>
                    <a:moveTo>
                      <a:pt x="478" y="13"/>
                    </a:moveTo>
                    <a:lnTo>
                      <a:pt x="482" y="12"/>
                    </a:lnTo>
                    <a:moveTo>
                      <a:pt x="486" y="11"/>
                    </a:moveTo>
                    <a:lnTo>
                      <a:pt x="490" y="10"/>
                    </a:lnTo>
                    <a:moveTo>
                      <a:pt x="494" y="10"/>
                    </a:moveTo>
                    <a:lnTo>
                      <a:pt x="498" y="9"/>
                    </a:lnTo>
                    <a:moveTo>
                      <a:pt x="502" y="8"/>
                    </a:moveTo>
                    <a:lnTo>
                      <a:pt x="506" y="7"/>
                    </a:lnTo>
                    <a:moveTo>
                      <a:pt x="510" y="6"/>
                    </a:moveTo>
                    <a:lnTo>
                      <a:pt x="512" y="6"/>
                    </a:lnTo>
                    <a:lnTo>
                      <a:pt x="514" y="6"/>
                    </a:lnTo>
                    <a:moveTo>
                      <a:pt x="518" y="5"/>
                    </a:moveTo>
                    <a:lnTo>
                      <a:pt x="522" y="5"/>
                    </a:lnTo>
                    <a:moveTo>
                      <a:pt x="526" y="4"/>
                    </a:moveTo>
                    <a:lnTo>
                      <a:pt x="530" y="4"/>
                    </a:lnTo>
                    <a:moveTo>
                      <a:pt x="534" y="4"/>
                    </a:moveTo>
                    <a:lnTo>
                      <a:pt x="538" y="3"/>
                    </a:lnTo>
                    <a:moveTo>
                      <a:pt x="542" y="3"/>
                    </a:moveTo>
                    <a:lnTo>
                      <a:pt x="546" y="2"/>
                    </a:lnTo>
                    <a:moveTo>
                      <a:pt x="550" y="2"/>
                    </a:moveTo>
                    <a:lnTo>
                      <a:pt x="554" y="1"/>
                    </a:lnTo>
                    <a:moveTo>
                      <a:pt x="558" y="1"/>
                    </a:moveTo>
                    <a:lnTo>
                      <a:pt x="562" y="0"/>
                    </a:lnTo>
                  </a:path>
                </a:pathLst>
              </a:custGeom>
              <a:noFill/>
              <a:ln w="9525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9" name="Freeform 111">
                <a:extLst>
                  <a:ext uri="{FF2B5EF4-FFF2-40B4-BE49-F238E27FC236}">
                    <a16:creationId xmlns:a16="http://schemas.microsoft.com/office/drawing/2014/main" id="{1FE4F425-3AEA-4B86-9A83-B17C8059A0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15434" y="3619501"/>
                <a:ext cx="5399088" cy="2203450"/>
              </a:xfrm>
              <a:custGeom>
                <a:avLst/>
                <a:gdLst>
                  <a:gd name="T0" fmla="*/ 8 w 566"/>
                  <a:gd name="T1" fmla="*/ 228 h 231"/>
                  <a:gd name="T2" fmla="*/ 20 w 566"/>
                  <a:gd name="T3" fmla="*/ 224 h 231"/>
                  <a:gd name="T4" fmla="*/ 32 w 566"/>
                  <a:gd name="T5" fmla="*/ 220 h 231"/>
                  <a:gd name="T6" fmla="*/ 44 w 566"/>
                  <a:gd name="T7" fmla="*/ 215 h 231"/>
                  <a:gd name="T8" fmla="*/ 55 w 566"/>
                  <a:gd name="T9" fmla="*/ 212 h 231"/>
                  <a:gd name="T10" fmla="*/ 67 w 566"/>
                  <a:gd name="T11" fmla="*/ 209 h 231"/>
                  <a:gd name="T12" fmla="*/ 79 w 566"/>
                  <a:gd name="T13" fmla="*/ 205 h 231"/>
                  <a:gd name="T14" fmla="*/ 91 w 566"/>
                  <a:gd name="T15" fmla="*/ 202 h 231"/>
                  <a:gd name="T16" fmla="*/ 103 w 566"/>
                  <a:gd name="T17" fmla="*/ 199 h 231"/>
                  <a:gd name="T18" fmla="*/ 115 w 566"/>
                  <a:gd name="T19" fmla="*/ 192 h 231"/>
                  <a:gd name="T20" fmla="*/ 127 w 566"/>
                  <a:gd name="T21" fmla="*/ 185 h 231"/>
                  <a:gd name="T22" fmla="*/ 139 w 566"/>
                  <a:gd name="T23" fmla="*/ 178 h 231"/>
                  <a:gd name="T24" fmla="*/ 151 w 566"/>
                  <a:gd name="T25" fmla="*/ 172 h 231"/>
                  <a:gd name="T26" fmla="*/ 159 w 566"/>
                  <a:gd name="T27" fmla="*/ 167 h 231"/>
                  <a:gd name="T28" fmla="*/ 166 w 566"/>
                  <a:gd name="T29" fmla="*/ 155 h 231"/>
                  <a:gd name="T30" fmla="*/ 173 w 566"/>
                  <a:gd name="T31" fmla="*/ 143 h 231"/>
                  <a:gd name="T32" fmla="*/ 180 w 566"/>
                  <a:gd name="T33" fmla="*/ 131 h 231"/>
                  <a:gd name="T34" fmla="*/ 186 w 566"/>
                  <a:gd name="T35" fmla="*/ 121 h 231"/>
                  <a:gd name="T36" fmla="*/ 196 w 566"/>
                  <a:gd name="T37" fmla="*/ 117 h 231"/>
                  <a:gd name="T38" fmla="*/ 208 w 566"/>
                  <a:gd name="T39" fmla="*/ 112 h 231"/>
                  <a:gd name="T40" fmla="*/ 220 w 566"/>
                  <a:gd name="T41" fmla="*/ 107 h 231"/>
                  <a:gd name="T42" fmla="*/ 232 w 566"/>
                  <a:gd name="T43" fmla="*/ 102 h 231"/>
                  <a:gd name="T44" fmla="*/ 241 w 566"/>
                  <a:gd name="T45" fmla="*/ 98 h 231"/>
                  <a:gd name="T46" fmla="*/ 252 w 566"/>
                  <a:gd name="T47" fmla="*/ 98 h 231"/>
                  <a:gd name="T48" fmla="*/ 264 w 566"/>
                  <a:gd name="T49" fmla="*/ 98 h 231"/>
                  <a:gd name="T50" fmla="*/ 276 w 566"/>
                  <a:gd name="T51" fmla="*/ 97 h 231"/>
                  <a:gd name="T52" fmla="*/ 288 w 566"/>
                  <a:gd name="T53" fmla="*/ 97 h 231"/>
                  <a:gd name="T54" fmla="*/ 300 w 566"/>
                  <a:gd name="T55" fmla="*/ 97 h 231"/>
                  <a:gd name="T56" fmla="*/ 312 w 566"/>
                  <a:gd name="T57" fmla="*/ 97 h 231"/>
                  <a:gd name="T58" fmla="*/ 324 w 566"/>
                  <a:gd name="T59" fmla="*/ 96 h 231"/>
                  <a:gd name="T60" fmla="*/ 336 w 566"/>
                  <a:gd name="T61" fmla="*/ 96 h 231"/>
                  <a:gd name="T62" fmla="*/ 348 w 566"/>
                  <a:gd name="T63" fmla="*/ 96 h 231"/>
                  <a:gd name="T64" fmla="*/ 360 w 566"/>
                  <a:gd name="T65" fmla="*/ 90 h 231"/>
                  <a:gd name="T66" fmla="*/ 372 w 566"/>
                  <a:gd name="T67" fmla="*/ 83 h 231"/>
                  <a:gd name="T68" fmla="*/ 384 w 566"/>
                  <a:gd name="T69" fmla="*/ 76 h 231"/>
                  <a:gd name="T70" fmla="*/ 396 w 566"/>
                  <a:gd name="T71" fmla="*/ 69 h 231"/>
                  <a:gd name="T72" fmla="*/ 403 w 566"/>
                  <a:gd name="T73" fmla="*/ 65 h 231"/>
                  <a:gd name="T74" fmla="*/ 415 w 566"/>
                  <a:gd name="T75" fmla="*/ 58 h 231"/>
                  <a:gd name="T76" fmla="*/ 427 w 566"/>
                  <a:gd name="T77" fmla="*/ 51 h 231"/>
                  <a:gd name="T78" fmla="*/ 439 w 566"/>
                  <a:gd name="T79" fmla="*/ 44 h 231"/>
                  <a:gd name="T80" fmla="*/ 451 w 566"/>
                  <a:gd name="T81" fmla="*/ 37 h 231"/>
                  <a:gd name="T82" fmla="*/ 458 w 566"/>
                  <a:gd name="T83" fmla="*/ 33 h 231"/>
                  <a:gd name="T84" fmla="*/ 470 w 566"/>
                  <a:gd name="T85" fmla="*/ 28 h 231"/>
                  <a:gd name="T86" fmla="*/ 482 w 566"/>
                  <a:gd name="T87" fmla="*/ 24 h 231"/>
                  <a:gd name="T88" fmla="*/ 494 w 566"/>
                  <a:gd name="T89" fmla="*/ 19 h 231"/>
                  <a:gd name="T90" fmla="*/ 506 w 566"/>
                  <a:gd name="T91" fmla="*/ 14 h 231"/>
                  <a:gd name="T92" fmla="*/ 514 w 566"/>
                  <a:gd name="T93" fmla="*/ 12 h 231"/>
                  <a:gd name="T94" fmla="*/ 526 w 566"/>
                  <a:gd name="T95" fmla="*/ 9 h 231"/>
                  <a:gd name="T96" fmla="*/ 538 w 566"/>
                  <a:gd name="T97" fmla="*/ 6 h 231"/>
                  <a:gd name="T98" fmla="*/ 550 w 566"/>
                  <a:gd name="T99" fmla="*/ 4 h 231"/>
                  <a:gd name="T100" fmla="*/ 562 w 566"/>
                  <a:gd name="T101" fmla="*/ 1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566" h="231">
                    <a:moveTo>
                      <a:pt x="4" y="229"/>
                    </a:moveTo>
                    <a:lnTo>
                      <a:pt x="8" y="228"/>
                    </a:lnTo>
                    <a:moveTo>
                      <a:pt x="12" y="226"/>
                    </a:moveTo>
                    <a:lnTo>
                      <a:pt x="16" y="225"/>
                    </a:lnTo>
                    <a:moveTo>
                      <a:pt x="20" y="224"/>
                    </a:moveTo>
                    <a:lnTo>
                      <a:pt x="24" y="222"/>
                    </a:lnTo>
                    <a:moveTo>
                      <a:pt x="28" y="221"/>
                    </a:moveTo>
                    <a:lnTo>
                      <a:pt x="32" y="220"/>
                    </a:lnTo>
                    <a:moveTo>
                      <a:pt x="36" y="218"/>
                    </a:moveTo>
                    <a:lnTo>
                      <a:pt x="40" y="217"/>
                    </a:lnTo>
                    <a:moveTo>
                      <a:pt x="44" y="215"/>
                    </a:moveTo>
                    <a:lnTo>
                      <a:pt x="48" y="214"/>
                    </a:lnTo>
                    <a:moveTo>
                      <a:pt x="51" y="213"/>
                    </a:moveTo>
                    <a:lnTo>
                      <a:pt x="55" y="212"/>
                    </a:lnTo>
                    <a:moveTo>
                      <a:pt x="59" y="211"/>
                    </a:moveTo>
                    <a:lnTo>
                      <a:pt x="63" y="210"/>
                    </a:lnTo>
                    <a:moveTo>
                      <a:pt x="67" y="209"/>
                    </a:moveTo>
                    <a:lnTo>
                      <a:pt x="71" y="207"/>
                    </a:lnTo>
                    <a:moveTo>
                      <a:pt x="75" y="206"/>
                    </a:moveTo>
                    <a:lnTo>
                      <a:pt x="79" y="205"/>
                    </a:lnTo>
                    <a:moveTo>
                      <a:pt x="83" y="204"/>
                    </a:moveTo>
                    <a:lnTo>
                      <a:pt x="87" y="203"/>
                    </a:lnTo>
                    <a:moveTo>
                      <a:pt x="91" y="202"/>
                    </a:moveTo>
                    <a:lnTo>
                      <a:pt x="95" y="201"/>
                    </a:lnTo>
                    <a:moveTo>
                      <a:pt x="99" y="200"/>
                    </a:moveTo>
                    <a:lnTo>
                      <a:pt x="103" y="199"/>
                    </a:lnTo>
                    <a:moveTo>
                      <a:pt x="107" y="197"/>
                    </a:moveTo>
                    <a:lnTo>
                      <a:pt x="111" y="195"/>
                    </a:lnTo>
                    <a:moveTo>
                      <a:pt x="115" y="192"/>
                    </a:moveTo>
                    <a:lnTo>
                      <a:pt x="119" y="190"/>
                    </a:lnTo>
                    <a:moveTo>
                      <a:pt x="123" y="188"/>
                    </a:moveTo>
                    <a:lnTo>
                      <a:pt x="127" y="185"/>
                    </a:lnTo>
                    <a:moveTo>
                      <a:pt x="131" y="183"/>
                    </a:moveTo>
                    <a:lnTo>
                      <a:pt x="135" y="181"/>
                    </a:lnTo>
                    <a:moveTo>
                      <a:pt x="139" y="178"/>
                    </a:moveTo>
                    <a:lnTo>
                      <a:pt x="143" y="176"/>
                    </a:lnTo>
                    <a:moveTo>
                      <a:pt x="147" y="174"/>
                    </a:moveTo>
                    <a:lnTo>
                      <a:pt x="151" y="172"/>
                    </a:lnTo>
                    <a:moveTo>
                      <a:pt x="155" y="169"/>
                    </a:moveTo>
                    <a:lnTo>
                      <a:pt x="159" y="167"/>
                    </a:lnTo>
                    <a:lnTo>
                      <a:pt x="159" y="167"/>
                    </a:lnTo>
                    <a:moveTo>
                      <a:pt x="161" y="163"/>
                    </a:moveTo>
                    <a:lnTo>
                      <a:pt x="164" y="159"/>
                    </a:lnTo>
                    <a:moveTo>
                      <a:pt x="166" y="155"/>
                    </a:moveTo>
                    <a:lnTo>
                      <a:pt x="168" y="151"/>
                    </a:lnTo>
                    <a:moveTo>
                      <a:pt x="171" y="147"/>
                    </a:moveTo>
                    <a:lnTo>
                      <a:pt x="173" y="143"/>
                    </a:lnTo>
                    <a:moveTo>
                      <a:pt x="175" y="139"/>
                    </a:moveTo>
                    <a:lnTo>
                      <a:pt x="178" y="135"/>
                    </a:lnTo>
                    <a:moveTo>
                      <a:pt x="180" y="131"/>
                    </a:moveTo>
                    <a:lnTo>
                      <a:pt x="182" y="127"/>
                    </a:lnTo>
                    <a:moveTo>
                      <a:pt x="185" y="123"/>
                    </a:moveTo>
                    <a:lnTo>
                      <a:pt x="186" y="121"/>
                    </a:lnTo>
                    <a:lnTo>
                      <a:pt x="188" y="120"/>
                    </a:lnTo>
                    <a:moveTo>
                      <a:pt x="192" y="118"/>
                    </a:moveTo>
                    <a:lnTo>
                      <a:pt x="196" y="117"/>
                    </a:lnTo>
                    <a:moveTo>
                      <a:pt x="200" y="115"/>
                    </a:moveTo>
                    <a:lnTo>
                      <a:pt x="204" y="113"/>
                    </a:lnTo>
                    <a:moveTo>
                      <a:pt x="208" y="112"/>
                    </a:moveTo>
                    <a:lnTo>
                      <a:pt x="212" y="110"/>
                    </a:lnTo>
                    <a:moveTo>
                      <a:pt x="216" y="108"/>
                    </a:moveTo>
                    <a:lnTo>
                      <a:pt x="220" y="107"/>
                    </a:lnTo>
                    <a:moveTo>
                      <a:pt x="224" y="105"/>
                    </a:moveTo>
                    <a:lnTo>
                      <a:pt x="228" y="103"/>
                    </a:lnTo>
                    <a:moveTo>
                      <a:pt x="232" y="102"/>
                    </a:moveTo>
                    <a:lnTo>
                      <a:pt x="236" y="100"/>
                    </a:lnTo>
                    <a:moveTo>
                      <a:pt x="240" y="98"/>
                    </a:moveTo>
                    <a:lnTo>
                      <a:pt x="241" y="98"/>
                    </a:lnTo>
                    <a:lnTo>
                      <a:pt x="244" y="98"/>
                    </a:lnTo>
                    <a:moveTo>
                      <a:pt x="248" y="98"/>
                    </a:moveTo>
                    <a:lnTo>
                      <a:pt x="252" y="98"/>
                    </a:lnTo>
                    <a:moveTo>
                      <a:pt x="256" y="98"/>
                    </a:moveTo>
                    <a:lnTo>
                      <a:pt x="260" y="98"/>
                    </a:lnTo>
                    <a:moveTo>
                      <a:pt x="264" y="98"/>
                    </a:moveTo>
                    <a:lnTo>
                      <a:pt x="268" y="98"/>
                    </a:lnTo>
                    <a:moveTo>
                      <a:pt x="272" y="97"/>
                    </a:moveTo>
                    <a:lnTo>
                      <a:pt x="276" y="97"/>
                    </a:lnTo>
                    <a:moveTo>
                      <a:pt x="280" y="97"/>
                    </a:moveTo>
                    <a:lnTo>
                      <a:pt x="284" y="97"/>
                    </a:lnTo>
                    <a:moveTo>
                      <a:pt x="288" y="97"/>
                    </a:moveTo>
                    <a:lnTo>
                      <a:pt x="292" y="97"/>
                    </a:lnTo>
                    <a:moveTo>
                      <a:pt x="296" y="97"/>
                    </a:moveTo>
                    <a:lnTo>
                      <a:pt x="300" y="97"/>
                    </a:lnTo>
                    <a:moveTo>
                      <a:pt x="304" y="97"/>
                    </a:moveTo>
                    <a:lnTo>
                      <a:pt x="308" y="97"/>
                    </a:lnTo>
                    <a:moveTo>
                      <a:pt x="312" y="97"/>
                    </a:moveTo>
                    <a:lnTo>
                      <a:pt x="316" y="97"/>
                    </a:lnTo>
                    <a:moveTo>
                      <a:pt x="320" y="97"/>
                    </a:moveTo>
                    <a:lnTo>
                      <a:pt x="324" y="96"/>
                    </a:lnTo>
                    <a:moveTo>
                      <a:pt x="328" y="96"/>
                    </a:moveTo>
                    <a:lnTo>
                      <a:pt x="332" y="96"/>
                    </a:lnTo>
                    <a:moveTo>
                      <a:pt x="336" y="96"/>
                    </a:moveTo>
                    <a:lnTo>
                      <a:pt x="340" y="96"/>
                    </a:lnTo>
                    <a:moveTo>
                      <a:pt x="344" y="96"/>
                    </a:moveTo>
                    <a:lnTo>
                      <a:pt x="348" y="96"/>
                    </a:lnTo>
                    <a:moveTo>
                      <a:pt x="352" y="94"/>
                    </a:moveTo>
                    <a:lnTo>
                      <a:pt x="356" y="92"/>
                    </a:lnTo>
                    <a:moveTo>
                      <a:pt x="360" y="90"/>
                    </a:moveTo>
                    <a:lnTo>
                      <a:pt x="364" y="87"/>
                    </a:lnTo>
                    <a:moveTo>
                      <a:pt x="368" y="85"/>
                    </a:moveTo>
                    <a:lnTo>
                      <a:pt x="372" y="83"/>
                    </a:lnTo>
                    <a:moveTo>
                      <a:pt x="376" y="81"/>
                    </a:moveTo>
                    <a:lnTo>
                      <a:pt x="380" y="78"/>
                    </a:lnTo>
                    <a:moveTo>
                      <a:pt x="384" y="76"/>
                    </a:moveTo>
                    <a:lnTo>
                      <a:pt x="388" y="74"/>
                    </a:lnTo>
                    <a:moveTo>
                      <a:pt x="392" y="71"/>
                    </a:moveTo>
                    <a:lnTo>
                      <a:pt x="396" y="69"/>
                    </a:lnTo>
                    <a:moveTo>
                      <a:pt x="400" y="67"/>
                    </a:moveTo>
                    <a:lnTo>
                      <a:pt x="403" y="65"/>
                    </a:lnTo>
                    <a:lnTo>
                      <a:pt x="403" y="65"/>
                    </a:lnTo>
                    <a:moveTo>
                      <a:pt x="407" y="63"/>
                    </a:moveTo>
                    <a:lnTo>
                      <a:pt x="411" y="60"/>
                    </a:lnTo>
                    <a:moveTo>
                      <a:pt x="415" y="58"/>
                    </a:moveTo>
                    <a:lnTo>
                      <a:pt x="419" y="56"/>
                    </a:lnTo>
                    <a:moveTo>
                      <a:pt x="423" y="53"/>
                    </a:moveTo>
                    <a:lnTo>
                      <a:pt x="427" y="51"/>
                    </a:lnTo>
                    <a:moveTo>
                      <a:pt x="431" y="49"/>
                    </a:moveTo>
                    <a:lnTo>
                      <a:pt x="435" y="46"/>
                    </a:lnTo>
                    <a:moveTo>
                      <a:pt x="439" y="44"/>
                    </a:moveTo>
                    <a:lnTo>
                      <a:pt x="443" y="42"/>
                    </a:lnTo>
                    <a:moveTo>
                      <a:pt x="447" y="39"/>
                    </a:moveTo>
                    <a:lnTo>
                      <a:pt x="451" y="37"/>
                    </a:lnTo>
                    <a:moveTo>
                      <a:pt x="455" y="35"/>
                    </a:moveTo>
                    <a:lnTo>
                      <a:pt x="458" y="33"/>
                    </a:lnTo>
                    <a:lnTo>
                      <a:pt x="458" y="33"/>
                    </a:lnTo>
                    <a:moveTo>
                      <a:pt x="462" y="31"/>
                    </a:moveTo>
                    <a:lnTo>
                      <a:pt x="466" y="30"/>
                    </a:lnTo>
                    <a:moveTo>
                      <a:pt x="470" y="28"/>
                    </a:moveTo>
                    <a:lnTo>
                      <a:pt x="474" y="27"/>
                    </a:lnTo>
                    <a:moveTo>
                      <a:pt x="478" y="25"/>
                    </a:moveTo>
                    <a:lnTo>
                      <a:pt x="482" y="24"/>
                    </a:lnTo>
                    <a:moveTo>
                      <a:pt x="486" y="22"/>
                    </a:moveTo>
                    <a:lnTo>
                      <a:pt x="490" y="21"/>
                    </a:lnTo>
                    <a:moveTo>
                      <a:pt x="494" y="19"/>
                    </a:moveTo>
                    <a:lnTo>
                      <a:pt x="498" y="17"/>
                    </a:lnTo>
                    <a:moveTo>
                      <a:pt x="502" y="16"/>
                    </a:moveTo>
                    <a:lnTo>
                      <a:pt x="506" y="14"/>
                    </a:lnTo>
                    <a:moveTo>
                      <a:pt x="510" y="13"/>
                    </a:moveTo>
                    <a:lnTo>
                      <a:pt x="512" y="12"/>
                    </a:lnTo>
                    <a:lnTo>
                      <a:pt x="514" y="12"/>
                    </a:lnTo>
                    <a:moveTo>
                      <a:pt x="518" y="11"/>
                    </a:moveTo>
                    <a:lnTo>
                      <a:pt x="522" y="10"/>
                    </a:lnTo>
                    <a:moveTo>
                      <a:pt x="526" y="9"/>
                    </a:moveTo>
                    <a:lnTo>
                      <a:pt x="530" y="8"/>
                    </a:lnTo>
                    <a:moveTo>
                      <a:pt x="534" y="7"/>
                    </a:moveTo>
                    <a:lnTo>
                      <a:pt x="538" y="6"/>
                    </a:lnTo>
                    <a:moveTo>
                      <a:pt x="542" y="5"/>
                    </a:moveTo>
                    <a:lnTo>
                      <a:pt x="546" y="4"/>
                    </a:lnTo>
                    <a:moveTo>
                      <a:pt x="550" y="4"/>
                    </a:moveTo>
                    <a:lnTo>
                      <a:pt x="554" y="3"/>
                    </a:lnTo>
                    <a:moveTo>
                      <a:pt x="558" y="2"/>
                    </a:moveTo>
                    <a:lnTo>
                      <a:pt x="562" y="1"/>
                    </a:lnTo>
                  </a:path>
                </a:pathLst>
              </a:custGeom>
              <a:noFill/>
              <a:ln w="9525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C191A38D-D1C5-43E7-B907-0BFC7653FA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01109" y="3505201"/>
                <a:ext cx="6256338" cy="2652713"/>
              </a:xfrm>
              <a:prstGeom prst="rect">
                <a:avLst/>
              </a:prstGeom>
              <a:noFill/>
              <a:ln w="9525" cap="rnd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id="{683FCA33-BA63-4C6E-AFEA-31BC4D1950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10559" y="5995988"/>
                <a:ext cx="523875" cy="142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900" b="0" i="0" u="none" strike="noStrike" cap="none" normalizeH="0" baseline="0">
                    <a:ln>
                      <a:noFill/>
                    </a:ln>
                    <a:solidFill>
                      <a:srgbClr val="4D4D4D"/>
                    </a:solidFill>
                    <a:effectLst/>
                    <a:latin typeface="Arial" panose="020B0604020202020204" pitchFamily="34" charset="0"/>
                  </a:rPr>
                  <a:t>0.00e+00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7B35C903-C052-4AFB-AAF6-B734692CF6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10559" y="5489576"/>
                <a:ext cx="523875" cy="142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900" b="0" i="0" u="none" strike="noStrike" cap="none" normalizeH="0" baseline="0">
                    <a:ln>
                      <a:noFill/>
                    </a:ln>
                    <a:solidFill>
                      <a:srgbClr val="4D4D4D"/>
                    </a:solidFill>
                    <a:effectLst/>
                    <a:latin typeface="Arial" panose="020B0604020202020204" pitchFamily="34" charset="0"/>
                  </a:rPr>
                  <a:t>2.50e+07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86596AD5-93F1-466A-89C7-6DB4812E56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10559" y="4994276"/>
                <a:ext cx="523875" cy="142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900" b="0" i="0" u="none" strike="noStrike" cap="none" normalizeH="0" baseline="0">
                    <a:ln>
                      <a:noFill/>
                    </a:ln>
                    <a:solidFill>
                      <a:srgbClr val="4D4D4D"/>
                    </a:solidFill>
                    <a:effectLst/>
                    <a:latin typeface="Arial" panose="020B0604020202020204" pitchFamily="34" charset="0"/>
                  </a:rPr>
                  <a:t>5.00e+07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CB115BF7-37C7-46BA-BDD6-F292671F0B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10559" y="4487863"/>
                <a:ext cx="523875" cy="142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900" b="0" i="0" u="none" strike="noStrike" cap="none" normalizeH="0" baseline="0">
                    <a:ln>
                      <a:noFill/>
                    </a:ln>
                    <a:solidFill>
                      <a:srgbClr val="4D4D4D"/>
                    </a:solidFill>
                    <a:effectLst/>
                    <a:latin typeface="Arial" panose="020B0604020202020204" pitchFamily="34" charset="0"/>
                  </a:rPr>
                  <a:t>7.50e+07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F02D7C7C-66CA-44CB-87CD-49E7A2BE85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10559" y="3983038"/>
                <a:ext cx="523875" cy="142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900" b="0" i="0" u="none" strike="noStrike" cap="none" normalizeH="0" baseline="0">
                    <a:ln>
                      <a:noFill/>
                    </a:ln>
                    <a:solidFill>
                      <a:srgbClr val="4D4D4D"/>
                    </a:solidFill>
                    <a:effectLst/>
                    <a:latin typeface="Arial" panose="020B0604020202020204" pitchFamily="34" charset="0"/>
                  </a:rPr>
                  <a:t>1.00e+08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79F8BD0A-D289-4402-9B83-E4AD06163B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10559" y="3486151"/>
                <a:ext cx="523875" cy="142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900" b="0" i="0" u="none" strike="noStrike" cap="none" normalizeH="0" baseline="0">
                    <a:ln>
                      <a:noFill/>
                    </a:ln>
                    <a:solidFill>
                      <a:srgbClr val="4D4D4D"/>
                    </a:solidFill>
                    <a:effectLst/>
                    <a:latin typeface="Arial" panose="020B0604020202020204" pitchFamily="34" charset="0"/>
                  </a:rPr>
                  <a:t>1.25e+08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" name="Line 119">
                <a:extLst>
                  <a:ext uri="{FF2B5EF4-FFF2-40B4-BE49-F238E27FC236}">
                    <a16:creationId xmlns:a16="http://schemas.microsoft.com/office/drawing/2014/main" id="{3E70D533-265C-4D81-BC93-B5DC542A13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63009" y="6043613"/>
                <a:ext cx="38100" cy="0"/>
              </a:xfrm>
              <a:prstGeom prst="line">
                <a:avLst/>
              </a:prstGeom>
              <a:noFill/>
              <a:ln w="9525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8" name="Line 120">
                <a:extLst>
                  <a:ext uri="{FF2B5EF4-FFF2-40B4-BE49-F238E27FC236}">
                    <a16:creationId xmlns:a16="http://schemas.microsoft.com/office/drawing/2014/main" id="{306C2FEE-7E4A-4CF3-AB12-B47FFF6564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63009" y="5537201"/>
                <a:ext cx="38100" cy="0"/>
              </a:xfrm>
              <a:prstGeom prst="line">
                <a:avLst/>
              </a:prstGeom>
              <a:noFill/>
              <a:ln w="9525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9" name="Line 121">
                <a:extLst>
                  <a:ext uri="{FF2B5EF4-FFF2-40B4-BE49-F238E27FC236}">
                    <a16:creationId xmlns:a16="http://schemas.microsoft.com/office/drawing/2014/main" id="{A8F3AE94-7E58-49C4-B7B8-76CD4FACF2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63009" y="5041901"/>
                <a:ext cx="38100" cy="0"/>
              </a:xfrm>
              <a:prstGeom prst="line">
                <a:avLst/>
              </a:prstGeom>
              <a:noFill/>
              <a:ln w="9525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" name="Line 122">
                <a:extLst>
                  <a:ext uri="{FF2B5EF4-FFF2-40B4-BE49-F238E27FC236}">
                    <a16:creationId xmlns:a16="http://schemas.microsoft.com/office/drawing/2014/main" id="{0914EC24-0FCD-4E58-8521-0A0C0C0ED1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63009" y="4535488"/>
                <a:ext cx="38100" cy="0"/>
              </a:xfrm>
              <a:prstGeom prst="line">
                <a:avLst/>
              </a:prstGeom>
              <a:noFill/>
              <a:ln w="9525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" name="Line 123">
                <a:extLst>
                  <a:ext uri="{FF2B5EF4-FFF2-40B4-BE49-F238E27FC236}">
                    <a16:creationId xmlns:a16="http://schemas.microsoft.com/office/drawing/2014/main" id="{726216E7-9F08-474A-9EF3-343E37DDF4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63009" y="4030663"/>
                <a:ext cx="38100" cy="0"/>
              </a:xfrm>
              <a:prstGeom prst="line">
                <a:avLst/>
              </a:prstGeom>
              <a:noFill/>
              <a:ln w="9525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" name="Line 124">
                <a:extLst>
                  <a:ext uri="{FF2B5EF4-FFF2-40B4-BE49-F238E27FC236}">
                    <a16:creationId xmlns:a16="http://schemas.microsoft.com/office/drawing/2014/main" id="{AF46A692-8A82-4CF3-B35F-3372EA65EA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63009" y="3533776"/>
                <a:ext cx="38100" cy="0"/>
              </a:xfrm>
              <a:prstGeom prst="line">
                <a:avLst/>
              </a:prstGeom>
              <a:noFill/>
              <a:ln w="9525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" name="Line 125">
                <a:extLst>
                  <a:ext uri="{FF2B5EF4-FFF2-40B4-BE49-F238E27FC236}">
                    <a16:creationId xmlns:a16="http://schemas.microsoft.com/office/drawing/2014/main" id="{97629371-DF42-4972-9520-41871C7927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201209" y="6157913"/>
                <a:ext cx="0" cy="38100"/>
              </a:xfrm>
              <a:prstGeom prst="line">
                <a:avLst/>
              </a:prstGeom>
              <a:noFill/>
              <a:ln w="9525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" name="Line 126">
                <a:extLst>
                  <a:ext uri="{FF2B5EF4-FFF2-40B4-BE49-F238E27FC236}">
                    <a16:creationId xmlns:a16="http://schemas.microsoft.com/office/drawing/2014/main" id="{4846104E-29BE-460B-A60A-09D2D4134A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31496" y="6157913"/>
                <a:ext cx="0" cy="38100"/>
              </a:xfrm>
              <a:prstGeom prst="line">
                <a:avLst/>
              </a:prstGeom>
              <a:noFill/>
              <a:ln w="9525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" name="Line 127">
                <a:extLst>
                  <a:ext uri="{FF2B5EF4-FFF2-40B4-BE49-F238E27FC236}">
                    <a16:creationId xmlns:a16="http://schemas.microsoft.com/office/drawing/2014/main" id="{174FE30E-AD9E-42D9-9BF5-02CAA1E806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14134" y="6157913"/>
                <a:ext cx="0" cy="38100"/>
              </a:xfrm>
              <a:prstGeom prst="line">
                <a:avLst/>
              </a:prstGeom>
              <a:noFill/>
              <a:ln w="9525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" name="Line 128">
                <a:extLst>
                  <a:ext uri="{FF2B5EF4-FFF2-40B4-BE49-F238E27FC236}">
                    <a16:creationId xmlns:a16="http://schemas.microsoft.com/office/drawing/2014/main" id="{E2D4BE3B-4456-485C-9903-ECC1B4F415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044421" y="6157913"/>
                <a:ext cx="0" cy="38100"/>
              </a:xfrm>
              <a:prstGeom prst="line">
                <a:avLst/>
              </a:prstGeom>
              <a:noFill/>
              <a:ln w="9525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" name="Line 129">
                <a:extLst>
                  <a:ext uri="{FF2B5EF4-FFF2-40B4-BE49-F238E27FC236}">
                    <a16:creationId xmlns:a16="http://schemas.microsoft.com/office/drawing/2014/main" id="{0B3E9079-436F-43E1-8789-2D6F32FB44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58771" y="6157913"/>
                <a:ext cx="0" cy="38100"/>
              </a:xfrm>
              <a:prstGeom prst="line">
                <a:avLst/>
              </a:prstGeom>
              <a:noFill/>
              <a:ln w="9525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" name="Line 130">
                <a:extLst>
                  <a:ext uri="{FF2B5EF4-FFF2-40B4-BE49-F238E27FC236}">
                    <a16:creationId xmlns:a16="http://schemas.microsoft.com/office/drawing/2014/main" id="{44072C8F-59C9-4768-A166-EFC5AB57DB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598584" y="6157913"/>
                <a:ext cx="0" cy="38100"/>
              </a:xfrm>
              <a:prstGeom prst="line">
                <a:avLst/>
              </a:prstGeom>
              <a:noFill/>
              <a:ln w="9525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" name="Line 131">
                <a:extLst>
                  <a:ext uri="{FF2B5EF4-FFF2-40B4-BE49-F238E27FC236}">
                    <a16:creationId xmlns:a16="http://schemas.microsoft.com/office/drawing/2014/main" id="{DF609376-881B-4700-B8E2-F96D94BBB8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114521" y="6157913"/>
                <a:ext cx="0" cy="38100"/>
              </a:xfrm>
              <a:prstGeom prst="line">
                <a:avLst/>
              </a:prstGeom>
              <a:noFill/>
              <a:ln w="9525" cap="flat">
                <a:solidFill>
                  <a:srgbClr val="33333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2633249C-4DE4-47D0-B951-DACDF001F7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8809" y="6224588"/>
                <a:ext cx="304800" cy="142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900" b="0" i="0" u="none" strike="noStrike" cap="none" normalizeH="0" baseline="0">
                    <a:ln>
                      <a:noFill/>
                    </a:ln>
                    <a:solidFill>
                      <a:srgbClr val="4D4D4D"/>
                    </a:solidFill>
                    <a:effectLst/>
                    <a:latin typeface="Arial" panose="020B0604020202020204" pitchFamily="34" charset="0"/>
                  </a:rPr>
                  <a:t>2002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45E5CEE3-E5F4-4693-A831-E98827B231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79096" y="6224588"/>
                <a:ext cx="304800" cy="142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900" b="0" i="0" u="none" strike="noStrike" cap="none" normalizeH="0" baseline="0">
                    <a:ln>
                      <a:noFill/>
                    </a:ln>
                    <a:solidFill>
                      <a:srgbClr val="4D4D4D"/>
                    </a:solidFill>
                    <a:effectLst/>
                    <a:latin typeface="Arial" panose="020B0604020202020204" pitchFamily="34" charset="0"/>
                  </a:rPr>
                  <a:t>2006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FA9E2864-398D-441E-9228-B944DB6AA4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61734" y="6224588"/>
                <a:ext cx="304800" cy="142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900" b="0" i="0" u="none" strike="noStrike" cap="none" normalizeH="0" baseline="0">
                    <a:ln>
                      <a:noFill/>
                    </a:ln>
                    <a:solidFill>
                      <a:srgbClr val="4D4D4D"/>
                    </a:solidFill>
                    <a:effectLst/>
                    <a:latin typeface="Arial" panose="020B0604020202020204" pitchFamily="34" charset="0"/>
                  </a:rPr>
                  <a:t>2009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87BF6EB1-CFA0-476E-B41D-67BCC556D5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92021" y="6224588"/>
                <a:ext cx="304800" cy="142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900" b="0" i="0" u="none" strike="noStrike" cap="none" normalizeH="0" baseline="0">
                    <a:ln>
                      <a:noFill/>
                    </a:ln>
                    <a:solidFill>
                      <a:srgbClr val="4D4D4D"/>
                    </a:solidFill>
                    <a:effectLst/>
                    <a:latin typeface="Arial" panose="020B0604020202020204" pitchFamily="34" charset="0"/>
                  </a:rPr>
                  <a:t>2013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id="{DE9FF5B5-A54D-4FA4-A101-46A819233B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406371" y="6224588"/>
                <a:ext cx="304800" cy="142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900" b="0" i="0" u="none" strike="noStrike" cap="none" normalizeH="0" baseline="0">
                    <a:ln>
                      <a:noFill/>
                    </a:ln>
                    <a:solidFill>
                      <a:srgbClr val="4D4D4D"/>
                    </a:solidFill>
                    <a:effectLst/>
                    <a:latin typeface="Arial" panose="020B0604020202020204" pitchFamily="34" charset="0"/>
                  </a:rPr>
                  <a:t>2015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D678CDC2-2843-47D2-BF2A-97F591D504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46184" y="6224588"/>
                <a:ext cx="304800" cy="142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900" b="0" i="0" u="none" strike="noStrike" cap="none" normalizeH="0" baseline="0">
                    <a:ln>
                      <a:noFill/>
                    </a:ln>
                    <a:solidFill>
                      <a:srgbClr val="4D4D4D"/>
                    </a:solidFill>
                    <a:effectLst/>
                    <a:latin typeface="Arial" panose="020B0604020202020204" pitchFamily="34" charset="0"/>
                  </a:rPr>
                  <a:t>2019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7C4D54A-9E0B-4B30-9BBE-758DAE643B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962121" y="6224588"/>
                <a:ext cx="304800" cy="142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900" b="0" i="0" u="none" strike="noStrike" cap="none" normalizeH="0" baseline="0">
                    <a:ln>
                      <a:noFill/>
                    </a:ln>
                    <a:solidFill>
                      <a:srgbClr val="4D4D4D"/>
                    </a:solidFill>
                    <a:effectLst/>
                    <a:latin typeface="Arial" panose="020B0604020202020204" pitchFamily="34" charset="0"/>
                  </a:rPr>
                  <a:t>2021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9C93B53E-2F29-43B4-95BB-C5F7F8988F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33221" y="6367463"/>
                <a:ext cx="390525" cy="209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Date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6F1B7925-5A31-421F-8EA5-25FEBF10C0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3794336" y="4785017"/>
                <a:ext cx="1687963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1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Number</a:t>
                </a:r>
                <a:r>
                  <a:rPr kumimoji="0" lang="fr-FR" altLang="fr-FR" sz="11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of fragment per ha</a:t>
                </a:r>
                <a:endParaRPr kumimoji="0" lang="fr-FR" altLang="fr-F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5C019B16-C879-4412-BCF1-E712703CB5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66096" y="3486151"/>
                <a:ext cx="228600" cy="257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4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pic>
          <p:nvPicPr>
            <p:cNvPr id="145" name="Image 144">
              <a:extLst>
                <a:ext uri="{FF2B5EF4-FFF2-40B4-BE49-F238E27FC236}">
                  <a16:creationId xmlns:a16="http://schemas.microsoft.com/office/drawing/2014/main" id="{54500F6F-94ED-47F8-AFF2-69790297E9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5371" y="745307"/>
              <a:ext cx="1099406" cy="92185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46" name="Image 145">
              <a:extLst>
                <a:ext uri="{FF2B5EF4-FFF2-40B4-BE49-F238E27FC236}">
                  <a16:creationId xmlns:a16="http://schemas.microsoft.com/office/drawing/2014/main" id="{E18724CA-420F-4AD8-B679-5E826D2C5F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63911" y="3853298"/>
              <a:ext cx="1008070" cy="84526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144" name="Titre 3">
            <a:extLst>
              <a:ext uri="{FF2B5EF4-FFF2-40B4-BE49-F238E27FC236}">
                <a16:creationId xmlns:a16="http://schemas.microsoft.com/office/drawing/2014/main" id="{68C7F66B-C9E1-4DAC-B98F-4503672FA2E1}"/>
              </a:ext>
            </a:extLst>
          </p:cNvPr>
          <p:cNvSpPr txBox="1">
            <a:spLocks/>
          </p:cNvSpPr>
          <p:nvPr/>
        </p:nvSpPr>
        <p:spPr>
          <a:xfrm>
            <a:off x="94067" y="67295"/>
            <a:ext cx="10515600" cy="923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sp>
        <p:nvSpPr>
          <p:cNvPr id="28" name="Titre 27">
            <a:extLst>
              <a:ext uri="{FF2B5EF4-FFF2-40B4-BE49-F238E27FC236}">
                <a16:creationId xmlns:a16="http://schemas.microsoft.com/office/drawing/2014/main" id="{28544839-4BF8-4B97-A991-36575D2BF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Evolution des teneurs en </a:t>
            </a:r>
            <a:r>
              <a:rPr lang="fr-FR" dirty="0" err="1"/>
              <a:t>MPg</a:t>
            </a:r>
            <a:r>
              <a:rPr lang="fr-FR" dirty="0"/>
              <a:t> dans le temps ?</a:t>
            </a:r>
          </a:p>
        </p:txBody>
      </p:sp>
    </p:spTree>
    <p:extLst>
      <p:ext uri="{BB962C8B-B14F-4D97-AF65-F5344CB8AC3E}">
        <p14:creationId xmlns:p14="http://schemas.microsoft.com/office/powerpoint/2010/main" val="1436636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Image 88">
            <a:extLst>
              <a:ext uri="{FF2B5EF4-FFF2-40B4-BE49-F238E27FC236}">
                <a16:creationId xmlns:a16="http://schemas.microsoft.com/office/drawing/2014/main" id="{B956D0BD-2E24-48AD-9634-CA2B53844B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405" y="4228047"/>
            <a:ext cx="1064039" cy="78381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11D880-D775-4A2F-94A4-F13A67B8F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Me concernant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66473EB7-30E5-4F4B-ACD2-13B27058E8D7}"/>
              </a:ext>
            </a:extLst>
          </p:cNvPr>
          <p:cNvCxnSpPr>
            <a:cxnSpLocks/>
          </p:cNvCxnSpPr>
          <p:nvPr/>
        </p:nvCxnSpPr>
        <p:spPr>
          <a:xfrm>
            <a:off x="484271" y="3791092"/>
            <a:ext cx="1156621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llipse 15">
            <a:extLst>
              <a:ext uri="{FF2B5EF4-FFF2-40B4-BE49-F238E27FC236}">
                <a16:creationId xmlns:a16="http://schemas.microsoft.com/office/drawing/2014/main" id="{B6784273-85E7-4D7B-B72C-CB4142C848B4}"/>
              </a:ext>
            </a:extLst>
          </p:cNvPr>
          <p:cNvSpPr/>
          <p:nvPr/>
        </p:nvSpPr>
        <p:spPr>
          <a:xfrm>
            <a:off x="1225117" y="3729478"/>
            <a:ext cx="124238" cy="12493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8" name="Connecteur droit 47">
            <a:extLst>
              <a:ext uri="{FF2B5EF4-FFF2-40B4-BE49-F238E27FC236}">
                <a16:creationId xmlns:a16="http://schemas.microsoft.com/office/drawing/2014/main" id="{01C28A30-96F2-43ED-AE5E-FCB50B77A113}"/>
              </a:ext>
            </a:extLst>
          </p:cNvPr>
          <p:cNvCxnSpPr>
            <a:cxnSpLocks/>
            <a:stCxn id="16" idx="4"/>
            <a:endCxn id="78" idx="0"/>
          </p:cNvCxnSpPr>
          <p:nvPr/>
        </p:nvCxnSpPr>
        <p:spPr>
          <a:xfrm>
            <a:off x="1287236" y="3854417"/>
            <a:ext cx="889" cy="351272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Connecteur droit 48">
            <a:extLst>
              <a:ext uri="{FF2B5EF4-FFF2-40B4-BE49-F238E27FC236}">
                <a16:creationId xmlns:a16="http://schemas.microsoft.com/office/drawing/2014/main" id="{410C0647-B37F-4B45-A05D-8280FE387797}"/>
              </a:ext>
            </a:extLst>
          </p:cNvPr>
          <p:cNvCxnSpPr/>
          <p:nvPr/>
        </p:nvCxnSpPr>
        <p:spPr>
          <a:xfrm>
            <a:off x="3057275" y="3461748"/>
            <a:ext cx="0" cy="26773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8C11E8DF-2920-4C14-8CD0-E40C1B165403}"/>
              </a:ext>
            </a:extLst>
          </p:cNvPr>
          <p:cNvCxnSpPr/>
          <p:nvPr/>
        </p:nvCxnSpPr>
        <p:spPr>
          <a:xfrm>
            <a:off x="4826425" y="3854417"/>
            <a:ext cx="0" cy="26773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Connecteur droit 50">
            <a:extLst>
              <a:ext uri="{FF2B5EF4-FFF2-40B4-BE49-F238E27FC236}">
                <a16:creationId xmlns:a16="http://schemas.microsoft.com/office/drawing/2014/main" id="{2E9D59B3-2D8B-46E5-8B08-5E78177526FB}"/>
              </a:ext>
            </a:extLst>
          </p:cNvPr>
          <p:cNvCxnSpPr>
            <a:cxnSpLocks/>
          </p:cNvCxnSpPr>
          <p:nvPr/>
        </p:nvCxnSpPr>
        <p:spPr>
          <a:xfrm>
            <a:off x="8367392" y="3861716"/>
            <a:ext cx="0" cy="26773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ZoneTexte 51">
            <a:extLst>
              <a:ext uri="{FF2B5EF4-FFF2-40B4-BE49-F238E27FC236}">
                <a16:creationId xmlns:a16="http://schemas.microsoft.com/office/drawing/2014/main" id="{E0E92C08-5916-4541-901B-855D9F7B2A82}"/>
              </a:ext>
            </a:extLst>
          </p:cNvPr>
          <p:cNvSpPr txBox="1"/>
          <p:nvPr/>
        </p:nvSpPr>
        <p:spPr>
          <a:xfrm>
            <a:off x="316627" y="5146060"/>
            <a:ext cx="19412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BTS </a:t>
            </a:r>
            <a:r>
              <a:rPr lang="fr-FR" sz="1200" dirty="0" err="1"/>
              <a:t>bioanalyses</a:t>
            </a:r>
            <a:r>
              <a:rPr lang="fr-FR" sz="1200" dirty="0"/>
              <a:t> et contrôles</a:t>
            </a:r>
          </a:p>
          <a:p>
            <a:pPr algn="ctr"/>
            <a:r>
              <a:rPr lang="fr-FR" sz="1200" b="1" dirty="0"/>
              <a:t>ENCPB</a:t>
            </a:r>
            <a:r>
              <a:rPr lang="fr-FR" sz="1200" dirty="0"/>
              <a:t> - Paris 13</a:t>
            </a:r>
          </a:p>
          <a:p>
            <a:pPr algn="ctr"/>
            <a:endParaRPr lang="fr-FR" sz="1200" dirty="0"/>
          </a:p>
          <a:p>
            <a:pPr algn="ctr"/>
            <a:r>
              <a:rPr lang="fr-FR" sz="1200" dirty="0"/>
              <a:t>Stage MNHN – </a:t>
            </a:r>
            <a:r>
              <a:rPr lang="fr-FR" sz="1200" dirty="0" err="1"/>
              <a:t>BoEM</a:t>
            </a:r>
            <a:r>
              <a:rPr lang="fr-FR" sz="1200" dirty="0"/>
              <a:t> 14 semaines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ACED51D5-1CEB-4CDD-89D5-86FC834C6461}"/>
              </a:ext>
            </a:extLst>
          </p:cNvPr>
          <p:cNvSpPr txBox="1"/>
          <p:nvPr/>
        </p:nvSpPr>
        <p:spPr>
          <a:xfrm>
            <a:off x="1851990" y="1240547"/>
            <a:ext cx="22863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License de Biologie des Organismes, Populations et Ecosystèmes</a:t>
            </a:r>
          </a:p>
          <a:p>
            <a:pPr algn="ctr"/>
            <a:r>
              <a:rPr lang="fr-FR" sz="1200" b="1" dirty="0"/>
              <a:t>Université d’Orléans</a:t>
            </a:r>
          </a:p>
          <a:p>
            <a:pPr algn="ctr"/>
            <a:endParaRPr lang="fr-FR" sz="1200" b="1" dirty="0"/>
          </a:p>
          <a:p>
            <a:pPr algn="ctr"/>
            <a:r>
              <a:rPr lang="fr-FR" sz="1200" dirty="0"/>
              <a:t>Stages INRA (URZF), CNRS (CBM)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3001254B-079A-477B-8B14-3D5B1895C33D}"/>
              </a:ext>
            </a:extLst>
          </p:cNvPr>
          <p:cNvSpPr txBox="1"/>
          <p:nvPr/>
        </p:nvSpPr>
        <p:spPr>
          <a:xfrm>
            <a:off x="3702196" y="5110463"/>
            <a:ext cx="23424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Master Biodiversité et Ecologie</a:t>
            </a:r>
          </a:p>
          <a:p>
            <a:pPr algn="ctr"/>
            <a:r>
              <a:rPr lang="fr-FR" sz="1200" b="1" dirty="0"/>
              <a:t>Université Paris-Sud </a:t>
            </a:r>
            <a:r>
              <a:rPr lang="fr-FR" sz="1200" dirty="0"/>
              <a:t>– Orsay</a:t>
            </a:r>
          </a:p>
          <a:p>
            <a:pPr algn="ctr"/>
            <a:endParaRPr lang="fr-FR" sz="1200" dirty="0"/>
          </a:p>
          <a:p>
            <a:pPr algn="ctr"/>
            <a:r>
              <a:rPr lang="fr-FR" sz="1200" dirty="0"/>
              <a:t>Stage M2 à ECOSYS</a:t>
            </a:r>
          </a:p>
          <a:p>
            <a:pPr algn="ctr"/>
            <a:r>
              <a:rPr lang="fr-FR" sz="1200" dirty="0"/>
              <a:t>(Nathalie </a:t>
            </a:r>
            <a:r>
              <a:rPr lang="fr-FR" sz="1200" dirty="0" err="1"/>
              <a:t>Cheviron</a:t>
            </a:r>
            <a:r>
              <a:rPr lang="fr-FR" sz="1200" dirty="0"/>
              <a:t> &amp; </a:t>
            </a:r>
          </a:p>
          <a:p>
            <a:pPr algn="ctr"/>
            <a:r>
              <a:rPr lang="fr-FR" sz="1200" dirty="0"/>
              <a:t>Virginie Grondin)</a:t>
            </a:r>
          </a:p>
        </p:txBody>
      </p:sp>
      <p:cxnSp>
        <p:nvCxnSpPr>
          <p:cNvPr id="56" name="Connecteur droit 55">
            <a:extLst>
              <a:ext uri="{FF2B5EF4-FFF2-40B4-BE49-F238E27FC236}">
                <a16:creationId xmlns:a16="http://schemas.microsoft.com/office/drawing/2014/main" id="{2C043E88-3361-4984-B973-83DB1E990F5F}"/>
              </a:ext>
            </a:extLst>
          </p:cNvPr>
          <p:cNvCxnSpPr/>
          <p:nvPr/>
        </p:nvCxnSpPr>
        <p:spPr>
          <a:xfrm>
            <a:off x="6597353" y="3461748"/>
            <a:ext cx="0" cy="26773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ZoneTexte 56">
            <a:extLst>
              <a:ext uri="{FF2B5EF4-FFF2-40B4-BE49-F238E27FC236}">
                <a16:creationId xmlns:a16="http://schemas.microsoft.com/office/drawing/2014/main" id="{6FD18A1E-6BCE-433F-8479-B0C1FA4BECBF}"/>
              </a:ext>
            </a:extLst>
          </p:cNvPr>
          <p:cNvSpPr txBox="1"/>
          <p:nvPr/>
        </p:nvSpPr>
        <p:spPr>
          <a:xfrm>
            <a:off x="5224683" y="1569711"/>
            <a:ext cx="26853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Doctorat Sciences Agronomiques</a:t>
            </a:r>
          </a:p>
          <a:p>
            <a:pPr algn="ctr">
              <a:spcAft>
                <a:spcPts val="600"/>
              </a:spcAft>
            </a:pPr>
            <a:r>
              <a:rPr lang="fr-FR" sz="1200" dirty="0"/>
              <a:t>UMR LSE – </a:t>
            </a:r>
            <a:r>
              <a:rPr lang="fr-FR" sz="1200" b="1" dirty="0"/>
              <a:t>Université de Lorraine</a:t>
            </a:r>
          </a:p>
          <a:p>
            <a:pPr algn="ctr">
              <a:spcAft>
                <a:spcPts val="600"/>
              </a:spcAft>
            </a:pPr>
            <a:r>
              <a:rPr lang="fr-FR" sz="1200" i="1" dirty="0"/>
              <a:t>Rôle de la faune du sol sur la fertilité des </a:t>
            </a:r>
            <a:r>
              <a:rPr lang="fr-FR" sz="1200" i="1" dirty="0" err="1"/>
              <a:t>Technosols</a:t>
            </a:r>
            <a:r>
              <a:rPr lang="fr-FR" sz="1200" i="1" dirty="0"/>
              <a:t> de friches industrielles</a:t>
            </a:r>
          </a:p>
        </p:txBody>
      </p:sp>
      <p:cxnSp>
        <p:nvCxnSpPr>
          <p:cNvPr id="60" name="Connecteur droit 59">
            <a:extLst>
              <a:ext uri="{FF2B5EF4-FFF2-40B4-BE49-F238E27FC236}">
                <a16:creationId xmlns:a16="http://schemas.microsoft.com/office/drawing/2014/main" id="{2A42800B-7D3F-4E06-9B24-DA71C4F91BB8}"/>
              </a:ext>
            </a:extLst>
          </p:cNvPr>
          <p:cNvCxnSpPr>
            <a:cxnSpLocks/>
          </p:cNvCxnSpPr>
          <p:nvPr/>
        </p:nvCxnSpPr>
        <p:spPr>
          <a:xfrm>
            <a:off x="9828123" y="3463334"/>
            <a:ext cx="0" cy="26773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" name="ZoneTexte 60">
            <a:extLst>
              <a:ext uri="{FF2B5EF4-FFF2-40B4-BE49-F238E27FC236}">
                <a16:creationId xmlns:a16="http://schemas.microsoft.com/office/drawing/2014/main" id="{5F807232-7F91-4432-99D5-CC8E3F0CB36D}"/>
              </a:ext>
            </a:extLst>
          </p:cNvPr>
          <p:cNvSpPr txBox="1"/>
          <p:nvPr/>
        </p:nvSpPr>
        <p:spPr>
          <a:xfrm>
            <a:off x="7068061" y="5068339"/>
            <a:ext cx="27600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Post-doctorat</a:t>
            </a:r>
          </a:p>
          <a:p>
            <a:pPr algn="ctr"/>
            <a:r>
              <a:rPr lang="fr-FR" sz="1200" dirty="0"/>
              <a:t>UMR ECOSYS – </a:t>
            </a:r>
            <a:r>
              <a:rPr lang="fr-FR" sz="1200" b="1" dirty="0" err="1"/>
              <a:t>INRAe</a:t>
            </a:r>
            <a:endParaRPr lang="fr-FR" sz="1200" i="1" dirty="0"/>
          </a:p>
          <a:p>
            <a:pPr algn="ctr"/>
            <a:r>
              <a:rPr lang="fr-FR" sz="1200" i="1" dirty="0"/>
              <a:t>Développement de méthodes de quantification des microplastiques dans les sols et amendements organiques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DB70EB91-7B65-4832-A468-BCDE39E63391}"/>
              </a:ext>
            </a:extLst>
          </p:cNvPr>
          <p:cNvSpPr txBox="1"/>
          <p:nvPr/>
        </p:nvSpPr>
        <p:spPr>
          <a:xfrm>
            <a:off x="8400228" y="1428508"/>
            <a:ext cx="263129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Post-doctorat</a:t>
            </a:r>
          </a:p>
          <a:p>
            <a:pPr algn="ctr">
              <a:spcAft>
                <a:spcPts val="600"/>
              </a:spcAft>
            </a:pPr>
            <a:r>
              <a:rPr lang="fr-FR" sz="1200" dirty="0"/>
              <a:t>UMR </a:t>
            </a:r>
            <a:r>
              <a:rPr lang="fr-FR" sz="1200" dirty="0" err="1"/>
              <a:t>iEES</a:t>
            </a:r>
            <a:r>
              <a:rPr lang="fr-FR" sz="1200" dirty="0"/>
              <a:t>-Paris – </a:t>
            </a:r>
            <a:r>
              <a:rPr lang="fr-FR" sz="1200" b="1" dirty="0"/>
              <a:t>Sorbonne Université</a:t>
            </a:r>
          </a:p>
          <a:p>
            <a:pPr algn="ctr">
              <a:spcAft>
                <a:spcPts val="600"/>
              </a:spcAft>
            </a:pPr>
            <a:r>
              <a:rPr lang="fr-FR" sz="1200" i="1" dirty="0"/>
              <a:t>Devenir des microplastiques dans les filières de traitement des produits résiduaires organiques</a:t>
            </a:r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43585E43-19A0-4CF0-A853-2387E31F7266}"/>
              </a:ext>
            </a:extLst>
          </p:cNvPr>
          <p:cNvSpPr txBox="1"/>
          <p:nvPr/>
        </p:nvSpPr>
        <p:spPr>
          <a:xfrm>
            <a:off x="671648" y="3306403"/>
            <a:ext cx="123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2010-2012</a:t>
            </a:r>
          </a:p>
        </p:txBody>
      </p:sp>
      <p:sp>
        <p:nvSpPr>
          <p:cNvPr id="70" name="ZoneTexte 69">
            <a:extLst>
              <a:ext uri="{FF2B5EF4-FFF2-40B4-BE49-F238E27FC236}">
                <a16:creationId xmlns:a16="http://schemas.microsoft.com/office/drawing/2014/main" id="{9CC5243A-3B97-4802-86F7-4C3952823A06}"/>
              </a:ext>
            </a:extLst>
          </p:cNvPr>
          <p:cNvSpPr txBox="1"/>
          <p:nvPr/>
        </p:nvSpPr>
        <p:spPr>
          <a:xfrm>
            <a:off x="2443020" y="3962275"/>
            <a:ext cx="123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2012-2015</a:t>
            </a:r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D1D2D41D-642A-4F47-8A56-324AD879D4C1}"/>
              </a:ext>
            </a:extLst>
          </p:cNvPr>
          <p:cNvSpPr txBox="1"/>
          <p:nvPr/>
        </p:nvSpPr>
        <p:spPr>
          <a:xfrm>
            <a:off x="4189158" y="3259143"/>
            <a:ext cx="123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2015-2017</a:t>
            </a:r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BB84350B-48F7-41EC-ABAE-7DC79717D417}"/>
              </a:ext>
            </a:extLst>
          </p:cNvPr>
          <p:cNvSpPr txBox="1"/>
          <p:nvPr/>
        </p:nvSpPr>
        <p:spPr>
          <a:xfrm>
            <a:off x="5983987" y="3944780"/>
            <a:ext cx="123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2017-2020</a:t>
            </a:r>
          </a:p>
        </p:txBody>
      </p:sp>
      <p:sp>
        <p:nvSpPr>
          <p:cNvPr id="73" name="ZoneTexte 72">
            <a:extLst>
              <a:ext uri="{FF2B5EF4-FFF2-40B4-BE49-F238E27FC236}">
                <a16:creationId xmlns:a16="http://schemas.microsoft.com/office/drawing/2014/main" id="{56AB762B-7072-49D7-8A0C-3DC918EAD9CC}"/>
              </a:ext>
            </a:extLst>
          </p:cNvPr>
          <p:cNvSpPr txBox="1"/>
          <p:nvPr/>
        </p:nvSpPr>
        <p:spPr>
          <a:xfrm>
            <a:off x="7784640" y="3372597"/>
            <a:ext cx="123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2021</a:t>
            </a:r>
          </a:p>
        </p:txBody>
      </p:sp>
      <p:sp>
        <p:nvSpPr>
          <p:cNvPr id="74" name="ZoneTexte 73">
            <a:extLst>
              <a:ext uri="{FF2B5EF4-FFF2-40B4-BE49-F238E27FC236}">
                <a16:creationId xmlns:a16="http://schemas.microsoft.com/office/drawing/2014/main" id="{82D33E70-FA53-455E-AA7A-108C150DFE18}"/>
              </a:ext>
            </a:extLst>
          </p:cNvPr>
          <p:cNvSpPr txBox="1"/>
          <p:nvPr/>
        </p:nvSpPr>
        <p:spPr>
          <a:xfrm>
            <a:off x="9212535" y="3894957"/>
            <a:ext cx="123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2022</a:t>
            </a:r>
          </a:p>
        </p:txBody>
      </p:sp>
      <p:pic>
        <p:nvPicPr>
          <p:cNvPr id="77" name="Image 76">
            <a:extLst>
              <a:ext uri="{FF2B5EF4-FFF2-40B4-BE49-F238E27FC236}">
                <a16:creationId xmlns:a16="http://schemas.microsoft.com/office/drawing/2014/main" id="{E5E6533A-66CB-4C62-9082-CF01CE4C50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78" y="4204919"/>
            <a:ext cx="866719" cy="886240"/>
          </a:xfrm>
          <a:prstGeom prst="rect">
            <a:avLst/>
          </a:prstGeom>
        </p:spPr>
      </p:pic>
      <p:sp>
        <p:nvSpPr>
          <p:cNvPr id="78" name="Ellipse 77">
            <a:extLst>
              <a:ext uri="{FF2B5EF4-FFF2-40B4-BE49-F238E27FC236}">
                <a16:creationId xmlns:a16="http://schemas.microsoft.com/office/drawing/2014/main" id="{CCFD6330-FC3C-46BB-933E-EB8634AE1555}"/>
              </a:ext>
            </a:extLst>
          </p:cNvPr>
          <p:cNvSpPr/>
          <p:nvPr/>
        </p:nvSpPr>
        <p:spPr>
          <a:xfrm>
            <a:off x="816993" y="4205689"/>
            <a:ext cx="942264" cy="95124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Ellipse 78">
            <a:extLst>
              <a:ext uri="{FF2B5EF4-FFF2-40B4-BE49-F238E27FC236}">
                <a16:creationId xmlns:a16="http://schemas.microsoft.com/office/drawing/2014/main" id="{1E78C3CF-51F9-456D-BB7C-9F109E41FA52}"/>
              </a:ext>
            </a:extLst>
          </p:cNvPr>
          <p:cNvSpPr/>
          <p:nvPr/>
        </p:nvSpPr>
        <p:spPr>
          <a:xfrm>
            <a:off x="2546373" y="2511348"/>
            <a:ext cx="950400" cy="950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Ellipse 79">
            <a:extLst>
              <a:ext uri="{FF2B5EF4-FFF2-40B4-BE49-F238E27FC236}">
                <a16:creationId xmlns:a16="http://schemas.microsoft.com/office/drawing/2014/main" id="{4D9637E6-1EC9-42DB-B3C1-95E2742D4A0A}"/>
              </a:ext>
            </a:extLst>
          </p:cNvPr>
          <p:cNvSpPr/>
          <p:nvPr/>
        </p:nvSpPr>
        <p:spPr>
          <a:xfrm>
            <a:off x="4351225" y="4129446"/>
            <a:ext cx="950400" cy="950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Ellipse 80">
            <a:extLst>
              <a:ext uri="{FF2B5EF4-FFF2-40B4-BE49-F238E27FC236}">
                <a16:creationId xmlns:a16="http://schemas.microsoft.com/office/drawing/2014/main" id="{901F205A-5902-4532-9F9B-A228722D9C77}"/>
              </a:ext>
            </a:extLst>
          </p:cNvPr>
          <p:cNvSpPr/>
          <p:nvPr/>
        </p:nvSpPr>
        <p:spPr>
          <a:xfrm>
            <a:off x="6117661" y="2497790"/>
            <a:ext cx="950400" cy="950400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Ellipse 81">
            <a:extLst>
              <a:ext uri="{FF2B5EF4-FFF2-40B4-BE49-F238E27FC236}">
                <a16:creationId xmlns:a16="http://schemas.microsoft.com/office/drawing/2014/main" id="{62B1FADD-1552-4C3B-A3BD-280B0B8CBBE0}"/>
              </a:ext>
            </a:extLst>
          </p:cNvPr>
          <p:cNvSpPr/>
          <p:nvPr/>
        </p:nvSpPr>
        <p:spPr>
          <a:xfrm>
            <a:off x="7910056" y="4119936"/>
            <a:ext cx="950400" cy="950400"/>
          </a:xfrm>
          <a:prstGeom prst="ellipse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Ellipse 82">
            <a:extLst>
              <a:ext uri="{FF2B5EF4-FFF2-40B4-BE49-F238E27FC236}">
                <a16:creationId xmlns:a16="http://schemas.microsoft.com/office/drawing/2014/main" id="{E92FF1D4-72FA-4984-AB4D-45BA9980582B}"/>
              </a:ext>
            </a:extLst>
          </p:cNvPr>
          <p:cNvSpPr/>
          <p:nvPr/>
        </p:nvSpPr>
        <p:spPr>
          <a:xfrm rot="16200000">
            <a:off x="9352923" y="2530679"/>
            <a:ext cx="950400" cy="950400"/>
          </a:xfrm>
          <a:prstGeom prst="ellipse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7" name="Image 86">
            <a:extLst>
              <a:ext uri="{FF2B5EF4-FFF2-40B4-BE49-F238E27FC236}">
                <a16:creationId xmlns:a16="http://schemas.microsoft.com/office/drawing/2014/main" id="{385038A1-1271-4F2C-AC76-C9EB1143BF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47847" y1="33058" x2="47847" y2="33058"/>
                        <a14:foregroundMark x1="52153" y1="40496" x2="52153" y2="40496"/>
                        <a14:foregroundMark x1="49282" y1="45868" x2="49282" y2="45868"/>
                        <a14:foregroundMark x1="44498" y1="49174" x2="44498" y2="49174"/>
                        <a14:foregroundMark x1="55024" y1="38843" x2="55024" y2="38843"/>
                        <a14:foregroundMark x1="55024" y1="28099" x2="55024" y2="28099"/>
                        <a14:foregroundMark x1="55024" y1="25207" x2="55024" y2="25207"/>
                        <a14:foregroundMark x1="50718" y1="21074" x2="50718" y2="21074"/>
                        <a14:foregroundMark x1="47368" y1="78926" x2="47368" y2="78926"/>
                        <a14:foregroundMark x1="60287" y1="80165" x2="60287" y2="80165"/>
                        <a14:foregroundMark x1="55981" y1="81405" x2="55981" y2="81405"/>
                        <a14:foregroundMark x1="54067" y1="70661" x2="54067" y2="70661"/>
                        <a14:foregroundMark x1="54067" y1="66942" x2="54067" y2="66942"/>
                        <a14:foregroundMark x1="49761" y1="62810" x2="49761" y2="62810"/>
                        <a14:foregroundMark x1="43541" y1="59917" x2="43541" y2="59917"/>
                        <a14:foregroundMark x1="54067" y1="66116" x2="54067" y2="66116"/>
                        <a14:foregroundMark x1="54545" y1="66529" x2="54545" y2="66529"/>
                        <a14:foregroundMark x1="46411" y1="60331" x2="46411" y2="60331"/>
                        <a14:foregroundMark x1="46411" y1="60744" x2="46411" y2="60744"/>
                        <a14:foregroundMark x1="46411" y1="60331" x2="46411" y2="603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28156">
            <a:off x="2653072" y="2537379"/>
            <a:ext cx="802321" cy="929002"/>
          </a:xfrm>
          <a:prstGeom prst="rect">
            <a:avLst/>
          </a:prstGeom>
        </p:spPr>
      </p:pic>
      <p:sp>
        <p:nvSpPr>
          <p:cNvPr id="95" name="Ellipse 94">
            <a:extLst>
              <a:ext uri="{FF2B5EF4-FFF2-40B4-BE49-F238E27FC236}">
                <a16:creationId xmlns:a16="http://schemas.microsoft.com/office/drawing/2014/main" id="{70AB0BE6-CBE2-477A-9810-DFAF125A7947}"/>
              </a:ext>
            </a:extLst>
          </p:cNvPr>
          <p:cNvSpPr/>
          <p:nvPr/>
        </p:nvSpPr>
        <p:spPr>
          <a:xfrm>
            <a:off x="2995156" y="3729478"/>
            <a:ext cx="124238" cy="12493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6" name="Ellipse 95">
            <a:extLst>
              <a:ext uri="{FF2B5EF4-FFF2-40B4-BE49-F238E27FC236}">
                <a16:creationId xmlns:a16="http://schemas.microsoft.com/office/drawing/2014/main" id="{34339C81-F6DD-4BB2-82E9-B953A08FDC27}"/>
              </a:ext>
            </a:extLst>
          </p:cNvPr>
          <p:cNvSpPr/>
          <p:nvPr/>
        </p:nvSpPr>
        <p:spPr>
          <a:xfrm>
            <a:off x="4765195" y="3729478"/>
            <a:ext cx="124238" cy="12493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7" name="Ellipse 96">
            <a:extLst>
              <a:ext uri="{FF2B5EF4-FFF2-40B4-BE49-F238E27FC236}">
                <a16:creationId xmlns:a16="http://schemas.microsoft.com/office/drawing/2014/main" id="{F984CB96-B1C0-4BC8-8969-E6DF39FBACFF}"/>
              </a:ext>
            </a:extLst>
          </p:cNvPr>
          <p:cNvSpPr/>
          <p:nvPr/>
        </p:nvSpPr>
        <p:spPr>
          <a:xfrm>
            <a:off x="6535234" y="3729478"/>
            <a:ext cx="124238" cy="12493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8" name="Ellipse 97">
            <a:extLst>
              <a:ext uri="{FF2B5EF4-FFF2-40B4-BE49-F238E27FC236}">
                <a16:creationId xmlns:a16="http://schemas.microsoft.com/office/drawing/2014/main" id="{5F60ACEA-3F7B-442D-BECD-F07788575799}"/>
              </a:ext>
            </a:extLst>
          </p:cNvPr>
          <p:cNvSpPr/>
          <p:nvPr/>
        </p:nvSpPr>
        <p:spPr>
          <a:xfrm>
            <a:off x="8305273" y="3729478"/>
            <a:ext cx="124238" cy="12493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6" name="Ellipse 105">
            <a:extLst>
              <a:ext uri="{FF2B5EF4-FFF2-40B4-BE49-F238E27FC236}">
                <a16:creationId xmlns:a16="http://schemas.microsoft.com/office/drawing/2014/main" id="{E03D38C1-42AA-463B-A197-519CCADCC030}"/>
              </a:ext>
            </a:extLst>
          </p:cNvPr>
          <p:cNvSpPr/>
          <p:nvPr/>
        </p:nvSpPr>
        <p:spPr>
          <a:xfrm>
            <a:off x="9766004" y="3736777"/>
            <a:ext cx="124238" cy="12493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B3BAC159-C5AE-447A-B1A4-1CC3ABAD7777}"/>
              </a:ext>
            </a:extLst>
          </p:cNvPr>
          <p:cNvCxnSpPr>
            <a:cxnSpLocks/>
          </p:cNvCxnSpPr>
          <p:nvPr/>
        </p:nvCxnSpPr>
        <p:spPr>
          <a:xfrm>
            <a:off x="11219420" y="3869015"/>
            <a:ext cx="0" cy="26773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Ellipse 45">
            <a:extLst>
              <a:ext uri="{FF2B5EF4-FFF2-40B4-BE49-F238E27FC236}">
                <a16:creationId xmlns:a16="http://schemas.microsoft.com/office/drawing/2014/main" id="{FC1C6339-4A3B-4DC9-B44F-3AF31C70B98C}"/>
              </a:ext>
            </a:extLst>
          </p:cNvPr>
          <p:cNvSpPr/>
          <p:nvPr/>
        </p:nvSpPr>
        <p:spPr>
          <a:xfrm>
            <a:off x="10762084" y="4127235"/>
            <a:ext cx="950400" cy="950400"/>
          </a:xfrm>
          <a:prstGeom prst="ellipse">
            <a:avLst/>
          </a:prstGeom>
          <a:blipFill dpi="0"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070AA192-900E-4C6D-9C74-CA411EF69394}"/>
              </a:ext>
            </a:extLst>
          </p:cNvPr>
          <p:cNvSpPr/>
          <p:nvPr/>
        </p:nvSpPr>
        <p:spPr>
          <a:xfrm>
            <a:off x="11157301" y="3736777"/>
            <a:ext cx="124238" cy="12493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F28790B1-985B-4F6C-8A82-4518ED13782B}"/>
              </a:ext>
            </a:extLst>
          </p:cNvPr>
          <p:cNvSpPr txBox="1"/>
          <p:nvPr/>
        </p:nvSpPr>
        <p:spPr>
          <a:xfrm>
            <a:off x="10561908" y="3370573"/>
            <a:ext cx="123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2022-2024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EAFA2537-23A4-440C-9AE8-98EE9B9B51BB}"/>
              </a:ext>
            </a:extLst>
          </p:cNvPr>
          <p:cNvSpPr txBox="1"/>
          <p:nvPr/>
        </p:nvSpPr>
        <p:spPr>
          <a:xfrm>
            <a:off x="10233213" y="5113104"/>
            <a:ext cx="1996966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Post-doctorat</a:t>
            </a:r>
          </a:p>
          <a:p>
            <a:pPr algn="ctr">
              <a:spcAft>
                <a:spcPts val="600"/>
              </a:spcAft>
            </a:pPr>
            <a:r>
              <a:rPr lang="fr-FR" sz="1200" dirty="0"/>
              <a:t>UMR </a:t>
            </a:r>
            <a:r>
              <a:rPr lang="fr-FR" sz="1200" dirty="0" err="1"/>
              <a:t>iEES</a:t>
            </a:r>
            <a:r>
              <a:rPr lang="fr-FR" sz="1200" dirty="0"/>
              <a:t>-Paris – </a:t>
            </a:r>
            <a:r>
              <a:rPr lang="fr-FR" sz="1200" b="1" dirty="0"/>
              <a:t>IRD</a:t>
            </a:r>
          </a:p>
          <a:p>
            <a:pPr algn="ctr">
              <a:spcAft>
                <a:spcPts val="600"/>
              </a:spcAft>
            </a:pPr>
            <a:r>
              <a:rPr lang="fr-FR" sz="1200" i="1" dirty="0"/>
              <a:t>Quantification des microplastiques dans les sols au Cambodge &amp; en Inde</a:t>
            </a:r>
          </a:p>
        </p:txBody>
      </p:sp>
    </p:spTree>
    <p:extLst>
      <p:ext uri="{BB962C8B-B14F-4D97-AF65-F5344CB8AC3E}">
        <p14:creationId xmlns:p14="http://schemas.microsoft.com/office/powerpoint/2010/main" val="938484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61" grpId="0"/>
      <p:bldP spid="62" grpId="0"/>
      <p:bldP spid="72" grpId="0"/>
      <p:bldP spid="73" grpId="0"/>
      <p:bldP spid="74" grpId="0"/>
      <p:bldP spid="81" grpId="0" animBg="1"/>
      <p:bldP spid="82" grpId="0" animBg="1"/>
      <p:bldP spid="83" grpId="0" animBg="1"/>
      <p:bldP spid="97" grpId="0" animBg="1"/>
      <p:bldP spid="98" grpId="0" animBg="1"/>
      <p:bldP spid="106" grpId="0" animBg="1"/>
      <p:bldP spid="46" grpId="0" animBg="1"/>
      <p:bldP spid="47" grpId="0" animBg="1"/>
      <p:bldP spid="55" grpId="0"/>
      <p:bldP spid="5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roupe 139">
            <a:extLst>
              <a:ext uri="{FF2B5EF4-FFF2-40B4-BE49-F238E27FC236}">
                <a16:creationId xmlns:a16="http://schemas.microsoft.com/office/drawing/2014/main" id="{CE293216-050F-4145-9717-317C93EE612C}"/>
              </a:ext>
            </a:extLst>
          </p:cNvPr>
          <p:cNvGrpSpPr>
            <a:grpSpLocks noChangeAspect="1"/>
          </p:cNvGrpSpPr>
          <p:nvPr/>
        </p:nvGrpSpPr>
        <p:grpSpPr>
          <a:xfrm>
            <a:off x="2696108" y="1027113"/>
            <a:ext cx="6406080" cy="5486400"/>
            <a:chOff x="3794257" y="290513"/>
            <a:chExt cx="7340300" cy="6286501"/>
          </a:xfrm>
        </p:grpSpPr>
        <p:sp>
          <p:nvSpPr>
            <p:cNvPr id="2" name="AutoShape 3">
              <a:extLst>
                <a:ext uri="{FF2B5EF4-FFF2-40B4-BE49-F238E27FC236}">
                  <a16:creationId xmlns:a16="http://schemas.microsoft.com/office/drawing/2014/main" id="{951CD557-7888-4B52-B596-61003A01672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009857" y="290513"/>
              <a:ext cx="7115175" cy="6276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79B49C5-99BD-4945-83F9-5F2E0B6A05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9857" y="290513"/>
              <a:ext cx="7124700" cy="31384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9CD217-9F84-471A-A237-8FD57F8A22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9857" y="290513"/>
              <a:ext cx="7124700" cy="3138488"/>
            </a:xfrm>
            <a:prstGeom prst="rect">
              <a:avLst/>
            </a:pr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D615FD3-8943-4664-92CA-BB260F5AEA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0095" y="357188"/>
              <a:ext cx="6418263" cy="26527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" name="Line 8">
              <a:extLst>
                <a:ext uri="{FF2B5EF4-FFF2-40B4-BE49-F238E27FC236}">
                  <a16:creationId xmlns:a16="http://schemas.microsoft.com/office/drawing/2014/main" id="{ACEBA024-B94A-4DA5-A51F-E575CCCE06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40095" y="2465388"/>
              <a:ext cx="6418263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" name="Line 9">
              <a:extLst>
                <a:ext uri="{FF2B5EF4-FFF2-40B4-BE49-F238E27FC236}">
                  <a16:creationId xmlns:a16="http://schemas.microsoft.com/office/drawing/2014/main" id="{F24A837B-3CEE-412E-B838-8C0D049C19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40095" y="1606551"/>
              <a:ext cx="6418263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" name="Line 10">
              <a:extLst>
                <a:ext uri="{FF2B5EF4-FFF2-40B4-BE49-F238E27FC236}">
                  <a16:creationId xmlns:a16="http://schemas.microsoft.com/office/drawing/2014/main" id="{86A7D3D1-979A-400E-B29C-A1076C6003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40095" y="747713"/>
              <a:ext cx="6418263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" name="Line 11">
              <a:extLst>
                <a:ext uri="{FF2B5EF4-FFF2-40B4-BE49-F238E27FC236}">
                  <a16:creationId xmlns:a16="http://schemas.microsoft.com/office/drawing/2014/main" id="{A2C5AA84-BA6A-4290-ADE4-7C4952F994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35370" y="3571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" name="Line 12">
              <a:extLst>
                <a:ext uri="{FF2B5EF4-FFF2-40B4-BE49-F238E27FC236}">
                  <a16:creationId xmlns:a16="http://schemas.microsoft.com/office/drawing/2014/main" id="{54B3D8B1-8D7E-47CF-8371-9BC57176C3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994232" y="3571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" name="Line 13">
              <a:extLst>
                <a:ext uri="{FF2B5EF4-FFF2-40B4-BE49-F238E27FC236}">
                  <a16:creationId xmlns:a16="http://schemas.microsoft.com/office/drawing/2014/main" id="{4BB83EBA-1884-4C30-977A-963275BA9B1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919745" y="3571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" name="Line 14">
              <a:extLst>
                <a:ext uri="{FF2B5EF4-FFF2-40B4-BE49-F238E27FC236}">
                  <a16:creationId xmlns:a16="http://schemas.microsoft.com/office/drawing/2014/main" id="{58E52C2D-9207-4199-8011-FE05828CCA9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853195" y="3571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3" name="Line 15">
              <a:extLst>
                <a:ext uri="{FF2B5EF4-FFF2-40B4-BE49-F238E27FC236}">
                  <a16:creationId xmlns:a16="http://schemas.microsoft.com/office/drawing/2014/main" id="{697A6DB4-6118-447A-BCA3-42A9C3ABA2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645357" y="3571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4" name="Line 16">
              <a:extLst>
                <a:ext uri="{FF2B5EF4-FFF2-40B4-BE49-F238E27FC236}">
                  <a16:creationId xmlns:a16="http://schemas.microsoft.com/office/drawing/2014/main" id="{56729992-6FB2-4F87-A723-BD5954C95D9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437520" y="3571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5" name="Line 17">
              <a:extLst>
                <a:ext uri="{FF2B5EF4-FFF2-40B4-BE49-F238E27FC236}">
                  <a16:creationId xmlns:a16="http://schemas.microsoft.com/office/drawing/2014/main" id="{2B7D448E-DB9C-4C61-B64E-BBDCD5F7FD2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237620" y="3571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6" name="Line 18">
              <a:extLst>
                <a:ext uri="{FF2B5EF4-FFF2-40B4-BE49-F238E27FC236}">
                  <a16:creationId xmlns:a16="http://schemas.microsoft.com/office/drawing/2014/main" id="{0A3E2F15-208E-4C0F-8521-8170052BE9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29782" y="3571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" name="Line 19">
              <a:extLst>
                <a:ext uri="{FF2B5EF4-FFF2-40B4-BE49-F238E27FC236}">
                  <a16:creationId xmlns:a16="http://schemas.microsoft.com/office/drawing/2014/main" id="{2BD82897-D309-4668-AB64-F2AEE6C110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40095" y="2895601"/>
              <a:ext cx="6418263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" name="Line 20">
              <a:extLst>
                <a:ext uri="{FF2B5EF4-FFF2-40B4-BE49-F238E27FC236}">
                  <a16:creationId xmlns:a16="http://schemas.microsoft.com/office/drawing/2014/main" id="{8BA566FD-AB7D-4EA1-9E78-BC4A100BA0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40095" y="2036763"/>
              <a:ext cx="6418263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Line 21">
              <a:extLst>
                <a:ext uri="{FF2B5EF4-FFF2-40B4-BE49-F238E27FC236}">
                  <a16:creationId xmlns:a16="http://schemas.microsoft.com/office/drawing/2014/main" id="{D558E0FB-4B20-463D-B01B-CF31DCDFA5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40095" y="1177926"/>
              <a:ext cx="6418263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Line 22">
              <a:extLst>
                <a:ext uri="{FF2B5EF4-FFF2-40B4-BE49-F238E27FC236}">
                  <a16:creationId xmlns:a16="http://schemas.microsoft.com/office/drawing/2014/main" id="{F47F462A-2E43-4FD3-891F-3A2B26410F2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59245" y="3571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Line 23">
              <a:extLst>
                <a:ext uri="{FF2B5EF4-FFF2-40B4-BE49-F238E27FC236}">
                  <a16:creationId xmlns:a16="http://schemas.microsoft.com/office/drawing/2014/main" id="{3003EEF8-FD72-45EE-80D8-24EA6DD7D8E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518107" y="3571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Line 24">
              <a:extLst>
                <a:ext uri="{FF2B5EF4-FFF2-40B4-BE49-F238E27FC236}">
                  <a16:creationId xmlns:a16="http://schemas.microsoft.com/office/drawing/2014/main" id="{95643D89-2A8A-47BA-9148-9A4662CABE4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319795" y="3571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Line 25">
              <a:extLst>
                <a:ext uri="{FF2B5EF4-FFF2-40B4-BE49-F238E27FC236}">
                  <a16:creationId xmlns:a16="http://schemas.microsoft.com/office/drawing/2014/main" id="{063F9055-F96C-4353-A6CB-4576CA8294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378657" y="3571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4" name="Line 26">
              <a:extLst>
                <a:ext uri="{FF2B5EF4-FFF2-40B4-BE49-F238E27FC236}">
                  <a16:creationId xmlns:a16="http://schemas.microsoft.com/office/drawing/2014/main" id="{11FCA507-7498-4F83-94EA-C6F21A197F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912057" y="3571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5" name="Line 27">
              <a:extLst>
                <a:ext uri="{FF2B5EF4-FFF2-40B4-BE49-F238E27FC236}">
                  <a16:creationId xmlns:a16="http://schemas.microsoft.com/office/drawing/2014/main" id="{D6FF9B62-3147-47B2-9E27-214938165C2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970920" y="3571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6" name="Line 28">
              <a:extLst>
                <a:ext uri="{FF2B5EF4-FFF2-40B4-BE49-F238E27FC236}">
                  <a16:creationId xmlns:a16="http://schemas.microsoft.com/office/drawing/2014/main" id="{05327390-0517-4F5D-9BF7-174623E9B8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505907" y="357188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7" name="Line 29">
              <a:extLst>
                <a:ext uri="{FF2B5EF4-FFF2-40B4-BE49-F238E27FC236}">
                  <a16:creationId xmlns:a16="http://schemas.microsoft.com/office/drawing/2014/main" id="{7D16068E-9189-4AFB-BFE6-57E82B224DD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11620" y="2703513"/>
              <a:ext cx="95250" cy="85725"/>
            </a:xfrm>
            <a:prstGeom prst="line">
              <a:avLst/>
            </a:prstGeom>
            <a:noFill/>
            <a:ln w="9525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8" name="Line 30">
              <a:extLst>
                <a:ext uri="{FF2B5EF4-FFF2-40B4-BE49-F238E27FC236}">
                  <a16:creationId xmlns:a16="http://schemas.microsoft.com/office/drawing/2014/main" id="{8E3A66DD-A08D-4DCD-8196-AAFF2DE062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11620" y="2703513"/>
              <a:ext cx="95250" cy="85725"/>
            </a:xfrm>
            <a:prstGeom prst="line">
              <a:avLst/>
            </a:prstGeom>
            <a:noFill/>
            <a:ln w="9525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9" name="Line 31">
              <a:extLst>
                <a:ext uri="{FF2B5EF4-FFF2-40B4-BE49-F238E27FC236}">
                  <a16:creationId xmlns:a16="http://schemas.microsoft.com/office/drawing/2014/main" id="{9DE64644-0548-437F-8885-2E4B92CED67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80007" y="2674938"/>
              <a:ext cx="85725" cy="95250"/>
            </a:xfrm>
            <a:prstGeom prst="line">
              <a:avLst/>
            </a:prstGeom>
            <a:noFill/>
            <a:ln w="9525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" name="Line 32">
              <a:extLst>
                <a:ext uri="{FF2B5EF4-FFF2-40B4-BE49-F238E27FC236}">
                  <a16:creationId xmlns:a16="http://schemas.microsoft.com/office/drawing/2014/main" id="{1EB215DD-F51A-4C7C-8E25-E77C777F29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80007" y="2674938"/>
              <a:ext cx="85725" cy="95250"/>
            </a:xfrm>
            <a:prstGeom prst="line">
              <a:avLst/>
            </a:prstGeom>
            <a:noFill/>
            <a:ln w="9525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" name="Line 33">
              <a:extLst>
                <a:ext uri="{FF2B5EF4-FFF2-40B4-BE49-F238E27FC236}">
                  <a16:creationId xmlns:a16="http://schemas.microsoft.com/office/drawing/2014/main" id="{DAA48A28-D3E6-4AAE-AF79-8DF7C380C05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272170" y="1216026"/>
              <a:ext cx="95250" cy="85725"/>
            </a:xfrm>
            <a:prstGeom prst="line">
              <a:avLst/>
            </a:prstGeom>
            <a:noFill/>
            <a:ln w="9525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" name="Line 34">
              <a:extLst>
                <a:ext uri="{FF2B5EF4-FFF2-40B4-BE49-F238E27FC236}">
                  <a16:creationId xmlns:a16="http://schemas.microsoft.com/office/drawing/2014/main" id="{9051E2F2-79A8-4E25-B346-4836BD83CC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72170" y="1216026"/>
              <a:ext cx="95250" cy="85725"/>
            </a:xfrm>
            <a:prstGeom prst="line">
              <a:avLst/>
            </a:prstGeom>
            <a:noFill/>
            <a:ln w="9525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" name="Line 35">
              <a:extLst>
                <a:ext uri="{FF2B5EF4-FFF2-40B4-BE49-F238E27FC236}">
                  <a16:creationId xmlns:a16="http://schemas.microsoft.com/office/drawing/2014/main" id="{FA432479-2D48-45FD-9EDE-BC555A4095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331032" y="1806576"/>
              <a:ext cx="95250" cy="87313"/>
            </a:xfrm>
            <a:prstGeom prst="line">
              <a:avLst/>
            </a:prstGeom>
            <a:noFill/>
            <a:ln w="9525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" name="Line 36">
              <a:extLst>
                <a:ext uri="{FF2B5EF4-FFF2-40B4-BE49-F238E27FC236}">
                  <a16:creationId xmlns:a16="http://schemas.microsoft.com/office/drawing/2014/main" id="{4A899A43-F070-498D-9B2C-F523743A61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31032" y="1806576"/>
              <a:ext cx="95250" cy="87313"/>
            </a:xfrm>
            <a:prstGeom prst="line">
              <a:avLst/>
            </a:prstGeom>
            <a:noFill/>
            <a:ln w="9525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" name="Line 37">
              <a:extLst>
                <a:ext uri="{FF2B5EF4-FFF2-40B4-BE49-F238E27FC236}">
                  <a16:creationId xmlns:a16="http://schemas.microsoft.com/office/drawing/2014/main" id="{9A473BE3-57F1-4EC1-8669-20E75FC025C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864432" y="2036763"/>
              <a:ext cx="95250" cy="95250"/>
            </a:xfrm>
            <a:prstGeom prst="line">
              <a:avLst/>
            </a:prstGeom>
            <a:noFill/>
            <a:ln w="9525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" name="Line 38">
              <a:extLst>
                <a:ext uri="{FF2B5EF4-FFF2-40B4-BE49-F238E27FC236}">
                  <a16:creationId xmlns:a16="http://schemas.microsoft.com/office/drawing/2014/main" id="{2BDF41CC-5D03-4393-8B7B-6867167D3C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64432" y="2036763"/>
              <a:ext cx="95250" cy="95250"/>
            </a:xfrm>
            <a:prstGeom prst="line">
              <a:avLst/>
            </a:prstGeom>
            <a:noFill/>
            <a:ln w="9525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" name="Line 39">
              <a:extLst>
                <a:ext uri="{FF2B5EF4-FFF2-40B4-BE49-F238E27FC236}">
                  <a16:creationId xmlns:a16="http://schemas.microsoft.com/office/drawing/2014/main" id="{69CF491F-A4DB-432A-83B1-8166C5980E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923295" y="1701801"/>
              <a:ext cx="95250" cy="85725"/>
            </a:xfrm>
            <a:prstGeom prst="line">
              <a:avLst/>
            </a:prstGeom>
            <a:noFill/>
            <a:ln w="9525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" name="Line 40">
              <a:extLst>
                <a:ext uri="{FF2B5EF4-FFF2-40B4-BE49-F238E27FC236}">
                  <a16:creationId xmlns:a16="http://schemas.microsoft.com/office/drawing/2014/main" id="{B36765F3-3B45-4DB8-B98E-08365B805A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923295" y="1701801"/>
              <a:ext cx="95250" cy="85725"/>
            </a:xfrm>
            <a:prstGeom prst="line">
              <a:avLst/>
            </a:prstGeom>
            <a:noFill/>
            <a:ln w="9525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" name="Freeform 41">
              <a:extLst>
                <a:ext uri="{FF2B5EF4-FFF2-40B4-BE49-F238E27FC236}">
                  <a16:creationId xmlns:a16="http://schemas.microsoft.com/office/drawing/2014/main" id="{829B1E4D-57D9-4898-B92E-A224ED762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5370" y="1082676"/>
              <a:ext cx="5570538" cy="1639888"/>
            </a:xfrm>
            <a:custGeom>
              <a:avLst/>
              <a:gdLst>
                <a:gd name="T0" fmla="*/ 0 w 584"/>
                <a:gd name="T1" fmla="*/ 172 h 172"/>
                <a:gd name="T2" fmla="*/ 55 w 584"/>
                <a:gd name="T3" fmla="*/ 159 h 172"/>
                <a:gd name="T4" fmla="*/ 111 w 584"/>
                <a:gd name="T5" fmla="*/ 152 h 172"/>
                <a:gd name="T6" fmla="*/ 166 w 584"/>
                <a:gd name="T7" fmla="*/ 127 h 172"/>
                <a:gd name="T8" fmla="*/ 194 w 584"/>
                <a:gd name="T9" fmla="*/ 84 h 172"/>
                <a:gd name="T10" fmla="*/ 250 w 584"/>
                <a:gd name="T11" fmla="*/ 61 h 172"/>
                <a:gd name="T12" fmla="*/ 306 w 584"/>
                <a:gd name="T13" fmla="*/ 59 h 172"/>
                <a:gd name="T14" fmla="*/ 361 w 584"/>
                <a:gd name="T15" fmla="*/ 57 h 172"/>
                <a:gd name="T16" fmla="*/ 417 w 584"/>
                <a:gd name="T17" fmla="*/ 39 h 172"/>
                <a:gd name="T18" fmla="*/ 472 w 584"/>
                <a:gd name="T19" fmla="*/ 23 h 172"/>
                <a:gd name="T20" fmla="*/ 528 w 584"/>
                <a:gd name="T21" fmla="*/ 10 h 172"/>
                <a:gd name="T22" fmla="*/ 584 w 584"/>
                <a:gd name="T23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4" h="172">
                  <a:moveTo>
                    <a:pt x="0" y="172"/>
                  </a:moveTo>
                  <a:lnTo>
                    <a:pt x="55" y="159"/>
                  </a:lnTo>
                  <a:lnTo>
                    <a:pt x="111" y="152"/>
                  </a:lnTo>
                  <a:lnTo>
                    <a:pt x="166" y="127"/>
                  </a:lnTo>
                  <a:lnTo>
                    <a:pt x="194" y="84"/>
                  </a:lnTo>
                  <a:lnTo>
                    <a:pt x="250" y="61"/>
                  </a:lnTo>
                  <a:lnTo>
                    <a:pt x="306" y="59"/>
                  </a:lnTo>
                  <a:lnTo>
                    <a:pt x="361" y="57"/>
                  </a:lnTo>
                  <a:lnTo>
                    <a:pt x="417" y="39"/>
                  </a:lnTo>
                  <a:lnTo>
                    <a:pt x="472" y="23"/>
                  </a:lnTo>
                  <a:lnTo>
                    <a:pt x="528" y="10"/>
                  </a:lnTo>
                  <a:lnTo>
                    <a:pt x="584" y="0"/>
                  </a:lnTo>
                </a:path>
              </a:pathLst>
            </a:custGeom>
            <a:noFill/>
            <a:ln w="9525" cap="flat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" name="Freeform 42">
              <a:extLst>
                <a:ext uri="{FF2B5EF4-FFF2-40B4-BE49-F238E27FC236}">
                  <a16:creationId xmlns:a16="http://schemas.microsoft.com/office/drawing/2014/main" id="{7AAED1B3-7724-4C86-99AD-DDA2E2F729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73470" y="1682751"/>
              <a:ext cx="5532438" cy="1087438"/>
            </a:xfrm>
            <a:custGeom>
              <a:avLst/>
              <a:gdLst>
                <a:gd name="T0" fmla="*/ 8 w 580"/>
                <a:gd name="T1" fmla="*/ 113 h 114"/>
                <a:gd name="T2" fmla="*/ 20 w 580"/>
                <a:gd name="T3" fmla="*/ 112 h 114"/>
                <a:gd name="T4" fmla="*/ 32 w 580"/>
                <a:gd name="T5" fmla="*/ 110 h 114"/>
                <a:gd name="T6" fmla="*/ 44 w 580"/>
                <a:gd name="T7" fmla="*/ 108 h 114"/>
                <a:gd name="T8" fmla="*/ 56 w 580"/>
                <a:gd name="T9" fmla="*/ 107 h 114"/>
                <a:gd name="T10" fmla="*/ 68 w 580"/>
                <a:gd name="T11" fmla="*/ 105 h 114"/>
                <a:gd name="T12" fmla="*/ 80 w 580"/>
                <a:gd name="T13" fmla="*/ 104 h 114"/>
                <a:gd name="T14" fmla="*/ 92 w 580"/>
                <a:gd name="T15" fmla="*/ 103 h 114"/>
                <a:gd name="T16" fmla="*/ 104 w 580"/>
                <a:gd name="T17" fmla="*/ 102 h 114"/>
                <a:gd name="T18" fmla="*/ 116 w 580"/>
                <a:gd name="T19" fmla="*/ 99 h 114"/>
                <a:gd name="T20" fmla="*/ 128 w 580"/>
                <a:gd name="T21" fmla="*/ 96 h 114"/>
                <a:gd name="T22" fmla="*/ 140 w 580"/>
                <a:gd name="T23" fmla="*/ 92 h 114"/>
                <a:gd name="T24" fmla="*/ 152 w 580"/>
                <a:gd name="T25" fmla="*/ 88 h 114"/>
                <a:gd name="T26" fmla="*/ 164 w 580"/>
                <a:gd name="T27" fmla="*/ 83 h 114"/>
                <a:gd name="T28" fmla="*/ 173 w 580"/>
                <a:gd name="T29" fmla="*/ 74 h 114"/>
                <a:gd name="T30" fmla="*/ 182 w 580"/>
                <a:gd name="T31" fmla="*/ 64 h 114"/>
                <a:gd name="T32" fmla="*/ 190 w 580"/>
                <a:gd name="T33" fmla="*/ 56 h 114"/>
                <a:gd name="T34" fmla="*/ 199 w 580"/>
                <a:gd name="T35" fmla="*/ 54 h 114"/>
                <a:gd name="T36" fmla="*/ 211 w 580"/>
                <a:gd name="T37" fmla="*/ 50 h 114"/>
                <a:gd name="T38" fmla="*/ 223 w 580"/>
                <a:gd name="T39" fmla="*/ 47 h 114"/>
                <a:gd name="T40" fmla="*/ 235 w 580"/>
                <a:gd name="T41" fmla="*/ 44 h 114"/>
                <a:gd name="T42" fmla="*/ 246 w 580"/>
                <a:gd name="T43" fmla="*/ 41 h 114"/>
                <a:gd name="T44" fmla="*/ 254 w 580"/>
                <a:gd name="T45" fmla="*/ 41 h 114"/>
                <a:gd name="T46" fmla="*/ 266 w 580"/>
                <a:gd name="T47" fmla="*/ 41 h 114"/>
                <a:gd name="T48" fmla="*/ 278 w 580"/>
                <a:gd name="T49" fmla="*/ 40 h 114"/>
                <a:gd name="T50" fmla="*/ 290 w 580"/>
                <a:gd name="T51" fmla="*/ 40 h 114"/>
                <a:gd name="T52" fmla="*/ 302 w 580"/>
                <a:gd name="T53" fmla="*/ 40 h 114"/>
                <a:gd name="T54" fmla="*/ 310 w 580"/>
                <a:gd name="T55" fmla="*/ 40 h 114"/>
                <a:gd name="T56" fmla="*/ 322 w 580"/>
                <a:gd name="T57" fmla="*/ 39 h 114"/>
                <a:gd name="T58" fmla="*/ 334 w 580"/>
                <a:gd name="T59" fmla="*/ 39 h 114"/>
                <a:gd name="T60" fmla="*/ 346 w 580"/>
                <a:gd name="T61" fmla="*/ 38 h 114"/>
                <a:gd name="T62" fmla="*/ 357 w 580"/>
                <a:gd name="T63" fmla="*/ 38 h 114"/>
                <a:gd name="T64" fmla="*/ 366 w 580"/>
                <a:gd name="T65" fmla="*/ 36 h 114"/>
                <a:gd name="T66" fmla="*/ 378 w 580"/>
                <a:gd name="T67" fmla="*/ 34 h 114"/>
                <a:gd name="T68" fmla="*/ 390 w 580"/>
                <a:gd name="T69" fmla="*/ 32 h 114"/>
                <a:gd name="T70" fmla="*/ 402 w 580"/>
                <a:gd name="T71" fmla="*/ 29 h 114"/>
                <a:gd name="T72" fmla="*/ 413 w 580"/>
                <a:gd name="T73" fmla="*/ 27 h 114"/>
                <a:gd name="T74" fmla="*/ 421 w 580"/>
                <a:gd name="T75" fmla="*/ 25 h 114"/>
                <a:gd name="T76" fmla="*/ 433 w 580"/>
                <a:gd name="T77" fmla="*/ 23 h 114"/>
                <a:gd name="T78" fmla="*/ 445 w 580"/>
                <a:gd name="T79" fmla="*/ 21 h 114"/>
                <a:gd name="T80" fmla="*/ 457 w 580"/>
                <a:gd name="T81" fmla="*/ 18 h 114"/>
                <a:gd name="T82" fmla="*/ 468 w 580"/>
                <a:gd name="T83" fmla="*/ 16 h 114"/>
                <a:gd name="T84" fmla="*/ 476 w 580"/>
                <a:gd name="T85" fmla="*/ 15 h 114"/>
                <a:gd name="T86" fmla="*/ 488 w 580"/>
                <a:gd name="T87" fmla="*/ 13 h 114"/>
                <a:gd name="T88" fmla="*/ 500 w 580"/>
                <a:gd name="T89" fmla="*/ 11 h 114"/>
                <a:gd name="T90" fmla="*/ 512 w 580"/>
                <a:gd name="T91" fmla="*/ 9 h 114"/>
                <a:gd name="T92" fmla="*/ 524 w 580"/>
                <a:gd name="T93" fmla="*/ 7 h 114"/>
                <a:gd name="T94" fmla="*/ 532 w 580"/>
                <a:gd name="T95" fmla="*/ 6 h 114"/>
                <a:gd name="T96" fmla="*/ 544 w 580"/>
                <a:gd name="T97" fmla="*/ 5 h 114"/>
                <a:gd name="T98" fmla="*/ 556 w 580"/>
                <a:gd name="T99" fmla="*/ 3 h 114"/>
                <a:gd name="T100" fmla="*/ 568 w 580"/>
                <a:gd name="T101" fmla="*/ 2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80" h="114">
                  <a:moveTo>
                    <a:pt x="4" y="114"/>
                  </a:moveTo>
                  <a:lnTo>
                    <a:pt x="8" y="113"/>
                  </a:lnTo>
                  <a:moveTo>
                    <a:pt x="12" y="113"/>
                  </a:moveTo>
                  <a:lnTo>
                    <a:pt x="16" y="112"/>
                  </a:lnTo>
                  <a:moveTo>
                    <a:pt x="20" y="112"/>
                  </a:moveTo>
                  <a:lnTo>
                    <a:pt x="24" y="111"/>
                  </a:lnTo>
                  <a:moveTo>
                    <a:pt x="28" y="110"/>
                  </a:moveTo>
                  <a:lnTo>
                    <a:pt x="32" y="110"/>
                  </a:lnTo>
                  <a:moveTo>
                    <a:pt x="36" y="109"/>
                  </a:moveTo>
                  <a:lnTo>
                    <a:pt x="40" y="109"/>
                  </a:lnTo>
                  <a:moveTo>
                    <a:pt x="44" y="108"/>
                  </a:moveTo>
                  <a:lnTo>
                    <a:pt x="48" y="107"/>
                  </a:lnTo>
                  <a:moveTo>
                    <a:pt x="52" y="107"/>
                  </a:moveTo>
                  <a:lnTo>
                    <a:pt x="56" y="107"/>
                  </a:lnTo>
                  <a:moveTo>
                    <a:pt x="60" y="106"/>
                  </a:moveTo>
                  <a:lnTo>
                    <a:pt x="64" y="106"/>
                  </a:lnTo>
                  <a:moveTo>
                    <a:pt x="68" y="105"/>
                  </a:moveTo>
                  <a:lnTo>
                    <a:pt x="72" y="105"/>
                  </a:lnTo>
                  <a:moveTo>
                    <a:pt x="76" y="105"/>
                  </a:moveTo>
                  <a:lnTo>
                    <a:pt x="80" y="104"/>
                  </a:lnTo>
                  <a:moveTo>
                    <a:pt x="84" y="104"/>
                  </a:moveTo>
                  <a:lnTo>
                    <a:pt x="88" y="104"/>
                  </a:lnTo>
                  <a:moveTo>
                    <a:pt x="92" y="103"/>
                  </a:moveTo>
                  <a:lnTo>
                    <a:pt x="96" y="103"/>
                  </a:lnTo>
                  <a:moveTo>
                    <a:pt x="100" y="103"/>
                  </a:moveTo>
                  <a:lnTo>
                    <a:pt x="104" y="102"/>
                  </a:lnTo>
                  <a:moveTo>
                    <a:pt x="108" y="102"/>
                  </a:moveTo>
                  <a:lnTo>
                    <a:pt x="112" y="100"/>
                  </a:lnTo>
                  <a:moveTo>
                    <a:pt x="116" y="99"/>
                  </a:moveTo>
                  <a:lnTo>
                    <a:pt x="120" y="98"/>
                  </a:lnTo>
                  <a:moveTo>
                    <a:pt x="124" y="97"/>
                  </a:moveTo>
                  <a:lnTo>
                    <a:pt x="128" y="96"/>
                  </a:lnTo>
                  <a:moveTo>
                    <a:pt x="132" y="94"/>
                  </a:moveTo>
                  <a:lnTo>
                    <a:pt x="136" y="93"/>
                  </a:lnTo>
                  <a:moveTo>
                    <a:pt x="140" y="92"/>
                  </a:moveTo>
                  <a:lnTo>
                    <a:pt x="144" y="91"/>
                  </a:lnTo>
                  <a:moveTo>
                    <a:pt x="148" y="89"/>
                  </a:moveTo>
                  <a:lnTo>
                    <a:pt x="152" y="88"/>
                  </a:lnTo>
                  <a:moveTo>
                    <a:pt x="156" y="87"/>
                  </a:moveTo>
                  <a:lnTo>
                    <a:pt x="160" y="86"/>
                  </a:lnTo>
                  <a:moveTo>
                    <a:pt x="164" y="83"/>
                  </a:moveTo>
                  <a:lnTo>
                    <a:pt x="167" y="80"/>
                  </a:lnTo>
                  <a:moveTo>
                    <a:pt x="170" y="77"/>
                  </a:moveTo>
                  <a:lnTo>
                    <a:pt x="173" y="74"/>
                  </a:lnTo>
                  <a:moveTo>
                    <a:pt x="176" y="71"/>
                  </a:moveTo>
                  <a:lnTo>
                    <a:pt x="179" y="67"/>
                  </a:lnTo>
                  <a:moveTo>
                    <a:pt x="182" y="64"/>
                  </a:moveTo>
                  <a:lnTo>
                    <a:pt x="185" y="61"/>
                  </a:lnTo>
                  <a:moveTo>
                    <a:pt x="188" y="58"/>
                  </a:moveTo>
                  <a:lnTo>
                    <a:pt x="190" y="56"/>
                  </a:lnTo>
                  <a:lnTo>
                    <a:pt x="191" y="56"/>
                  </a:lnTo>
                  <a:moveTo>
                    <a:pt x="195" y="55"/>
                  </a:moveTo>
                  <a:lnTo>
                    <a:pt x="199" y="54"/>
                  </a:lnTo>
                  <a:moveTo>
                    <a:pt x="203" y="53"/>
                  </a:moveTo>
                  <a:lnTo>
                    <a:pt x="207" y="51"/>
                  </a:lnTo>
                  <a:moveTo>
                    <a:pt x="211" y="50"/>
                  </a:moveTo>
                  <a:lnTo>
                    <a:pt x="215" y="49"/>
                  </a:lnTo>
                  <a:moveTo>
                    <a:pt x="219" y="48"/>
                  </a:moveTo>
                  <a:lnTo>
                    <a:pt x="223" y="47"/>
                  </a:lnTo>
                  <a:moveTo>
                    <a:pt x="227" y="46"/>
                  </a:moveTo>
                  <a:lnTo>
                    <a:pt x="231" y="45"/>
                  </a:lnTo>
                  <a:moveTo>
                    <a:pt x="235" y="44"/>
                  </a:moveTo>
                  <a:lnTo>
                    <a:pt x="239" y="43"/>
                  </a:lnTo>
                  <a:moveTo>
                    <a:pt x="243" y="42"/>
                  </a:moveTo>
                  <a:lnTo>
                    <a:pt x="246" y="41"/>
                  </a:lnTo>
                  <a:lnTo>
                    <a:pt x="246" y="41"/>
                  </a:lnTo>
                  <a:moveTo>
                    <a:pt x="250" y="41"/>
                  </a:moveTo>
                  <a:lnTo>
                    <a:pt x="254" y="41"/>
                  </a:lnTo>
                  <a:moveTo>
                    <a:pt x="258" y="41"/>
                  </a:moveTo>
                  <a:lnTo>
                    <a:pt x="262" y="41"/>
                  </a:lnTo>
                  <a:moveTo>
                    <a:pt x="266" y="41"/>
                  </a:moveTo>
                  <a:lnTo>
                    <a:pt x="270" y="41"/>
                  </a:lnTo>
                  <a:moveTo>
                    <a:pt x="274" y="41"/>
                  </a:moveTo>
                  <a:lnTo>
                    <a:pt x="278" y="40"/>
                  </a:lnTo>
                  <a:moveTo>
                    <a:pt x="282" y="40"/>
                  </a:moveTo>
                  <a:lnTo>
                    <a:pt x="286" y="40"/>
                  </a:lnTo>
                  <a:moveTo>
                    <a:pt x="290" y="40"/>
                  </a:moveTo>
                  <a:lnTo>
                    <a:pt x="294" y="40"/>
                  </a:lnTo>
                  <a:moveTo>
                    <a:pt x="298" y="40"/>
                  </a:moveTo>
                  <a:lnTo>
                    <a:pt x="302" y="40"/>
                  </a:lnTo>
                  <a:lnTo>
                    <a:pt x="302" y="40"/>
                  </a:lnTo>
                  <a:moveTo>
                    <a:pt x="306" y="40"/>
                  </a:moveTo>
                  <a:lnTo>
                    <a:pt x="310" y="40"/>
                  </a:lnTo>
                  <a:moveTo>
                    <a:pt x="314" y="40"/>
                  </a:moveTo>
                  <a:lnTo>
                    <a:pt x="318" y="39"/>
                  </a:lnTo>
                  <a:moveTo>
                    <a:pt x="322" y="39"/>
                  </a:moveTo>
                  <a:lnTo>
                    <a:pt x="326" y="39"/>
                  </a:lnTo>
                  <a:moveTo>
                    <a:pt x="330" y="39"/>
                  </a:moveTo>
                  <a:lnTo>
                    <a:pt x="334" y="39"/>
                  </a:lnTo>
                  <a:moveTo>
                    <a:pt x="338" y="39"/>
                  </a:moveTo>
                  <a:lnTo>
                    <a:pt x="342" y="39"/>
                  </a:lnTo>
                  <a:moveTo>
                    <a:pt x="346" y="38"/>
                  </a:moveTo>
                  <a:lnTo>
                    <a:pt x="350" y="38"/>
                  </a:lnTo>
                  <a:moveTo>
                    <a:pt x="354" y="38"/>
                  </a:moveTo>
                  <a:lnTo>
                    <a:pt x="357" y="38"/>
                  </a:lnTo>
                  <a:lnTo>
                    <a:pt x="358" y="38"/>
                  </a:lnTo>
                  <a:moveTo>
                    <a:pt x="362" y="37"/>
                  </a:moveTo>
                  <a:lnTo>
                    <a:pt x="366" y="36"/>
                  </a:lnTo>
                  <a:moveTo>
                    <a:pt x="370" y="35"/>
                  </a:moveTo>
                  <a:lnTo>
                    <a:pt x="374" y="35"/>
                  </a:lnTo>
                  <a:moveTo>
                    <a:pt x="378" y="34"/>
                  </a:moveTo>
                  <a:lnTo>
                    <a:pt x="382" y="33"/>
                  </a:lnTo>
                  <a:moveTo>
                    <a:pt x="386" y="32"/>
                  </a:moveTo>
                  <a:lnTo>
                    <a:pt x="390" y="32"/>
                  </a:lnTo>
                  <a:moveTo>
                    <a:pt x="394" y="31"/>
                  </a:moveTo>
                  <a:lnTo>
                    <a:pt x="398" y="30"/>
                  </a:lnTo>
                  <a:moveTo>
                    <a:pt x="402" y="29"/>
                  </a:moveTo>
                  <a:lnTo>
                    <a:pt x="406" y="28"/>
                  </a:lnTo>
                  <a:moveTo>
                    <a:pt x="410" y="28"/>
                  </a:moveTo>
                  <a:lnTo>
                    <a:pt x="413" y="27"/>
                  </a:lnTo>
                  <a:lnTo>
                    <a:pt x="413" y="27"/>
                  </a:lnTo>
                  <a:moveTo>
                    <a:pt x="417" y="26"/>
                  </a:moveTo>
                  <a:lnTo>
                    <a:pt x="421" y="25"/>
                  </a:lnTo>
                  <a:moveTo>
                    <a:pt x="425" y="25"/>
                  </a:moveTo>
                  <a:lnTo>
                    <a:pt x="429" y="24"/>
                  </a:lnTo>
                  <a:moveTo>
                    <a:pt x="433" y="23"/>
                  </a:moveTo>
                  <a:lnTo>
                    <a:pt x="437" y="22"/>
                  </a:lnTo>
                  <a:moveTo>
                    <a:pt x="441" y="21"/>
                  </a:moveTo>
                  <a:lnTo>
                    <a:pt x="445" y="21"/>
                  </a:lnTo>
                  <a:moveTo>
                    <a:pt x="449" y="20"/>
                  </a:moveTo>
                  <a:lnTo>
                    <a:pt x="453" y="19"/>
                  </a:lnTo>
                  <a:moveTo>
                    <a:pt x="457" y="18"/>
                  </a:moveTo>
                  <a:lnTo>
                    <a:pt x="461" y="17"/>
                  </a:lnTo>
                  <a:moveTo>
                    <a:pt x="465" y="17"/>
                  </a:moveTo>
                  <a:lnTo>
                    <a:pt x="468" y="16"/>
                  </a:lnTo>
                  <a:lnTo>
                    <a:pt x="468" y="16"/>
                  </a:lnTo>
                  <a:moveTo>
                    <a:pt x="472" y="15"/>
                  </a:moveTo>
                  <a:lnTo>
                    <a:pt x="476" y="15"/>
                  </a:lnTo>
                  <a:moveTo>
                    <a:pt x="480" y="14"/>
                  </a:moveTo>
                  <a:lnTo>
                    <a:pt x="484" y="13"/>
                  </a:lnTo>
                  <a:moveTo>
                    <a:pt x="488" y="13"/>
                  </a:moveTo>
                  <a:lnTo>
                    <a:pt x="492" y="12"/>
                  </a:lnTo>
                  <a:moveTo>
                    <a:pt x="496" y="12"/>
                  </a:moveTo>
                  <a:lnTo>
                    <a:pt x="500" y="11"/>
                  </a:lnTo>
                  <a:moveTo>
                    <a:pt x="504" y="10"/>
                  </a:moveTo>
                  <a:lnTo>
                    <a:pt x="508" y="10"/>
                  </a:lnTo>
                  <a:moveTo>
                    <a:pt x="512" y="9"/>
                  </a:moveTo>
                  <a:lnTo>
                    <a:pt x="516" y="8"/>
                  </a:lnTo>
                  <a:moveTo>
                    <a:pt x="520" y="8"/>
                  </a:moveTo>
                  <a:lnTo>
                    <a:pt x="524" y="7"/>
                  </a:lnTo>
                  <a:lnTo>
                    <a:pt x="524" y="7"/>
                  </a:lnTo>
                  <a:moveTo>
                    <a:pt x="528" y="7"/>
                  </a:moveTo>
                  <a:lnTo>
                    <a:pt x="532" y="6"/>
                  </a:lnTo>
                  <a:moveTo>
                    <a:pt x="536" y="6"/>
                  </a:moveTo>
                  <a:lnTo>
                    <a:pt x="540" y="5"/>
                  </a:lnTo>
                  <a:moveTo>
                    <a:pt x="544" y="5"/>
                  </a:moveTo>
                  <a:lnTo>
                    <a:pt x="548" y="4"/>
                  </a:lnTo>
                  <a:moveTo>
                    <a:pt x="552" y="4"/>
                  </a:moveTo>
                  <a:lnTo>
                    <a:pt x="556" y="3"/>
                  </a:lnTo>
                  <a:moveTo>
                    <a:pt x="560" y="3"/>
                  </a:moveTo>
                  <a:lnTo>
                    <a:pt x="564" y="2"/>
                  </a:lnTo>
                  <a:moveTo>
                    <a:pt x="568" y="2"/>
                  </a:moveTo>
                  <a:lnTo>
                    <a:pt x="572" y="1"/>
                  </a:lnTo>
                  <a:moveTo>
                    <a:pt x="576" y="1"/>
                  </a:moveTo>
                </a:path>
              </a:pathLst>
            </a:custGeom>
            <a:noFill/>
            <a:ln w="9525" cap="flat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" name="Freeform 43">
              <a:extLst>
                <a:ext uri="{FF2B5EF4-FFF2-40B4-BE49-F238E27FC236}">
                  <a16:creationId xmlns:a16="http://schemas.microsoft.com/office/drawing/2014/main" id="{C36CCD3F-E6A2-4E14-846F-F87867E2C2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73470" y="471488"/>
              <a:ext cx="5532438" cy="2184400"/>
            </a:xfrm>
            <a:custGeom>
              <a:avLst/>
              <a:gdLst>
                <a:gd name="T0" fmla="*/ 8 w 580"/>
                <a:gd name="T1" fmla="*/ 226 h 229"/>
                <a:gd name="T2" fmla="*/ 20 w 580"/>
                <a:gd name="T3" fmla="*/ 223 h 229"/>
                <a:gd name="T4" fmla="*/ 32 w 580"/>
                <a:gd name="T5" fmla="*/ 219 h 229"/>
                <a:gd name="T6" fmla="*/ 44 w 580"/>
                <a:gd name="T7" fmla="*/ 215 h 229"/>
                <a:gd name="T8" fmla="*/ 55 w 580"/>
                <a:gd name="T9" fmla="*/ 212 h 229"/>
                <a:gd name="T10" fmla="*/ 67 w 580"/>
                <a:gd name="T11" fmla="*/ 210 h 229"/>
                <a:gd name="T12" fmla="*/ 79 w 580"/>
                <a:gd name="T13" fmla="*/ 209 h 229"/>
                <a:gd name="T14" fmla="*/ 91 w 580"/>
                <a:gd name="T15" fmla="*/ 207 h 229"/>
                <a:gd name="T16" fmla="*/ 103 w 580"/>
                <a:gd name="T17" fmla="*/ 205 h 229"/>
                <a:gd name="T18" fmla="*/ 115 w 580"/>
                <a:gd name="T19" fmla="*/ 199 h 229"/>
                <a:gd name="T20" fmla="*/ 127 w 580"/>
                <a:gd name="T21" fmla="*/ 192 h 229"/>
                <a:gd name="T22" fmla="*/ 139 w 580"/>
                <a:gd name="T23" fmla="*/ 184 h 229"/>
                <a:gd name="T24" fmla="*/ 151 w 580"/>
                <a:gd name="T25" fmla="*/ 177 h 229"/>
                <a:gd name="T26" fmla="*/ 162 w 580"/>
                <a:gd name="T27" fmla="*/ 170 h 229"/>
                <a:gd name="T28" fmla="*/ 168 w 580"/>
                <a:gd name="T29" fmla="*/ 158 h 229"/>
                <a:gd name="T30" fmla="*/ 174 w 580"/>
                <a:gd name="T31" fmla="*/ 146 h 229"/>
                <a:gd name="T32" fmla="*/ 180 w 580"/>
                <a:gd name="T33" fmla="*/ 134 h 229"/>
                <a:gd name="T34" fmla="*/ 186 w 580"/>
                <a:gd name="T35" fmla="*/ 122 h 229"/>
                <a:gd name="T36" fmla="*/ 190 w 580"/>
                <a:gd name="T37" fmla="*/ 113 h 229"/>
                <a:gd name="T38" fmla="*/ 201 w 580"/>
                <a:gd name="T39" fmla="*/ 107 h 229"/>
                <a:gd name="T40" fmla="*/ 213 w 580"/>
                <a:gd name="T41" fmla="*/ 100 h 229"/>
                <a:gd name="T42" fmla="*/ 225 w 580"/>
                <a:gd name="T43" fmla="*/ 94 h 229"/>
                <a:gd name="T44" fmla="*/ 237 w 580"/>
                <a:gd name="T45" fmla="*/ 87 h 229"/>
                <a:gd name="T46" fmla="*/ 246 w 580"/>
                <a:gd name="T47" fmla="*/ 82 h 229"/>
                <a:gd name="T48" fmla="*/ 257 w 580"/>
                <a:gd name="T49" fmla="*/ 81 h 229"/>
                <a:gd name="T50" fmla="*/ 269 w 580"/>
                <a:gd name="T51" fmla="*/ 81 h 229"/>
                <a:gd name="T52" fmla="*/ 281 w 580"/>
                <a:gd name="T53" fmla="*/ 80 h 229"/>
                <a:gd name="T54" fmla="*/ 293 w 580"/>
                <a:gd name="T55" fmla="*/ 79 h 229"/>
                <a:gd name="T56" fmla="*/ 302 w 580"/>
                <a:gd name="T57" fmla="*/ 79 h 229"/>
                <a:gd name="T58" fmla="*/ 313 w 580"/>
                <a:gd name="T59" fmla="*/ 78 h 229"/>
                <a:gd name="T60" fmla="*/ 325 w 580"/>
                <a:gd name="T61" fmla="*/ 78 h 229"/>
                <a:gd name="T62" fmla="*/ 337 w 580"/>
                <a:gd name="T63" fmla="*/ 77 h 229"/>
                <a:gd name="T64" fmla="*/ 349 w 580"/>
                <a:gd name="T65" fmla="*/ 76 h 229"/>
                <a:gd name="T66" fmla="*/ 361 w 580"/>
                <a:gd name="T67" fmla="*/ 74 h 229"/>
                <a:gd name="T68" fmla="*/ 373 w 580"/>
                <a:gd name="T69" fmla="*/ 69 h 229"/>
                <a:gd name="T70" fmla="*/ 385 w 580"/>
                <a:gd name="T71" fmla="*/ 65 h 229"/>
                <a:gd name="T72" fmla="*/ 397 w 580"/>
                <a:gd name="T73" fmla="*/ 60 h 229"/>
                <a:gd name="T74" fmla="*/ 409 w 580"/>
                <a:gd name="T75" fmla="*/ 55 h 229"/>
                <a:gd name="T76" fmla="*/ 421 w 580"/>
                <a:gd name="T77" fmla="*/ 50 h 229"/>
                <a:gd name="T78" fmla="*/ 433 w 580"/>
                <a:gd name="T79" fmla="*/ 45 h 229"/>
                <a:gd name="T80" fmla="*/ 445 w 580"/>
                <a:gd name="T81" fmla="*/ 41 h 229"/>
                <a:gd name="T82" fmla="*/ 457 w 580"/>
                <a:gd name="T83" fmla="*/ 36 h 229"/>
                <a:gd name="T84" fmla="*/ 468 w 580"/>
                <a:gd name="T85" fmla="*/ 32 h 229"/>
                <a:gd name="T86" fmla="*/ 480 w 580"/>
                <a:gd name="T87" fmla="*/ 28 h 229"/>
                <a:gd name="T88" fmla="*/ 492 w 580"/>
                <a:gd name="T89" fmla="*/ 24 h 229"/>
                <a:gd name="T90" fmla="*/ 504 w 580"/>
                <a:gd name="T91" fmla="*/ 20 h 229"/>
                <a:gd name="T92" fmla="*/ 516 w 580"/>
                <a:gd name="T93" fmla="*/ 17 h 229"/>
                <a:gd name="T94" fmla="*/ 528 w 580"/>
                <a:gd name="T95" fmla="*/ 13 h 229"/>
                <a:gd name="T96" fmla="*/ 540 w 580"/>
                <a:gd name="T97" fmla="*/ 10 h 229"/>
                <a:gd name="T98" fmla="*/ 552 w 580"/>
                <a:gd name="T99" fmla="*/ 7 h 229"/>
                <a:gd name="T100" fmla="*/ 564 w 580"/>
                <a:gd name="T101" fmla="*/ 4 h 229"/>
                <a:gd name="T102" fmla="*/ 576 w 580"/>
                <a:gd name="T103" fmla="*/ 1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80" h="229">
                  <a:moveTo>
                    <a:pt x="4" y="228"/>
                  </a:moveTo>
                  <a:lnTo>
                    <a:pt x="8" y="226"/>
                  </a:lnTo>
                  <a:moveTo>
                    <a:pt x="12" y="225"/>
                  </a:moveTo>
                  <a:lnTo>
                    <a:pt x="16" y="224"/>
                  </a:lnTo>
                  <a:moveTo>
                    <a:pt x="20" y="223"/>
                  </a:moveTo>
                  <a:lnTo>
                    <a:pt x="24" y="221"/>
                  </a:lnTo>
                  <a:moveTo>
                    <a:pt x="28" y="220"/>
                  </a:moveTo>
                  <a:lnTo>
                    <a:pt x="32" y="219"/>
                  </a:lnTo>
                  <a:moveTo>
                    <a:pt x="36" y="218"/>
                  </a:moveTo>
                  <a:lnTo>
                    <a:pt x="40" y="216"/>
                  </a:lnTo>
                  <a:moveTo>
                    <a:pt x="44" y="215"/>
                  </a:moveTo>
                  <a:lnTo>
                    <a:pt x="48" y="214"/>
                  </a:lnTo>
                  <a:moveTo>
                    <a:pt x="51" y="213"/>
                  </a:moveTo>
                  <a:lnTo>
                    <a:pt x="55" y="212"/>
                  </a:lnTo>
                  <a:moveTo>
                    <a:pt x="59" y="212"/>
                  </a:moveTo>
                  <a:lnTo>
                    <a:pt x="63" y="211"/>
                  </a:lnTo>
                  <a:moveTo>
                    <a:pt x="67" y="210"/>
                  </a:moveTo>
                  <a:lnTo>
                    <a:pt x="71" y="210"/>
                  </a:lnTo>
                  <a:moveTo>
                    <a:pt x="75" y="209"/>
                  </a:moveTo>
                  <a:lnTo>
                    <a:pt x="79" y="209"/>
                  </a:lnTo>
                  <a:moveTo>
                    <a:pt x="83" y="208"/>
                  </a:moveTo>
                  <a:lnTo>
                    <a:pt x="87" y="207"/>
                  </a:lnTo>
                  <a:moveTo>
                    <a:pt x="91" y="207"/>
                  </a:moveTo>
                  <a:lnTo>
                    <a:pt x="95" y="206"/>
                  </a:lnTo>
                  <a:moveTo>
                    <a:pt x="99" y="205"/>
                  </a:moveTo>
                  <a:lnTo>
                    <a:pt x="103" y="205"/>
                  </a:lnTo>
                  <a:moveTo>
                    <a:pt x="107" y="204"/>
                  </a:moveTo>
                  <a:lnTo>
                    <a:pt x="111" y="202"/>
                  </a:lnTo>
                  <a:moveTo>
                    <a:pt x="115" y="199"/>
                  </a:moveTo>
                  <a:lnTo>
                    <a:pt x="119" y="197"/>
                  </a:lnTo>
                  <a:moveTo>
                    <a:pt x="123" y="194"/>
                  </a:moveTo>
                  <a:lnTo>
                    <a:pt x="127" y="192"/>
                  </a:lnTo>
                  <a:moveTo>
                    <a:pt x="131" y="189"/>
                  </a:moveTo>
                  <a:lnTo>
                    <a:pt x="135" y="187"/>
                  </a:lnTo>
                  <a:moveTo>
                    <a:pt x="139" y="184"/>
                  </a:moveTo>
                  <a:lnTo>
                    <a:pt x="143" y="182"/>
                  </a:lnTo>
                  <a:moveTo>
                    <a:pt x="147" y="179"/>
                  </a:moveTo>
                  <a:lnTo>
                    <a:pt x="151" y="177"/>
                  </a:lnTo>
                  <a:moveTo>
                    <a:pt x="155" y="174"/>
                  </a:moveTo>
                  <a:lnTo>
                    <a:pt x="159" y="172"/>
                  </a:lnTo>
                  <a:moveTo>
                    <a:pt x="162" y="170"/>
                  </a:moveTo>
                  <a:lnTo>
                    <a:pt x="164" y="166"/>
                  </a:lnTo>
                  <a:moveTo>
                    <a:pt x="166" y="162"/>
                  </a:moveTo>
                  <a:lnTo>
                    <a:pt x="168" y="158"/>
                  </a:lnTo>
                  <a:moveTo>
                    <a:pt x="170" y="154"/>
                  </a:moveTo>
                  <a:lnTo>
                    <a:pt x="172" y="150"/>
                  </a:lnTo>
                  <a:moveTo>
                    <a:pt x="174" y="146"/>
                  </a:moveTo>
                  <a:lnTo>
                    <a:pt x="176" y="142"/>
                  </a:lnTo>
                  <a:moveTo>
                    <a:pt x="178" y="138"/>
                  </a:moveTo>
                  <a:lnTo>
                    <a:pt x="180" y="134"/>
                  </a:lnTo>
                  <a:moveTo>
                    <a:pt x="182" y="130"/>
                  </a:moveTo>
                  <a:lnTo>
                    <a:pt x="184" y="126"/>
                  </a:lnTo>
                  <a:moveTo>
                    <a:pt x="186" y="122"/>
                  </a:moveTo>
                  <a:lnTo>
                    <a:pt x="188" y="118"/>
                  </a:lnTo>
                  <a:moveTo>
                    <a:pt x="190" y="114"/>
                  </a:moveTo>
                  <a:lnTo>
                    <a:pt x="190" y="113"/>
                  </a:lnTo>
                  <a:lnTo>
                    <a:pt x="193" y="111"/>
                  </a:lnTo>
                  <a:moveTo>
                    <a:pt x="197" y="109"/>
                  </a:moveTo>
                  <a:lnTo>
                    <a:pt x="201" y="107"/>
                  </a:lnTo>
                  <a:moveTo>
                    <a:pt x="205" y="105"/>
                  </a:moveTo>
                  <a:lnTo>
                    <a:pt x="209" y="102"/>
                  </a:lnTo>
                  <a:moveTo>
                    <a:pt x="213" y="100"/>
                  </a:moveTo>
                  <a:lnTo>
                    <a:pt x="217" y="98"/>
                  </a:lnTo>
                  <a:moveTo>
                    <a:pt x="221" y="96"/>
                  </a:moveTo>
                  <a:lnTo>
                    <a:pt x="225" y="94"/>
                  </a:lnTo>
                  <a:moveTo>
                    <a:pt x="229" y="91"/>
                  </a:moveTo>
                  <a:lnTo>
                    <a:pt x="233" y="89"/>
                  </a:lnTo>
                  <a:moveTo>
                    <a:pt x="237" y="87"/>
                  </a:moveTo>
                  <a:lnTo>
                    <a:pt x="241" y="85"/>
                  </a:lnTo>
                  <a:moveTo>
                    <a:pt x="245" y="83"/>
                  </a:moveTo>
                  <a:lnTo>
                    <a:pt x="246" y="82"/>
                  </a:lnTo>
                  <a:lnTo>
                    <a:pt x="249" y="82"/>
                  </a:lnTo>
                  <a:moveTo>
                    <a:pt x="253" y="82"/>
                  </a:moveTo>
                  <a:lnTo>
                    <a:pt x="257" y="81"/>
                  </a:lnTo>
                  <a:moveTo>
                    <a:pt x="261" y="81"/>
                  </a:moveTo>
                  <a:lnTo>
                    <a:pt x="265" y="81"/>
                  </a:lnTo>
                  <a:moveTo>
                    <a:pt x="269" y="81"/>
                  </a:moveTo>
                  <a:lnTo>
                    <a:pt x="273" y="81"/>
                  </a:lnTo>
                  <a:moveTo>
                    <a:pt x="277" y="80"/>
                  </a:moveTo>
                  <a:lnTo>
                    <a:pt x="281" y="80"/>
                  </a:lnTo>
                  <a:moveTo>
                    <a:pt x="285" y="80"/>
                  </a:moveTo>
                  <a:lnTo>
                    <a:pt x="289" y="80"/>
                  </a:lnTo>
                  <a:moveTo>
                    <a:pt x="293" y="79"/>
                  </a:moveTo>
                  <a:lnTo>
                    <a:pt x="297" y="79"/>
                  </a:lnTo>
                  <a:moveTo>
                    <a:pt x="301" y="79"/>
                  </a:moveTo>
                  <a:lnTo>
                    <a:pt x="302" y="79"/>
                  </a:lnTo>
                  <a:lnTo>
                    <a:pt x="305" y="79"/>
                  </a:lnTo>
                  <a:moveTo>
                    <a:pt x="309" y="79"/>
                  </a:moveTo>
                  <a:lnTo>
                    <a:pt x="313" y="78"/>
                  </a:lnTo>
                  <a:moveTo>
                    <a:pt x="317" y="78"/>
                  </a:moveTo>
                  <a:lnTo>
                    <a:pt x="321" y="78"/>
                  </a:lnTo>
                  <a:moveTo>
                    <a:pt x="325" y="78"/>
                  </a:moveTo>
                  <a:lnTo>
                    <a:pt x="329" y="78"/>
                  </a:lnTo>
                  <a:moveTo>
                    <a:pt x="333" y="77"/>
                  </a:moveTo>
                  <a:lnTo>
                    <a:pt x="337" y="77"/>
                  </a:lnTo>
                  <a:moveTo>
                    <a:pt x="341" y="77"/>
                  </a:moveTo>
                  <a:lnTo>
                    <a:pt x="345" y="77"/>
                  </a:lnTo>
                  <a:moveTo>
                    <a:pt x="349" y="76"/>
                  </a:moveTo>
                  <a:lnTo>
                    <a:pt x="353" y="76"/>
                  </a:lnTo>
                  <a:moveTo>
                    <a:pt x="357" y="76"/>
                  </a:moveTo>
                  <a:lnTo>
                    <a:pt x="361" y="74"/>
                  </a:lnTo>
                  <a:moveTo>
                    <a:pt x="365" y="73"/>
                  </a:moveTo>
                  <a:lnTo>
                    <a:pt x="369" y="71"/>
                  </a:lnTo>
                  <a:moveTo>
                    <a:pt x="373" y="69"/>
                  </a:moveTo>
                  <a:lnTo>
                    <a:pt x="377" y="68"/>
                  </a:lnTo>
                  <a:moveTo>
                    <a:pt x="381" y="66"/>
                  </a:moveTo>
                  <a:lnTo>
                    <a:pt x="385" y="65"/>
                  </a:lnTo>
                  <a:moveTo>
                    <a:pt x="389" y="63"/>
                  </a:moveTo>
                  <a:lnTo>
                    <a:pt x="393" y="61"/>
                  </a:lnTo>
                  <a:moveTo>
                    <a:pt x="397" y="60"/>
                  </a:moveTo>
                  <a:lnTo>
                    <a:pt x="401" y="58"/>
                  </a:lnTo>
                  <a:moveTo>
                    <a:pt x="405" y="56"/>
                  </a:moveTo>
                  <a:lnTo>
                    <a:pt x="409" y="55"/>
                  </a:lnTo>
                  <a:moveTo>
                    <a:pt x="413" y="53"/>
                  </a:moveTo>
                  <a:lnTo>
                    <a:pt x="417" y="51"/>
                  </a:lnTo>
                  <a:moveTo>
                    <a:pt x="421" y="50"/>
                  </a:moveTo>
                  <a:lnTo>
                    <a:pt x="425" y="48"/>
                  </a:lnTo>
                  <a:moveTo>
                    <a:pt x="429" y="47"/>
                  </a:moveTo>
                  <a:lnTo>
                    <a:pt x="433" y="45"/>
                  </a:lnTo>
                  <a:moveTo>
                    <a:pt x="437" y="44"/>
                  </a:moveTo>
                  <a:lnTo>
                    <a:pt x="441" y="42"/>
                  </a:lnTo>
                  <a:moveTo>
                    <a:pt x="445" y="41"/>
                  </a:moveTo>
                  <a:lnTo>
                    <a:pt x="449" y="39"/>
                  </a:lnTo>
                  <a:moveTo>
                    <a:pt x="453" y="38"/>
                  </a:moveTo>
                  <a:lnTo>
                    <a:pt x="457" y="36"/>
                  </a:lnTo>
                  <a:moveTo>
                    <a:pt x="461" y="35"/>
                  </a:moveTo>
                  <a:lnTo>
                    <a:pt x="465" y="33"/>
                  </a:lnTo>
                  <a:moveTo>
                    <a:pt x="468" y="32"/>
                  </a:moveTo>
                  <a:lnTo>
                    <a:pt x="472" y="31"/>
                  </a:lnTo>
                  <a:moveTo>
                    <a:pt x="476" y="29"/>
                  </a:moveTo>
                  <a:lnTo>
                    <a:pt x="480" y="28"/>
                  </a:lnTo>
                  <a:moveTo>
                    <a:pt x="484" y="27"/>
                  </a:moveTo>
                  <a:lnTo>
                    <a:pt x="488" y="26"/>
                  </a:lnTo>
                  <a:moveTo>
                    <a:pt x="492" y="24"/>
                  </a:moveTo>
                  <a:lnTo>
                    <a:pt x="496" y="23"/>
                  </a:lnTo>
                  <a:moveTo>
                    <a:pt x="500" y="22"/>
                  </a:moveTo>
                  <a:lnTo>
                    <a:pt x="504" y="20"/>
                  </a:lnTo>
                  <a:moveTo>
                    <a:pt x="508" y="19"/>
                  </a:moveTo>
                  <a:lnTo>
                    <a:pt x="512" y="18"/>
                  </a:lnTo>
                  <a:moveTo>
                    <a:pt x="516" y="17"/>
                  </a:moveTo>
                  <a:lnTo>
                    <a:pt x="520" y="15"/>
                  </a:lnTo>
                  <a:moveTo>
                    <a:pt x="524" y="14"/>
                  </a:moveTo>
                  <a:lnTo>
                    <a:pt x="528" y="13"/>
                  </a:lnTo>
                  <a:moveTo>
                    <a:pt x="532" y="12"/>
                  </a:moveTo>
                  <a:lnTo>
                    <a:pt x="536" y="11"/>
                  </a:lnTo>
                  <a:moveTo>
                    <a:pt x="540" y="10"/>
                  </a:moveTo>
                  <a:lnTo>
                    <a:pt x="544" y="9"/>
                  </a:lnTo>
                  <a:moveTo>
                    <a:pt x="548" y="8"/>
                  </a:moveTo>
                  <a:lnTo>
                    <a:pt x="552" y="7"/>
                  </a:lnTo>
                  <a:moveTo>
                    <a:pt x="556" y="6"/>
                  </a:moveTo>
                  <a:lnTo>
                    <a:pt x="560" y="5"/>
                  </a:lnTo>
                  <a:moveTo>
                    <a:pt x="564" y="4"/>
                  </a:moveTo>
                  <a:lnTo>
                    <a:pt x="568" y="3"/>
                  </a:lnTo>
                  <a:moveTo>
                    <a:pt x="572" y="2"/>
                  </a:moveTo>
                  <a:lnTo>
                    <a:pt x="576" y="1"/>
                  </a:lnTo>
                </a:path>
              </a:pathLst>
            </a:custGeom>
            <a:noFill/>
            <a:ln w="9525" cap="flat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EE10C0A2-1629-4742-A4A5-440181E985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0095" y="357188"/>
              <a:ext cx="6418263" cy="2652713"/>
            </a:xfrm>
            <a:prstGeom prst="rect">
              <a:avLst/>
            </a:prstGeom>
            <a:noFill/>
            <a:ln w="9525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4FB64F6-DBB3-413B-920E-4F3FB27205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1945" y="2847976"/>
              <a:ext cx="3714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0e+00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DB48929D-FE47-42F8-B297-19A08CBA9B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1945" y="1989138"/>
              <a:ext cx="3714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5e+07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E8FCF849-0CB4-4C45-BFBC-1079F54CA0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1945" y="1130301"/>
              <a:ext cx="3714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1e+08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Line 48">
              <a:extLst>
                <a:ext uri="{FF2B5EF4-FFF2-40B4-BE49-F238E27FC236}">
                  <a16:creationId xmlns:a16="http://schemas.microsoft.com/office/drawing/2014/main" id="{A48265A7-AB5B-4168-8423-66F2699C1F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01995" y="2895601"/>
              <a:ext cx="38100" cy="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" name="Line 49">
              <a:extLst>
                <a:ext uri="{FF2B5EF4-FFF2-40B4-BE49-F238E27FC236}">
                  <a16:creationId xmlns:a16="http://schemas.microsoft.com/office/drawing/2014/main" id="{3FD548A9-E552-4EF9-92F0-C57BC05E0A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01995" y="2036763"/>
              <a:ext cx="38100" cy="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" name="Line 50">
              <a:extLst>
                <a:ext uri="{FF2B5EF4-FFF2-40B4-BE49-F238E27FC236}">
                  <a16:creationId xmlns:a16="http://schemas.microsoft.com/office/drawing/2014/main" id="{81CF68AA-969A-44F4-A191-561943402D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01995" y="1177926"/>
              <a:ext cx="38100" cy="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9" name="Line 51">
              <a:extLst>
                <a:ext uri="{FF2B5EF4-FFF2-40B4-BE49-F238E27FC236}">
                  <a16:creationId xmlns:a16="http://schemas.microsoft.com/office/drawing/2014/main" id="{426573AA-0CE3-4173-BC66-7EF2C201682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59245" y="3009901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0" name="Line 52">
              <a:extLst>
                <a:ext uri="{FF2B5EF4-FFF2-40B4-BE49-F238E27FC236}">
                  <a16:creationId xmlns:a16="http://schemas.microsoft.com/office/drawing/2014/main" id="{405D1851-A93A-418B-AF53-CB3AB066B3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518107" y="3009901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" name="Line 53">
              <a:extLst>
                <a:ext uri="{FF2B5EF4-FFF2-40B4-BE49-F238E27FC236}">
                  <a16:creationId xmlns:a16="http://schemas.microsoft.com/office/drawing/2014/main" id="{6896DE97-D189-4F49-97D9-D3FD06A1EB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319795" y="3009901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" name="Line 54">
              <a:extLst>
                <a:ext uri="{FF2B5EF4-FFF2-40B4-BE49-F238E27FC236}">
                  <a16:creationId xmlns:a16="http://schemas.microsoft.com/office/drawing/2014/main" id="{FDDEC7EB-3409-4F38-8697-E5C350E510A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378657" y="3009901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" name="Line 55">
              <a:extLst>
                <a:ext uri="{FF2B5EF4-FFF2-40B4-BE49-F238E27FC236}">
                  <a16:creationId xmlns:a16="http://schemas.microsoft.com/office/drawing/2014/main" id="{A6AF292F-4C75-4779-B4D9-F5BEE3909DC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912057" y="3009901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" name="Line 56">
              <a:extLst>
                <a:ext uri="{FF2B5EF4-FFF2-40B4-BE49-F238E27FC236}">
                  <a16:creationId xmlns:a16="http://schemas.microsoft.com/office/drawing/2014/main" id="{32C1074D-C7AA-481F-A7A2-82B426A2AD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970920" y="3009901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" name="Line 57">
              <a:extLst>
                <a:ext uri="{FF2B5EF4-FFF2-40B4-BE49-F238E27FC236}">
                  <a16:creationId xmlns:a16="http://schemas.microsoft.com/office/drawing/2014/main" id="{2C0D4EC9-53FC-4403-9582-09AC2CB1E8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505907" y="3009901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841A96F5-06D1-4C28-A35E-F95C931C05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6845" y="3076576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2002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B8A177A5-604D-4885-894A-A5EF0668ED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65707" y="3076576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2006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93CA85C9-4B7D-4379-A1A5-247F56030C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67395" y="3076576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2009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2AB4AE74-8936-4163-9CE7-0C1D8F2733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26257" y="3076576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2013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B5C2D8EE-54D6-4C9D-9BFC-1F2A0FB547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59657" y="3076576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2015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7D8F237-6FE4-4DA8-AD02-DA4AB35864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8520" y="3076576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2019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24549B63-08A3-49E5-AED1-8078D677F0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53507" y="3076576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2021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30C2B2F3-54F5-4301-B925-EF488E0411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7932" y="3219451"/>
              <a:ext cx="390525" cy="209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Date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5DFE1C7F-1964-4EEB-8E67-FEAF4843DFF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3202429" y="1616763"/>
              <a:ext cx="1352934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1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Number</a:t>
              </a:r>
              <a:r>
                <a:rPr kumimoji="0" lang="fr-FR" altLang="fr-FR" sz="11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of film per ha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BA7E4558-10FA-416B-AA44-75789F7AE7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7007" y="338138"/>
              <a:ext cx="219075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4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AFDEFE3-E04A-4C67-AE6E-E8FCAA5019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9857" y="3429001"/>
              <a:ext cx="7124700" cy="31480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745D0033-202A-4D3E-8915-5F9C9BB1E4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9857" y="3429001"/>
              <a:ext cx="7124700" cy="3148013"/>
            </a:xfrm>
            <a:prstGeom prst="rect">
              <a:avLst/>
            </a:prstGeom>
            <a:noFill/>
            <a:ln w="952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D7B90022-4218-43A1-B123-DA9176DA53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2020" y="3505201"/>
              <a:ext cx="6256338" cy="26527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9" name="Line 71">
              <a:extLst>
                <a:ext uri="{FF2B5EF4-FFF2-40B4-BE49-F238E27FC236}">
                  <a16:creationId xmlns:a16="http://schemas.microsoft.com/office/drawing/2014/main" id="{E91962E8-9247-40DE-892A-A24E40106D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2020" y="5784851"/>
              <a:ext cx="6256338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0" name="Line 72">
              <a:extLst>
                <a:ext uri="{FF2B5EF4-FFF2-40B4-BE49-F238E27FC236}">
                  <a16:creationId xmlns:a16="http://schemas.microsoft.com/office/drawing/2014/main" id="{711E559A-4335-4A10-862C-A4267BE10E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2020" y="5289551"/>
              <a:ext cx="6256338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1" name="Line 73">
              <a:extLst>
                <a:ext uri="{FF2B5EF4-FFF2-40B4-BE49-F238E27FC236}">
                  <a16:creationId xmlns:a16="http://schemas.microsoft.com/office/drawing/2014/main" id="{ECF4029B-F8BC-4EA8-B8A7-09BB9B943D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2020" y="4783138"/>
              <a:ext cx="6256338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2" name="Line 74">
              <a:extLst>
                <a:ext uri="{FF2B5EF4-FFF2-40B4-BE49-F238E27FC236}">
                  <a16:creationId xmlns:a16="http://schemas.microsoft.com/office/drawing/2014/main" id="{212887F3-877C-40D8-BC23-7DD2B5C499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2020" y="4287838"/>
              <a:ext cx="6256338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3" name="Line 75">
              <a:extLst>
                <a:ext uri="{FF2B5EF4-FFF2-40B4-BE49-F238E27FC236}">
                  <a16:creationId xmlns:a16="http://schemas.microsoft.com/office/drawing/2014/main" id="{0853067E-C5FB-44B1-B055-D23D5A4D45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2020" y="3781426"/>
              <a:ext cx="6256338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4" name="Line 76">
              <a:extLst>
                <a:ext uri="{FF2B5EF4-FFF2-40B4-BE49-F238E27FC236}">
                  <a16:creationId xmlns:a16="http://schemas.microsoft.com/office/drawing/2014/main" id="{46A2E5F6-BE18-40AB-BD24-4E853E8372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78245" y="3505201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5" name="Line 77">
              <a:extLst>
                <a:ext uri="{FF2B5EF4-FFF2-40B4-BE49-F238E27FC236}">
                  <a16:creationId xmlns:a16="http://schemas.microsoft.com/office/drawing/2014/main" id="{D5F9F0FB-4B75-4F81-86AB-BA77E3C7AC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118057" y="3505201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6" name="Line 78">
              <a:extLst>
                <a:ext uri="{FF2B5EF4-FFF2-40B4-BE49-F238E27FC236}">
                  <a16:creationId xmlns:a16="http://schemas.microsoft.com/office/drawing/2014/main" id="{63294615-1220-4A49-A86D-7CB5C7E56A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024520" y="3505201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7" name="Line 79">
              <a:extLst>
                <a:ext uri="{FF2B5EF4-FFF2-40B4-BE49-F238E27FC236}">
                  <a16:creationId xmlns:a16="http://schemas.microsoft.com/office/drawing/2014/main" id="{3C0FAA92-A27D-4C9A-BB59-08EB35F161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929395" y="3505201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8" name="Line 80">
              <a:extLst>
                <a:ext uri="{FF2B5EF4-FFF2-40B4-BE49-F238E27FC236}">
                  <a16:creationId xmlns:a16="http://schemas.microsoft.com/office/drawing/2014/main" id="{030B82F7-768C-49CA-A2CF-676A78DB127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702507" y="3505201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9" name="Line 81">
              <a:extLst>
                <a:ext uri="{FF2B5EF4-FFF2-40B4-BE49-F238E27FC236}">
                  <a16:creationId xmlns:a16="http://schemas.microsoft.com/office/drawing/2014/main" id="{03A2BC28-8D08-4B34-935C-46FFB6E5E02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485145" y="3505201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0" name="Line 82">
              <a:extLst>
                <a:ext uri="{FF2B5EF4-FFF2-40B4-BE49-F238E27FC236}">
                  <a16:creationId xmlns:a16="http://schemas.microsoft.com/office/drawing/2014/main" id="{AF2FAFDB-C7A8-4C74-80B3-159ABB73EC6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256670" y="3505201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1" name="Line 83">
              <a:extLst>
                <a:ext uri="{FF2B5EF4-FFF2-40B4-BE49-F238E27FC236}">
                  <a16:creationId xmlns:a16="http://schemas.microsoft.com/office/drawing/2014/main" id="{94750520-9F01-49DE-9CF1-335CA037D68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29782" y="3505201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2" name="Line 84">
              <a:extLst>
                <a:ext uri="{FF2B5EF4-FFF2-40B4-BE49-F238E27FC236}">
                  <a16:creationId xmlns:a16="http://schemas.microsoft.com/office/drawing/2014/main" id="{0C581557-F65D-41FE-A2F5-C91613BA80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2020" y="6043613"/>
              <a:ext cx="6256338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3" name="Line 85">
              <a:extLst>
                <a:ext uri="{FF2B5EF4-FFF2-40B4-BE49-F238E27FC236}">
                  <a16:creationId xmlns:a16="http://schemas.microsoft.com/office/drawing/2014/main" id="{B2BC7752-9685-497F-BE1A-12CE824186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2020" y="5537201"/>
              <a:ext cx="6256338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4" name="Line 86">
              <a:extLst>
                <a:ext uri="{FF2B5EF4-FFF2-40B4-BE49-F238E27FC236}">
                  <a16:creationId xmlns:a16="http://schemas.microsoft.com/office/drawing/2014/main" id="{FD630635-D4A6-4045-B6FC-E7F6A720CC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2020" y="5041901"/>
              <a:ext cx="6256338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5" name="Line 87">
              <a:extLst>
                <a:ext uri="{FF2B5EF4-FFF2-40B4-BE49-F238E27FC236}">
                  <a16:creationId xmlns:a16="http://schemas.microsoft.com/office/drawing/2014/main" id="{87E53460-1583-4DC0-A1CE-8F543905EE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2020" y="4535488"/>
              <a:ext cx="6256338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6" name="Line 88">
              <a:extLst>
                <a:ext uri="{FF2B5EF4-FFF2-40B4-BE49-F238E27FC236}">
                  <a16:creationId xmlns:a16="http://schemas.microsoft.com/office/drawing/2014/main" id="{98238FB8-DFDF-41FD-B97D-E3ACA80566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2020" y="4030663"/>
              <a:ext cx="6256338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7" name="Line 89">
              <a:extLst>
                <a:ext uri="{FF2B5EF4-FFF2-40B4-BE49-F238E27FC236}">
                  <a16:creationId xmlns:a16="http://schemas.microsoft.com/office/drawing/2014/main" id="{2F2C09FC-02FB-442E-BA2B-E542920E42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2020" y="3533776"/>
              <a:ext cx="6256338" cy="0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8" name="Line 90">
              <a:extLst>
                <a:ext uri="{FF2B5EF4-FFF2-40B4-BE49-F238E27FC236}">
                  <a16:creationId xmlns:a16="http://schemas.microsoft.com/office/drawing/2014/main" id="{32BEEE2E-AB60-4C70-8A2A-1E724AE9AF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602120" y="3505201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9" name="Line 91">
              <a:extLst>
                <a:ext uri="{FF2B5EF4-FFF2-40B4-BE49-F238E27FC236}">
                  <a16:creationId xmlns:a16="http://schemas.microsoft.com/office/drawing/2014/main" id="{27EEEA0D-36AE-4F98-9DE4-37B78458347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632407" y="3505201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0" name="Line 92">
              <a:extLst>
                <a:ext uri="{FF2B5EF4-FFF2-40B4-BE49-F238E27FC236}">
                  <a16:creationId xmlns:a16="http://schemas.microsoft.com/office/drawing/2014/main" id="{1E7295C8-4AF2-48AC-B2A5-5F893AC15EE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415045" y="3505201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1" name="Line 93">
              <a:extLst>
                <a:ext uri="{FF2B5EF4-FFF2-40B4-BE49-F238E27FC236}">
                  <a16:creationId xmlns:a16="http://schemas.microsoft.com/office/drawing/2014/main" id="{96C2333B-8A07-431F-9F42-447711585F2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445332" y="3505201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2" name="Line 94">
              <a:extLst>
                <a:ext uri="{FF2B5EF4-FFF2-40B4-BE49-F238E27FC236}">
                  <a16:creationId xmlns:a16="http://schemas.microsoft.com/office/drawing/2014/main" id="{4B2C88C6-FCC0-48EF-8E4D-00775D3CD93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959682" y="3505201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3" name="Line 95">
              <a:extLst>
                <a:ext uri="{FF2B5EF4-FFF2-40B4-BE49-F238E27FC236}">
                  <a16:creationId xmlns:a16="http://schemas.microsoft.com/office/drawing/2014/main" id="{6B9052D3-A233-47E9-AB18-CD1F64A1A9E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999495" y="3505201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4" name="Line 96">
              <a:extLst>
                <a:ext uri="{FF2B5EF4-FFF2-40B4-BE49-F238E27FC236}">
                  <a16:creationId xmlns:a16="http://schemas.microsoft.com/office/drawing/2014/main" id="{1B2FB8F5-8A19-4F15-98C5-38244AEBAC9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515432" y="3505201"/>
              <a:ext cx="0" cy="2652713"/>
            </a:xfrm>
            <a:prstGeom prst="line">
              <a:avLst/>
            </a:prstGeom>
            <a:noFill/>
            <a:ln w="9525" cap="flat">
              <a:solidFill>
                <a:srgbClr val="EBEBE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5" name="Line 97">
              <a:extLst>
                <a:ext uri="{FF2B5EF4-FFF2-40B4-BE49-F238E27FC236}">
                  <a16:creationId xmlns:a16="http://schemas.microsoft.com/office/drawing/2014/main" id="{86A8FFE9-3C48-4E68-B70F-3CF8A876A9F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554495" y="5822951"/>
              <a:ext cx="85725" cy="85725"/>
            </a:xfrm>
            <a:prstGeom prst="line">
              <a:avLst/>
            </a:prstGeom>
            <a:noFill/>
            <a:ln w="9525" cap="rnd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6" name="Line 98">
              <a:extLst>
                <a:ext uri="{FF2B5EF4-FFF2-40B4-BE49-F238E27FC236}">
                  <a16:creationId xmlns:a16="http://schemas.microsoft.com/office/drawing/2014/main" id="{EB9A68F4-3E96-4C31-90D8-4CA4504945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54495" y="5822951"/>
              <a:ext cx="85725" cy="85725"/>
            </a:xfrm>
            <a:prstGeom prst="line">
              <a:avLst/>
            </a:prstGeom>
            <a:noFill/>
            <a:ln w="9525" cap="rnd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7" name="Line 99">
              <a:extLst>
                <a:ext uri="{FF2B5EF4-FFF2-40B4-BE49-F238E27FC236}">
                  <a16:creationId xmlns:a16="http://schemas.microsoft.com/office/drawing/2014/main" id="{B2F8ED70-0326-4D01-AAAF-A919BE86CA7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594307" y="5003801"/>
              <a:ext cx="85725" cy="85725"/>
            </a:xfrm>
            <a:prstGeom prst="line">
              <a:avLst/>
            </a:prstGeom>
            <a:noFill/>
            <a:ln w="9525" cap="rnd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8" name="Line 100">
              <a:extLst>
                <a:ext uri="{FF2B5EF4-FFF2-40B4-BE49-F238E27FC236}">
                  <a16:creationId xmlns:a16="http://schemas.microsoft.com/office/drawing/2014/main" id="{8E0BCA38-9DF3-4A8F-913A-D02B58242E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94307" y="5003801"/>
              <a:ext cx="85725" cy="85725"/>
            </a:xfrm>
            <a:prstGeom prst="line">
              <a:avLst/>
            </a:prstGeom>
            <a:noFill/>
            <a:ln w="9525" cap="rnd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9" name="Line 101">
              <a:extLst>
                <a:ext uri="{FF2B5EF4-FFF2-40B4-BE49-F238E27FC236}">
                  <a16:creationId xmlns:a16="http://schemas.microsoft.com/office/drawing/2014/main" id="{BC53DA13-A5B2-4922-B78C-BFDA530A21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367420" y="4468813"/>
              <a:ext cx="85725" cy="85725"/>
            </a:xfrm>
            <a:prstGeom prst="line">
              <a:avLst/>
            </a:prstGeom>
            <a:noFill/>
            <a:ln w="9525" cap="rnd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0" name="Line 102">
              <a:extLst>
                <a:ext uri="{FF2B5EF4-FFF2-40B4-BE49-F238E27FC236}">
                  <a16:creationId xmlns:a16="http://schemas.microsoft.com/office/drawing/2014/main" id="{64BDE7E9-B9C6-4B8F-B254-27048E891C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67420" y="4468813"/>
              <a:ext cx="85725" cy="85725"/>
            </a:xfrm>
            <a:prstGeom prst="line">
              <a:avLst/>
            </a:prstGeom>
            <a:noFill/>
            <a:ln w="9525" cap="rnd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1" name="Line 103">
              <a:extLst>
                <a:ext uri="{FF2B5EF4-FFF2-40B4-BE49-F238E27FC236}">
                  <a16:creationId xmlns:a16="http://schemas.microsoft.com/office/drawing/2014/main" id="{746463D2-BDC1-4406-831D-A4F877D5CAC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397707" y="5127626"/>
              <a:ext cx="95250" cy="85725"/>
            </a:xfrm>
            <a:prstGeom prst="line">
              <a:avLst/>
            </a:prstGeom>
            <a:noFill/>
            <a:ln w="9525" cap="rnd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2" name="Line 104">
              <a:extLst>
                <a:ext uri="{FF2B5EF4-FFF2-40B4-BE49-F238E27FC236}">
                  <a16:creationId xmlns:a16="http://schemas.microsoft.com/office/drawing/2014/main" id="{BB0B8E20-505D-48FE-90C2-1251C7D13C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97707" y="5127626"/>
              <a:ext cx="95250" cy="85725"/>
            </a:xfrm>
            <a:prstGeom prst="line">
              <a:avLst/>
            </a:prstGeom>
            <a:noFill/>
            <a:ln w="9525" cap="rnd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3" name="Line 105">
              <a:extLst>
                <a:ext uri="{FF2B5EF4-FFF2-40B4-BE49-F238E27FC236}">
                  <a16:creationId xmlns:a16="http://schemas.microsoft.com/office/drawing/2014/main" id="{53C3066F-A4A1-4465-911C-479D4EC5AF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921582" y="5041901"/>
              <a:ext cx="85725" cy="95250"/>
            </a:xfrm>
            <a:prstGeom prst="line">
              <a:avLst/>
            </a:prstGeom>
            <a:noFill/>
            <a:ln w="9525" cap="rnd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4" name="Line 106">
              <a:extLst>
                <a:ext uri="{FF2B5EF4-FFF2-40B4-BE49-F238E27FC236}">
                  <a16:creationId xmlns:a16="http://schemas.microsoft.com/office/drawing/2014/main" id="{F64BCA4F-4AC3-4D02-BEA8-F3F53B2442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21582" y="5041901"/>
              <a:ext cx="85725" cy="95250"/>
            </a:xfrm>
            <a:prstGeom prst="line">
              <a:avLst/>
            </a:prstGeom>
            <a:noFill/>
            <a:ln w="9525" cap="rnd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5" name="Line 107">
              <a:extLst>
                <a:ext uri="{FF2B5EF4-FFF2-40B4-BE49-F238E27FC236}">
                  <a16:creationId xmlns:a16="http://schemas.microsoft.com/office/drawing/2014/main" id="{2F113273-9129-4265-A807-C5BAF09258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951870" y="3973513"/>
              <a:ext cx="95250" cy="95250"/>
            </a:xfrm>
            <a:prstGeom prst="line">
              <a:avLst/>
            </a:prstGeom>
            <a:noFill/>
            <a:ln w="9525" cap="rnd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6" name="Line 108">
              <a:extLst>
                <a:ext uri="{FF2B5EF4-FFF2-40B4-BE49-F238E27FC236}">
                  <a16:creationId xmlns:a16="http://schemas.microsoft.com/office/drawing/2014/main" id="{7DD76C01-5FBA-4A5F-A294-B5719458F2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951870" y="3973513"/>
              <a:ext cx="95250" cy="95250"/>
            </a:xfrm>
            <a:prstGeom prst="line">
              <a:avLst/>
            </a:prstGeom>
            <a:noFill/>
            <a:ln w="9525" cap="rnd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7" name="Freeform 109">
              <a:extLst>
                <a:ext uri="{FF2B5EF4-FFF2-40B4-BE49-F238E27FC236}">
                  <a16:creationId xmlns:a16="http://schemas.microsoft.com/office/drawing/2014/main" id="{B9573E4B-30BC-4E22-9CFA-0B17AEE630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8245" y="4230688"/>
              <a:ext cx="5437188" cy="1658938"/>
            </a:xfrm>
            <a:custGeom>
              <a:avLst/>
              <a:gdLst>
                <a:gd name="T0" fmla="*/ 0 w 570"/>
                <a:gd name="T1" fmla="*/ 174 h 174"/>
                <a:gd name="T2" fmla="*/ 55 w 570"/>
                <a:gd name="T3" fmla="*/ 160 h 174"/>
                <a:gd name="T4" fmla="*/ 109 w 570"/>
                <a:gd name="T5" fmla="*/ 148 h 174"/>
                <a:gd name="T6" fmla="*/ 163 w 570"/>
                <a:gd name="T7" fmla="*/ 125 h 174"/>
                <a:gd name="T8" fmla="*/ 190 w 570"/>
                <a:gd name="T9" fmla="*/ 90 h 174"/>
                <a:gd name="T10" fmla="*/ 245 w 570"/>
                <a:gd name="T11" fmla="*/ 73 h 174"/>
                <a:gd name="T12" fmla="*/ 299 w 570"/>
                <a:gd name="T13" fmla="*/ 72 h 174"/>
                <a:gd name="T14" fmla="*/ 353 w 570"/>
                <a:gd name="T15" fmla="*/ 72 h 174"/>
                <a:gd name="T16" fmla="*/ 407 w 570"/>
                <a:gd name="T17" fmla="*/ 48 h 174"/>
                <a:gd name="T18" fmla="*/ 462 w 570"/>
                <a:gd name="T19" fmla="*/ 24 h 174"/>
                <a:gd name="T20" fmla="*/ 516 w 570"/>
                <a:gd name="T21" fmla="*/ 8 h 174"/>
                <a:gd name="T22" fmla="*/ 570 w 570"/>
                <a:gd name="T23" fmla="*/ 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70" h="174">
                  <a:moveTo>
                    <a:pt x="0" y="174"/>
                  </a:moveTo>
                  <a:lnTo>
                    <a:pt x="55" y="160"/>
                  </a:lnTo>
                  <a:lnTo>
                    <a:pt x="109" y="148"/>
                  </a:lnTo>
                  <a:lnTo>
                    <a:pt x="163" y="125"/>
                  </a:lnTo>
                  <a:lnTo>
                    <a:pt x="190" y="90"/>
                  </a:lnTo>
                  <a:lnTo>
                    <a:pt x="245" y="73"/>
                  </a:lnTo>
                  <a:lnTo>
                    <a:pt x="299" y="72"/>
                  </a:lnTo>
                  <a:lnTo>
                    <a:pt x="353" y="72"/>
                  </a:lnTo>
                  <a:lnTo>
                    <a:pt x="407" y="48"/>
                  </a:lnTo>
                  <a:lnTo>
                    <a:pt x="462" y="24"/>
                  </a:lnTo>
                  <a:lnTo>
                    <a:pt x="516" y="8"/>
                  </a:lnTo>
                  <a:lnTo>
                    <a:pt x="570" y="0"/>
                  </a:lnTo>
                </a:path>
              </a:pathLst>
            </a:custGeom>
            <a:noFill/>
            <a:ln w="9525" cap="flat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8" name="Freeform 110">
              <a:extLst>
                <a:ext uri="{FF2B5EF4-FFF2-40B4-BE49-F238E27FC236}">
                  <a16:creationId xmlns:a16="http://schemas.microsoft.com/office/drawing/2014/main" id="{174DCE0E-8348-4ED2-A237-5E59C320C9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16345" y="4830763"/>
              <a:ext cx="5399088" cy="1096963"/>
            </a:xfrm>
            <a:custGeom>
              <a:avLst/>
              <a:gdLst>
                <a:gd name="T0" fmla="*/ 8 w 566"/>
                <a:gd name="T1" fmla="*/ 114 h 115"/>
                <a:gd name="T2" fmla="*/ 20 w 566"/>
                <a:gd name="T3" fmla="*/ 112 h 115"/>
                <a:gd name="T4" fmla="*/ 32 w 566"/>
                <a:gd name="T5" fmla="*/ 110 h 115"/>
                <a:gd name="T6" fmla="*/ 44 w 566"/>
                <a:gd name="T7" fmla="*/ 108 h 115"/>
                <a:gd name="T8" fmla="*/ 56 w 566"/>
                <a:gd name="T9" fmla="*/ 106 h 115"/>
                <a:gd name="T10" fmla="*/ 68 w 566"/>
                <a:gd name="T11" fmla="*/ 104 h 115"/>
                <a:gd name="T12" fmla="*/ 80 w 566"/>
                <a:gd name="T13" fmla="*/ 103 h 115"/>
                <a:gd name="T14" fmla="*/ 92 w 566"/>
                <a:gd name="T15" fmla="*/ 101 h 115"/>
                <a:gd name="T16" fmla="*/ 104 w 566"/>
                <a:gd name="T17" fmla="*/ 99 h 115"/>
                <a:gd name="T18" fmla="*/ 116 w 566"/>
                <a:gd name="T19" fmla="*/ 96 h 115"/>
                <a:gd name="T20" fmla="*/ 128 w 566"/>
                <a:gd name="T21" fmla="*/ 92 h 115"/>
                <a:gd name="T22" fmla="*/ 140 w 566"/>
                <a:gd name="T23" fmla="*/ 89 h 115"/>
                <a:gd name="T24" fmla="*/ 152 w 566"/>
                <a:gd name="T25" fmla="*/ 85 h 115"/>
                <a:gd name="T26" fmla="*/ 159 w 566"/>
                <a:gd name="T27" fmla="*/ 83 h 115"/>
                <a:gd name="T28" fmla="*/ 169 w 566"/>
                <a:gd name="T29" fmla="*/ 74 h 115"/>
                <a:gd name="T30" fmla="*/ 180 w 566"/>
                <a:gd name="T31" fmla="*/ 65 h 115"/>
                <a:gd name="T32" fmla="*/ 187 w 566"/>
                <a:gd name="T33" fmla="*/ 60 h 115"/>
                <a:gd name="T34" fmla="*/ 199 w 566"/>
                <a:gd name="T35" fmla="*/ 57 h 115"/>
                <a:gd name="T36" fmla="*/ 211 w 566"/>
                <a:gd name="T37" fmla="*/ 55 h 115"/>
                <a:gd name="T38" fmla="*/ 223 w 566"/>
                <a:gd name="T39" fmla="*/ 53 h 115"/>
                <a:gd name="T40" fmla="*/ 235 w 566"/>
                <a:gd name="T41" fmla="*/ 50 h 115"/>
                <a:gd name="T42" fmla="*/ 243 w 566"/>
                <a:gd name="T43" fmla="*/ 49 h 115"/>
                <a:gd name="T44" fmla="*/ 255 w 566"/>
                <a:gd name="T45" fmla="*/ 49 h 115"/>
                <a:gd name="T46" fmla="*/ 267 w 566"/>
                <a:gd name="T47" fmla="*/ 49 h 115"/>
                <a:gd name="T48" fmla="*/ 279 w 566"/>
                <a:gd name="T49" fmla="*/ 48 h 115"/>
                <a:gd name="T50" fmla="*/ 291 w 566"/>
                <a:gd name="T51" fmla="*/ 48 h 115"/>
                <a:gd name="T52" fmla="*/ 303 w 566"/>
                <a:gd name="T53" fmla="*/ 48 h 115"/>
                <a:gd name="T54" fmla="*/ 315 w 566"/>
                <a:gd name="T55" fmla="*/ 48 h 115"/>
                <a:gd name="T56" fmla="*/ 327 w 566"/>
                <a:gd name="T57" fmla="*/ 48 h 115"/>
                <a:gd name="T58" fmla="*/ 339 w 566"/>
                <a:gd name="T59" fmla="*/ 48 h 115"/>
                <a:gd name="T60" fmla="*/ 351 w 566"/>
                <a:gd name="T61" fmla="*/ 47 h 115"/>
                <a:gd name="T62" fmla="*/ 363 w 566"/>
                <a:gd name="T63" fmla="*/ 44 h 115"/>
                <a:gd name="T64" fmla="*/ 375 w 566"/>
                <a:gd name="T65" fmla="*/ 40 h 115"/>
                <a:gd name="T66" fmla="*/ 387 w 566"/>
                <a:gd name="T67" fmla="*/ 37 h 115"/>
                <a:gd name="T68" fmla="*/ 399 w 566"/>
                <a:gd name="T69" fmla="*/ 33 h 115"/>
                <a:gd name="T70" fmla="*/ 407 w 566"/>
                <a:gd name="T71" fmla="*/ 31 h 115"/>
                <a:gd name="T72" fmla="*/ 419 w 566"/>
                <a:gd name="T73" fmla="*/ 28 h 115"/>
                <a:gd name="T74" fmla="*/ 431 w 566"/>
                <a:gd name="T75" fmla="*/ 24 h 115"/>
                <a:gd name="T76" fmla="*/ 443 w 566"/>
                <a:gd name="T77" fmla="*/ 21 h 115"/>
                <a:gd name="T78" fmla="*/ 455 w 566"/>
                <a:gd name="T79" fmla="*/ 18 h 115"/>
                <a:gd name="T80" fmla="*/ 462 w 566"/>
                <a:gd name="T81" fmla="*/ 16 h 115"/>
                <a:gd name="T82" fmla="*/ 474 w 566"/>
                <a:gd name="T83" fmla="*/ 14 h 115"/>
                <a:gd name="T84" fmla="*/ 486 w 566"/>
                <a:gd name="T85" fmla="*/ 11 h 115"/>
                <a:gd name="T86" fmla="*/ 498 w 566"/>
                <a:gd name="T87" fmla="*/ 9 h 115"/>
                <a:gd name="T88" fmla="*/ 510 w 566"/>
                <a:gd name="T89" fmla="*/ 6 h 115"/>
                <a:gd name="T90" fmla="*/ 518 w 566"/>
                <a:gd name="T91" fmla="*/ 5 h 115"/>
                <a:gd name="T92" fmla="*/ 530 w 566"/>
                <a:gd name="T93" fmla="*/ 4 h 115"/>
                <a:gd name="T94" fmla="*/ 542 w 566"/>
                <a:gd name="T95" fmla="*/ 3 h 115"/>
                <a:gd name="T96" fmla="*/ 554 w 566"/>
                <a:gd name="T97" fmla="*/ 1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66" h="115">
                  <a:moveTo>
                    <a:pt x="4" y="115"/>
                  </a:moveTo>
                  <a:lnTo>
                    <a:pt x="8" y="114"/>
                  </a:lnTo>
                  <a:moveTo>
                    <a:pt x="12" y="113"/>
                  </a:moveTo>
                  <a:lnTo>
                    <a:pt x="16" y="113"/>
                  </a:lnTo>
                  <a:moveTo>
                    <a:pt x="20" y="112"/>
                  </a:moveTo>
                  <a:lnTo>
                    <a:pt x="24" y="111"/>
                  </a:lnTo>
                  <a:moveTo>
                    <a:pt x="28" y="111"/>
                  </a:moveTo>
                  <a:lnTo>
                    <a:pt x="32" y="110"/>
                  </a:lnTo>
                  <a:moveTo>
                    <a:pt x="36" y="109"/>
                  </a:moveTo>
                  <a:lnTo>
                    <a:pt x="40" y="109"/>
                  </a:lnTo>
                  <a:moveTo>
                    <a:pt x="44" y="108"/>
                  </a:moveTo>
                  <a:lnTo>
                    <a:pt x="48" y="107"/>
                  </a:lnTo>
                  <a:moveTo>
                    <a:pt x="52" y="107"/>
                  </a:moveTo>
                  <a:lnTo>
                    <a:pt x="56" y="106"/>
                  </a:lnTo>
                  <a:moveTo>
                    <a:pt x="60" y="106"/>
                  </a:moveTo>
                  <a:lnTo>
                    <a:pt x="64" y="105"/>
                  </a:lnTo>
                  <a:moveTo>
                    <a:pt x="68" y="104"/>
                  </a:moveTo>
                  <a:lnTo>
                    <a:pt x="72" y="104"/>
                  </a:lnTo>
                  <a:moveTo>
                    <a:pt x="76" y="103"/>
                  </a:moveTo>
                  <a:lnTo>
                    <a:pt x="80" y="103"/>
                  </a:lnTo>
                  <a:moveTo>
                    <a:pt x="84" y="102"/>
                  </a:moveTo>
                  <a:lnTo>
                    <a:pt x="88" y="102"/>
                  </a:lnTo>
                  <a:moveTo>
                    <a:pt x="92" y="101"/>
                  </a:moveTo>
                  <a:lnTo>
                    <a:pt x="96" y="100"/>
                  </a:lnTo>
                  <a:moveTo>
                    <a:pt x="100" y="100"/>
                  </a:moveTo>
                  <a:lnTo>
                    <a:pt x="104" y="99"/>
                  </a:lnTo>
                  <a:moveTo>
                    <a:pt x="108" y="98"/>
                  </a:moveTo>
                  <a:lnTo>
                    <a:pt x="112" y="97"/>
                  </a:lnTo>
                  <a:moveTo>
                    <a:pt x="116" y="96"/>
                  </a:moveTo>
                  <a:lnTo>
                    <a:pt x="120" y="95"/>
                  </a:lnTo>
                  <a:moveTo>
                    <a:pt x="124" y="93"/>
                  </a:moveTo>
                  <a:lnTo>
                    <a:pt x="128" y="92"/>
                  </a:lnTo>
                  <a:moveTo>
                    <a:pt x="132" y="91"/>
                  </a:moveTo>
                  <a:lnTo>
                    <a:pt x="136" y="90"/>
                  </a:lnTo>
                  <a:moveTo>
                    <a:pt x="140" y="89"/>
                  </a:moveTo>
                  <a:lnTo>
                    <a:pt x="144" y="87"/>
                  </a:lnTo>
                  <a:moveTo>
                    <a:pt x="148" y="86"/>
                  </a:moveTo>
                  <a:lnTo>
                    <a:pt x="152" y="85"/>
                  </a:lnTo>
                  <a:moveTo>
                    <a:pt x="156" y="84"/>
                  </a:moveTo>
                  <a:lnTo>
                    <a:pt x="159" y="83"/>
                  </a:lnTo>
                  <a:lnTo>
                    <a:pt x="159" y="83"/>
                  </a:lnTo>
                  <a:moveTo>
                    <a:pt x="162" y="80"/>
                  </a:moveTo>
                  <a:lnTo>
                    <a:pt x="166" y="77"/>
                  </a:lnTo>
                  <a:moveTo>
                    <a:pt x="169" y="74"/>
                  </a:moveTo>
                  <a:lnTo>
                    <a:pt x="173" y="71"/>
                  </a:lnTo>
                  <a:moveTo>
                    <a:pt x="177" y="68"/>
                  </a:moveTo>
                  <a:lnTo>
                    <a:pt x="180" y="65"/>
                  </a:lnTo>
                  <a:moveTo>
                    <a:pt x="184" y="62"/>
                  </a:moveTo>
                  <a:lnTo>
                    <a:pt x="186" y="60"/>
                  </a:lnTo>
                  <a:lnTo>
                    <a:pt x="187" y="60"/>
                  </a:lnTo>
                  <a:moveTo>
                    <a:pt x="191" y="59"/>
                  </a:moveTo>
                  <a:lnTo>
                    <a:pt x="195" y="58"/>
                  </a:lnTo>
                  <a:moveTo>
                    <a:pt x="199" y="57"/>
                  </a:moveTo>
                  <a:lnTo>
                    <a:pt x="203" y="57"/>
                  </a:lnTo>
                  <a:moveTo>
                    <a:pt x="207" y="56"/>
                  </a:moveTo>
                  <a:lnTo>
                    <a:pt x="211" y="55"/>
                  </a:lnTo>
                  <a:moveTo>
                    <a:pt x="215" y="54"/>
                  </a:moveTo>
                  <a:lnTo>
                    <a:pt x="219" y="53"/>
                  </a:lnTo>
                  <a:moveTo>
                    <a:pt x="223" y="53"/>
                  </a:moveTo>
                  <a:lnTo>
                    <a:pt x="227" y="52"/>
                  </a:lnTo>
                  <a:moveTo>
                    <a:pt x="231" y="51"/>
                  </a:moveTo>
                  <a:lnTo>
                    <a:pt x="235" y="50"/>
                  </a:lnTo>
                  <a:moveTo>
                    <a:pt x="239" y="49"/>
                  </a:moveTo>
                  <a:lnTo>
                    <a:pt x="241" y="49"/>
                  </a:lnTo>
                  <a:lnTo>
                    <a:pt x="243" y="49"/>
                  </a:lnTo>
                  <a:moveTo>
                    <a:pt x="247" y="49"/>
                  </a:moveTo>
                  <a:lnTo>
                    <a:pt x="251" y="49"/>
                  </a:lnTo>
                  <a:moveTo>
                    <a:pt x="255" y="49"/>
                  </a:moveTo>
                  <a:lnTo>
                    <a:pt x="259" y="49"/>
                  </a:lnTo>
                  <a:moveTo>
                    <a:pt x="263" y="49"/>
                  </a:moveTo>
                  <a:lnTo>
                    <a:pt x="267" y="49"/>
                  </a:lnTo>
                  <a:moveTo>
                    <a:pt x="271" y="48"/>
                  </a:moveTo>
                  <a:lnTo>
                    <a:pt x="275" y="48"/>
                  </a:lnTo>
                  <a:moveTo>
                    <a:pt x="279" y="48"/>
                  </a:moveTo>
                  <a:lnTo>
                    <a:pt x="283" y="48"/>
                  </a:lnTo>
                  <a:moveTo>
                    <a:pt x="287" y="48"/>
                  </a:moveTo>
                  <a:lnTo>
                    <a:pt x="291" y="48"/>
                  </a:lnTo>
                  <a:moveTo>
                    <a:pt x="295" y="48"/>
                  </a:moveTo>
                  <a:lnTo>
                    <a:pt x="299" y="48"/>
                  </a:lnTo>
                  <a:moveTo>
                    <a:pt x="303" y="48"/>
                  </a:moveTo>
                  <a:lnTo>
                    <a:pt x="307" y="48"/>
                  </a:lnTo>
                  <a:moveTo>
                    <a:pt x="311" y="48"/>
                  </a:moveTo>
                  <a:lnTo>
                    <a:pt x="315" y="48"/>
                  </a:lnTo>
                  <a:moveTo>
                    <a:pt x="319" y="48"/>
                  </a:moveTo>
                  <a:lnTo>
                    <a:pt x="323" y="48"/>
                  </a:lnTo>
                  <a:moveTo>
                    <a:pt x="327" y="48"/>
                  </a:moveTo>
                  <a:lnTo>
                    <a:pt x="331" y="48"/>
                  </a:lnTo>
                  <a:moveTo>
                    <a:pt x="335" y="48"/>
                  </a:moveTo>
                  <a:lnTo>
                    <a:pt x="339" y="48"/>
                  </a:lnTo>
                  <a:moveTo>
                    <a:pt x="343" y="48"/>
                  </a:moveTo>
                  <a:lnTo>
                    <a:pt x="347" y="48"/>
                  </a:lnTo>
                  <a:moveTo>
                    <a:pt x="351" y="47"/>
                  </a:moveTo>
                  <a:lnTo>
                    <a:pt x="355" y="46"/>
                  </a:lnTo>
                  <a:moveTo>
                    <a:pt x="359" y="45"/>
                  </a:moveTo>
                  <a:lnTo>
                    <a:pt x="363" y="44"/>
                  </a:lnTo>
                  <a:moveTo>
                    <a:pt x="367" y="43"/>
                  </a:moveTo>
                  <a:lnTo>
                    <a:pt x="371" y="41"/>
                  </a:lnTo>
                  <a:moveTo>
                    <a:pt x="375" y="40"/>
                  </a:moveTo>
                  <a:lnTo>
                    <a:pt x="379" y="39"/>
                  </a:lnTo>
                  <a:moveTo>
                    <a:pt x="383" y="38"/>
                  </a:moveTo>
                  <a:lnTo>
                    <a:pt x="387" y="37"/>
                  </a:lnTo>
                  <a:moveTo>
                    <a:pt x="391" y="36"/>
                  </a:moveTo>
                  <a:lnTo>
                    <a:pt x="395" y="34"/>
                  </a:lnTo>
                  <a:moveTo>
                    <a:pt x="399" y="33"/>
                  </a:moveTo>
                  <a:lnTo>
                    <a:pt x="403" y="32"/>
                  </a:lnTo>
                  <a:lnTo>
                    <a:pt x="403" y="32"/>
                  </a:lnTo>
                  <a:moveTo>
                    <a:pt x="407" y="31"/>
                  </a:moveTo>
                  <a:lnTo>
                    <a:pt x="411" y="30"/>
                  </a:lnTo>
                  <a:moveTo>
                    <a:pt x="415" y="29"/>
                  </a:moveTo>
                  <a:lnTo>
                    <a:pt x="419" y="28"/>
                  </a:lnTo>
                  <a:moveTo>
                    <a:pt x="423" y="27"/>
                  </a:moveTo>
                  <a:lnTo>
                    <a:pt x="427" y="25"/>
                  </a:lnTo>
                  <a:moveTo>
                    <a:pt x="431" y="24"/>
                  </a:moveTo>
                  <a:lnTo>
                    <a:pt x="435" y="23"/>
                  </a:lnTo>
                  <a:moveTo>
                    <a:pt x="439" y="22"/>
                  </a:moveTo>
                  <a:lnTo>
                    <a:pt x="443" y="21"/>
                  </a:lnTo>
                  <a:moveTo>
                    <a:pt x="447" y="20"/>
                  </a:moveTo>
                  <a:lnTo>
                    <a:pt x="451" y="19"/>
                  </a:lnTo>
                  <a:moveTo>
                    <a:pt x="455" y="18"/>
                  </a:moveTo>
                  <a:lnTo>
                    <a:pt x="458" y="17"/>
                  </a:lnTo>
                  <a:lnTo>
                    <a:pt x="458" y="17"/>
                  </a:lnTo>
                  <a:moveTo>
                    <a:pt x="462" y="16"/>
                  </a:moveTo>
                  <a:lnTo>
                    <a:pt x="466" y="15"/>
                  </a:lnTo>
                  <a:moveTo>
                    <a:pt x="470" y="15"/>
                  </a:moveTo>
                  <a:lnTo>
                    <a:pt x="474" y="14"/>
                  </a:lnTo>
                  <a:moveTo>
                    <a:pt x="478" y="13"/>
                  </a:moveTo>
                  <a:lnTo>
                    <a:pt x="482" y="12"/>
                  </a:lnTo>
                  <a:moveTo>
                    <a:pt x="486" y="11"/>
                  </a:moveTo>
                  <a:lnTo>
                    <a:pt x="490" y="10"/>
                  </a:lnTo>
                  <a:moveTo>
                    <a:pt x="494" y="10"/>
                  </a:moveTo>
                  <a:lnTo>
                    <a:pt x="498" y="9"/>
                  </a:lnTo>
                  <a:moveTo>
                    <a:pt x="502" y="8"/>
                  </a:moveTo>
                  <a:lnTo>
                    <a:pt x="506" y="7"/>
                  </a:lnTo>
                  <a:moveTo>
                    <a:pt x="510" y="6"/>
                  </a:moveTo>
                  <a:lnTo>
                    <a:pt x="512" y="6"/>
                  </a:lnTo>
                  <a:lnTo>
                    <a:pt x="514" y="6"/>
                  </a:lnTo>
                  <a:moveTo>
                    <a:pt x="518" y="5"/>
                  </a:moveTo>
                  <a:lnTo>
                    <a:pt x="522" y="5"/>
                  </a:lnTo>
                  <a:moveTo>
                    <a:pt x="526" y="4"/>
                  </a:moveTo>
                  <a:lnTo>
                    <a:pt x="530" y="4"/>
                  </a:lnTo>
                  <a:moveTo>
                    <a:pt x="534" y="4"/>
                  </a:moveTo>
                  <a:lnTo>
                    <a:pt x="538" y="3"/>
                  </a:lnTo>
                  <a:moveTo>
                    <a:pt x="542" y="3"/>
                  </a:moveTo>
                  <a:lnTo>
                    <a:pt x="546" y="2"/>
                  </a:lnTo>
                  <a:moveTo>
                    <a:pt x="550" y="2"/>
                  </a:moveTo>
                  <a:lnTo>
                    <a:pt x="554" y="1"/>
                  </a:lnTo>
                  <a:moveTo>
                    <a:pt x="558" y="1"/>
                  </a:moveTo>
                  <a:lnTo>
                    <a:pt x="562" y="0"/>
                  </a:lnTo>
                </a:path>
              </a:pathLst>
            </a:custGeom>
            <a:noFill/>
            <a:ln w="9525" cap="flat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9" name="Freeform 111">
              <a:extLst>
                <a:ext uri="{FF2B5EF4-FFF2-40B4-BE49-F238E27FC236}">
                  <a16:creationId xmlns:a16="http://schemas.microsoft.com/office/drawing/2014/main" id="{1FE4F425-3AEA-4B86-9A83-B17C8059A0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16345" y="3619501"/>
              <a:ext cx="5399088" cy="2203450"/>
            </a:xfrm>
            <a:custGeom>
              <a:avLst/>
              <a:gdLst>
                <a:gd name="T0" fmla="*/ 8 w 566"/>
                <a:gd name="T1" fmla="*/ 228 h 231"/>
                <a:gd name="T2" fmla="*/ 20 w 566"/>
                <a:gd name="T3" fmla="*/ 224 h 231"/>
                <a:gd name="T4" fmla="*/ 32 w 566"/>
                <a:gd name="T5" fmla="*/ 220 h 231"/>
                <a:gd name="T6" fmla="*/ 44 w 566"/>
                <a:gd name="T7" fmla="*/ 215 h 231"/>
                <a:gd name="T8" fmla="*/ 55 w 566"/>
                <a:gd name="T9" fmla="*/ 212 h 231"/>
                <a:gd name="T10" fmla="*/ 67 w 566"/>
                <a:gd name="T11" fmla="*/ 209 h 231"/>
                <a:gd name="T12" fmla="*/ 79 w 566"/>
                <a:gd name="T13" fmla="*/ 205 h 231"/>
                <a:gd name="T14" fmla="*/ 91 w 566"/>
                <a:gd name="T15" fmla="*/ 202 h 231"/>
                <a:gd name="T16" fmla="*/ 103 w 566"/>
                <a:gd name="T17" fmla="*/ 199 h 231"/>
                <a:gd name="T18" fmla="*/ 115 w 566"/>
                <a:gd name="T19" fmla="*/ 192 h 231"/>
                <a:gd name="T20" fmla="*/ 127 w 566"/>
                <a:gd name="T21" fmla="*/ 185 h 231"/>
                <a:gd name="T22" fmla="*/ 139 w 566"/>
                <a:gd name="T23" fmla="*/ 178 h 231"/>
                <a:gd name="T24" fmla="*/ 151 w 566"/>
                <a:gd name="T25" fmla="*/ 172 h 231"/>
                <a:gd name="T26" fmla="*/ 159 w 566"/>
                <a:gd name="T27" fmla="*/ 167 h 231"/>
                <a:gd name="T28" fmla="*/ 166 w 566"/>
                <a:gd name="T29" fmla="*/ 155 h 231"/>
                <a:gd name="T30" fmla="*/ 173 w 566"/>
                <a:gd name="T31" fmla="*/ 143 h 231"/>
                <a:gd name="T32" fmla="*/ 180 w 566"/>
                <a:gd name="T33" fmla="*/ 131 h 231"/>
                <a:gd name="T34" fmla="*/ 186 w 566"/>
                <a:gd name="T35" fmla="*/ 121 h 231"/>
                <a:gd name="T36" fmla="*/ 196 w 566"/>
                <a:gd name="T37" fmla="*/ 117 h 231"/>
                <a:gd name="T38" fmla="*/ 208 w 566"/>
                <a:gd name="T39" fmla="*/ 112 h 231"/>
                <a:gd name="T40" fmla="*/ 220 w 566"/>
                <a:gd name="T41" fmla="*/ 107 h 231"/>
                <a:gd name="T42" fmla="*/ 232 w 566"/>
                <a:gd name="T43" fmla="*/ 102 h 231"/>
                <a:gd name="T44" fmla="*/ 241 w 566"/>
                <a:gd name="T45" fmla="*/ 98 h 231"/>
                <a:gd name="T46" fmla="*/ 252 w 566"/>
                <a:gd name="T47" fmla="*/ 98 h 231"/>
                <a:gd name="T48" fmla="*/ 264 w 566"/>
                <a:gd name="T49" fmla="*/ 98 h 231"/>
                <a:gd name="T50" fmla="*/ 276 w 566"/>
                <a:gd name="T51" fmla="*/ 97 h 231"/>
                <a:gd name="T52" fmla="*/ 288 w 566"/>
                <a:gd name="T53" fmla="*/ 97 h 231"/>
                <a:gd name="T54" fmla="*/ 300 w 566"/>
                <a:gd name="T55" fmla="*/ 97 h 231"/>
                <a:gd name="T56" fmla="*/ 312 w 566"/>
                <a:gd name="T57" fmla="*/ 97 h 231"/>
                <a:gd name="T58" fmla="*/ 324 w 566"/>
                <a:gd name="T59" fmla="*/ 96 h 231"/>
                <a:gd name="T60" fmla="*/ 336 w 566"/>
                <a:gd name="T61" fmla="*/ 96 h 231"/>
                <a:gd name="T62" fmla="*/ 348 w 566"/>
                <a:gd name="T63" fmla="*/ 96 h 231"/>
                <a:gd name="T64" fmla="*/ 360 w 566"/>
                <a:gd name="T65" fmla="*/ 90 h 231"/>
                <a:gd name="T66" fmla="*/ 372 w 566"/>
                <a:gd name="T67" fmla="*/ 83 h 231"/>
                <a:gd name="T68" fmla="*/ 384 w 566"/>
                <a:gd name="T69" fmla="*/ 76 h 231"/>
                <a:gd name="T70" fmla="*/ 396 w 566"/>
                <a:gd name="T71" fmla="*/ 69 h 231"/>
                <a:gd name="T72" fmla="*/ 403 w 566"/>
                <a:gd name="T73" fmla="*/ 65 h 231"/>
                <a:gd name="T74" fmla="*/ 415 w 566"/>
                <a:gd name="T75" fmla="*/ 58 h 231"/>
                <a:gd name="T76" fmla="*/ 427 w 566"/>
                <a:gd name="T77" fmla="*/ 51 h 231"/>
                <a:gd name="T78" fmla="*/ 439 w 566"/>
                <a:gd name="T79" fmla="*/ 44 h 231"/>
                <a:gd name="T80" fmla="*/ 451 w 566"/>
                <a:gd name="T81" fmla="*/ 37 h 231"/>
                <a:gd name="T82" fmla="*/ 458 w 566"/>
                <a:gd name="T83" fmla="*/ 33 h 231"/>
                <a:gd name="T84" fmla="*/ 470 w 566"/>
                <a:gd name="T85" fmla="*/ 28 h 231"/>
                <a:gd name="T86" fmla="*/ 482 w 566"/>
                <a:gd name="T87" fmla="*/ 24 h 231"/>
                <a:gd name="T88" fmla="*/ 494 w 566"/>
                <a:gd name="T89" fmla="*/ 19 h 231"/>
                <a:gd name="T90" fmla="*/ 506 w 566"/>
                <a:gd name="T91" fmla="*/ 14 h 231"/>
                <a:gd name="T92" fmla="*/ 514 w 566"/>
                <a:gd name="T93" fmla="*/ 12 h 231"/>
                <a:gd name="T94" fmla="*/ 526 w 566"/>
                <a:gd name="T95" fmla="*/ 9 h 231"/>
                <a:gd name="T96" fmla="*/ 538 w 566"/>
                <a:gd name="T97" fmla="*/ 6 h 231"/>
                <a:gd name="T98" fmla="*/ 550 w 566"/>
                <a:gd name="T99" fmla="*/ 4 h 231"/>
                <a:gd name="T100" fmla="*/ 562 w 566"/>
                <a:gd name="T101" fmla="*/ 1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66" h="231">
                  <a:moveTo>
                    <a:pt x="4" y="229"/>
                  </a:moveTo>
                  <a:lnTo>
                    <a:pt x="8" y="228"/>
                  </a:lnTo>
                  <a:moveTo>
                    <a:pt x="12" y="226"/>
                  </a:moveTo>
                  <a:lnTo>
                    <a:pt x="16" y="225"/>
                  </a:lnTo>
                  <a:moveTo>
                    <a:pt x="20" y="224"/>
                  </a:moveTo>
                  <a:lnTo>
                    <a:pt x="24" y="222"/>
                  </a:lnTo>
                  <a:moveTo>
                    <a:pt x="28" y="221"/>
                  </a:moveTo>
                  <a:lnTo>
                    <a:pt x="32" y="220"/>
                  </a:lnTo>
                  <a:moveTo>
                    <a:pt x="36" y="218"/>
                  </a:moveTo>
                  <a:lnTo>
                    <a:pt x="40" y="217"/>
                  </a:lnTo>
                  <a:moveTo>
                    <a:pt x="44" y="215"/>
                  </a:moveTo>
                  <a:lnTo>
                    <a:pt x="48" y="214"/>
                  </a:lnTo>
                  <a:moveTo>
                    <a:pt x="51" y="213"/>
                  </a:moveTo>
                  <a:lnTo>
                    <a:pt x="55" y="212"/>
                  </a:lnTo>
                  <a:moveTo>
                    <a:pt x="59" y="211"/>
                  </a:moveTo>
                  <a:lnTo>
                    <a:pt x="63" y="210"/>
                  </a:lnTo>
                  <a:moveTo>
                    <a:pt x="67" y="209"/>
                  </a:moveTo>
                  <a:lnTo>
                    <a:pt x="71" y="207"/>
                  </a:lnTo>
                  <a:moveTo>
                    <a:pt x="75" y="206"/>
                  </a:moveTo>
                  <a:lnTo>
                    <a:pt x="79" y="205"/>
                  </a:lnTo>
                  <a:moveTo>
                    <a:pt x="83" y="204"/>
                  </a:moveTo>
                  <a:lnTo>
                    <a:pt x="87" y="203"/>
                  </a:lnTo>
                  <a:moveTo>
                    <a:pt x="91" y="202"/>
                  </a:moveTo>
                  <a:lnTo>
                    <a:pt x="95" y="201"/>
                  </a:lnTo>
                  <a:moveTo>
                    <a:pt x="99" y="200"/>
                  </a:moveTo>
                  <a:lnTo>
                    <a:pt x="103" y="199"/>
                  </a:lnTo>
                  <a:moveTo>
                    <a:pt x="107" y="197"/>
                  </a:moveTo>
                  <a:lnTo>
                    <a:pt x="111" y="195"/>
                  </a:lnTo>
                  <a:moveTo>
                    <a:pt x="115" y="192"/>
                  </a:moveTo>
                  <a:lnTo>
                    <a:pt x="119" y="190"/>
                  </a:lnTo>
                  <a:moveTo>
                    <a:pt x="123" y="188"/>
                  </a:moveTo>
                  <a:lnTo>
                    <a:pt x="127" y="185"/>
                  </a:lnTo>
                  <a:moveTo>
                    <a:pt x="131" y="183"/>
                  </a:moveTo>
                  <a:lnTo>
                    <a:pt x="135" y="181"/>
                  </a:lnTo>
                  <a:moveTo>
                    <a:pt x="139" y="178"/>
                  </a:moveTo>
                  <a:lnTo>
                    <a:pt x="143" y="176"/>
                  </a:lnTo>
                  <a:moveTo>
                    <a:pt x="147" y="174"/>
                  </a:moveTo>
                  <a:lnTo>
                    <a:pt x="151" y="172"/>
                  </a:lnTo>
                  <a:moveTo>
                    <a:pt x="155" y="169"/>
                  </a:moveTo>
                  <a:lnTo>
                    <a:pt x="159" y="167"/>
                  </a:lnTo>
                  <a:lnTo>
                    <a:pt x="159" y="167"/>
                  </a:lnTo>
                  <a:moveTo>
                    <a:pt x="161" y="163"/>
                  </a:moveTo>
                  <a:lnTo>
                    <a:pt x="164" y="159"/>
                  </a:lnTo>
                  <a:moveTo>
                    <a:pt x="166" y="155"/>
                  </a:moveTo>
                  <a:lnTo>
                    <a:pt x="168" y="151"/>
                  </a:lnTo>
                  <a:moveTo>
                    <a:pt x="171" y="147"/>
                  </a:moveTo>
                  <a:lnTo>
                    <a:pt x="173" y="143"/>
                  </a:lnTo>
                  <a:moveTo>
                    <a:pt x="175" y="139"/>
                  </a:moveTo>
                  <a:lnTo>
                    <a:pt x="178" y="135"/>
                  </a:lnTo>
                  <a:moveTo>
                    <a:pt x="180" y="131"/>
                  </a:moveTo>
                  <a:lnTo>
                    <a:pt x="182" y="127"/>
                  </a:lnTo>
                  <a:moveTo>
                    <a:pt x="185" y="123"/>
                  </a:moveTo>
                  <a:lnTo>
                    <a:pt x="186" y="121"/>
                  </a:lnTo>
                  <a:lnTo>
                    <a:pt x="188" y="120"/>
                  </a:lnTo>
                  <a:moveTo>
                    <a:pt x="192" y="118"/>
                  </a:moveTo>
                  <a:lnTo>
                    <a:pt x="196" y="117"/>
                  </a:lnTo>
                  <a:moveTo>
                    <a:pt x="200" y="115"/>
                  </a:moveTo>
                  <a:lnTo>
                    <a:pt x="204" y="113"/>
                  </a:lnTo>
                  <a:moveTo>
                    <a:pt x="208" y="112"/>
                  </a:moveTo>
                  <a:lnTo>
                    <a:pt x="212" y="110"/>
                  </a:lnTo>
                  <a:moveTo>
                    <a:pt x="216" y="108"/>
                  </a:moveTo>
                  <a:lnTo>
                    <a:pt x="220" y="107"/>
                  </a:lnTo>
                  <a:moveTo>
                    <a:pt x="224" y="105"/>
                  </a:moveTo>
                  <a:lnTo>
                    <a:pt x="228" y="103"/>
                  </a:lnTo>
                  <a:moveTo>
                    <a:pt x="232" y="102"/>
                  </a:moveTo>
                  <a:lnTo>
                    <a:pt x="236" y="100"/>
                  </a:lnTo>
                  <a:moveTo>
                    <a:pt x="240" y="98"/>
                  </a:moveTo>
                  <a:lnTo>
                    <a:pt x="241" y="98"/>
                  </a:lnTo>
                  <a:lnTo>
                    <a:pt x="244" y="98"/>
                  </a:lnTo>
                  <a:moveTo>
                    <a:pt x="248" y="98"/>
                  </a:moveTo>
                  <a:lnTo>
                    <a:pt x="252" y="98"/>
                  </a:lnTo>
                  <a:moveTo>
                    <a:pt x="256" y="98"/>
                  </a:moveTo>
                  <a:lnTo>
                    <a:pt x="260" y="98"/>
                  </a:lnTo>
                  <a:moveTo>
                    <a:pt x="264" y="98"/>
                  </a:moveTo>
                  <a:lnTo>
                    <a:pt x="268" y="98"/>
                  </a:lnTo>
                  <a:moveTo>
                    <a:pt x="272" y="97"/>
                  </a:moveTo>
                  <a:lnTo>
                    <a:pt x="276" y="97"/>
                  </a:lnTo>
                  <a:moveTo>
                    <a:pt x="280" y="97"/>
                  </a:moveTo>
                  <a:lnTo>
                    <a:pt x="284" y="97"/>
                  </a:lnTo>
                  <a:moveTo>
                    <a:pt x="288" y="97"/>
                  </a:moveTo>
                  <a:lnTo>
                    <a:pt x="292" y="97"/>
                  </a:lnTo>
                  <a:moveTo>
                    <a:pt x="296" y="97"/>
                  </a:moveTo>
                  <a:lnTo>
                    <a:pt x="300" y="97"/>
                  </a:lnTo>
                  <a:moveTo>
                    <a:pt x="304" y="97"/>
                  </a:moveTo>
                  <a:lnTo>
                    <a:pt x="308" y="97"/>
                  </a:lnTo>
                  <a:moveTo>
                    <a:pt x="312" y="97"/>
                  </a:moveTo>
                  <a:lnTo>
                    <a:pt x="316" y="97"/>
                  </a:lnTo>
                  <a:moveTo>
                    <a:pt x="320" y="97"/>
                  </a:moveTo>
                  <a:lnTo>
                    <a:pt x="324" y="96"/>
                  </a:lnTo>
                  <a:moveTo>
                    <a:pt x="328" y="96"/>
                  </a:moveTo>
                  <a:lnTo>
                    <a:pt x="332" y="96"/>
                  </a:lnTo>
                  <a:moveTo>
                    <a:pt x="336" y="96"/>
                  </a:moveTo>
                  <a:lnTo>
                    <a:pt x="340" y="96"/>
                  </a:lnTo>
                  <a:moveTo>
                    <a:pt x="344" y="96"/>
                  </a:moveTo>
                  <a:lnTo>
                    <a:pt x="348" y="96"/>
                  </a:lnTo>
                  <a:moveTo>
                    <a:pt x="352" y="94"/>
                  </a:moveTo>
                  <a:lnTo>
                    <a:pt x="356" y="92"/>
                  </a:lnTo>
                  <a:moveTo>
                    <a:pt x="360" y="90"/>
                  </a:moveTo>
                  <a:lnTo>
                    <a:pt x="364" y="87"/>
                  </a:lnTo>
                  <a:moveTo>
                    <a:pt x="368" y="85"/>
                  </a:moveTo>
                  <a:lnTo>
                    <a:pt x="372" y="83"/>
                  </a:lnTo>
                  <a:moveTo>
                    <a:pt x="376" y="81"/>
                  </a:moveTo>
                  <a:lnTo>
                    <a:pt x="380" y="78"/>
                  </a:lnTo>
                  <a:moveTo>
                    <a:pt x="384" y="76"/>
                  </a:moveTo>
                  <a:lnTo>
                    <a:pt x="388" y="74"/>
                  </a:lnTo>
                  <a:moveTo>
                    <a:pt x="392" y="71"/>
                  </a:moveTo>
                  <a:lnTo>
                    <a:pt x="396" y="69"/>
                  </a:lnTo>
                  <a:moveTo>
                    <a:pt x="400" y="67"/>
                  </a:moveTo>
                  <a:lnTo>
                    <a:pt x="403" y="65"/>
                  </a:lnTo>
                  <a:lnTo>
                    <a:pt x="403" y="65"/>
                  </a:lnTo>
                  <a:moveTo>
                    <a:pt x="407" y="63"/>
                  </a:moveTo>
                  <a:lnTo>
                    <a:pt x="411" y="60"/>
                  </a:lnTo>
                  <a:moveTo>
                    <a:pt x="415" y="58"/>
                  </a:moveTo>
                  <a:lnTo>
                    <a:pt x="419" y="56"/>
                  </a:lnTo>
                  <a:moveTo>
                    <a:pt x="423" y="53"/>
                  </a:moveTo>
                  <a:lnTo>
                    <a:pt x="427" y="51"/>
                  </a:lnTo>
                  <a:moveTo>
                    <a:pt x="431" y="49"/>
                  </a:moveTo>
                  <a:lnTo>
                    <a:pt x="435" y="46"/>
                  </a:lnTo>
                  <a:moveTo>
                    <a:pt x="439" y="44"/>
                  </a:moveTo>
                  <a:lnTo>
                    <a:pt x="443" y="42"/>
                  </a:lnTo>
                  <a:moveTo>
                    <a:pt x="447" y="39"/>
                  </a:moveTo>
                  <a:lnTo>
                    <a:pt x="451" y="37"/>
                  </a:lnTo>
                  <a:moveTo>
                    <a:pt x="455" y="35"/>
                  </a:moveTo>
                  <a:lnTo>
                    <a:pt x="458" y="33"/>
                  </a:lnTo>
                  <a:lnTo>
                    <a:pt x="458" y="33"/>
                  </a:lnTo>
                  <a:moveTo>
                    <a:pt x="462" y="31"/>
                  </a:moveTo>
                  <a:lnTo>
                    <a:pt x="466" y="30"/>
                  </a:lnTo>
                  <a:moveTo>
                    <a:pt x="470" y="28"/>
                  </a:moveTo>
                  <a:lnTo>
                    <a:pt x="474" y="27"/>
                  </a:lnTo>
                  <a:moveTo>
                    <a:pt x="478" y="25"/>
                  </a:moveTo>
                  <a:lnTo>
                    <a:pt x="482" y="24"/>
                  </a:lnTo>
                  <a:moveTo>
                    <a:pt x="486" y="22"/>
                  </a:moveTo>
                  <a:lnTo>
                    <a:pt x="490" y="21"/>
                  </a:lnTo>
                  <a:moveTo>
                    <a:pt x="494" y="19"/>
                  </a:moveTo>
                  <a:lnTo>
                    <a:pt x="498" y="17"/>
                  </a:lnTo>
                  <a:moveTo>
                    <a:pt x="502" y="16"/>
                  </a:moveTo>
                  <a:lnTo>
                    <a:pt x="506" y="14"/>
                  </a:lnTo>
                  <a:moveTo>
                    <a:pt x="510" y="13"/>
                  </a:moveTo>
                  <a:lnTo>
                    <a:pt x="512" y="12"/>
                  </a:lnTo>
                  <a:lnTo>
                    <a:pt x="514" y="12"/>
                  </a:lnTo>
                  <a:moveTo>
                    <a:pt x="518" y="11"/>
                  </a:moveTo>
                  <a:lnTo>
                    <a:pt x="522" y="10"/>
                  </a:lnTo>
                  <a:moveTo>
                    <a:pt x="526" y="9"/>
                  </a:moveTo>
                  <a:lnTo>
                    <a:pt x="530" y="8"/>
                  </a:lnTo>
                  <a:moveTo>
                    <a:pt x="534" y="7"/>
                  </a:moveTo>
                  <a:lnTo>
                    <a:pt x="538" y="6"/>
                  </a:lnTo>
                  <a:moveTo>
                    <a:pt x="542" y="5"/>
                  </a:moveTo>
                  <a:lnTo>
                    <a:pt x="546" y="4"/>
                  </a:lnTo>
                  <a:moveTo>
                    <a:pt x="550" y="4"/>
                  </a:moveTo>
                  <a:lnTo>
                    <a:pt x="554" y="3"/>
                  </a:lnTo>
                  <a:moveTo>
                    <a:pt x="558" y="2"/>
                  </a:moveTo>
                  <a:lnTo>
                    <a:pt x="562" y="1"/>
                  </a:lnTo>
                </a:path>
              </a:pathLst>
            </a:custGeom>
            <a:noFill/>
            <a:ln w="9525" cap="flat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C191A38D-D1C5-43E7-B907-0BFC7653FA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2020" y="3505201"/>
              <a:ext cx="6256338" cy="2652713"/>
            </a:xfrm>
            <a:prstGeom prst="rect">
              <a:avLst/>
            </a:prstGeom>
            <a:noFill/>
            <a:ln w="9525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683FCA33-BA63-4C6E-AFEA-31BC4D1950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1470" y="5995988"/>
              <a:ext cx="5238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0.00e+00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7B35C903-C052-4AFB-AAF6-B734692CF6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1470" y="5489576"/>
              <a:ext cx="5238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2.50e+07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86596AD5-93F1-466A-89C7-6DB4812E56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1470" y="4994276"/>
              <a:ext cx="5238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5.00e+07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CB115BF7-37C7-46BA-BDD6-F292671F0B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1470" y="4487863"/>
              <a:ext cx="5238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7.50e+07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F02D7C7C-66CA-44CB-87CD-49E7A2BE85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1470" y="3983038"/>
              <a:ext cx="5238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1.00e+08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79F8BD0A-D289-4402-9B83-E4AD06163B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1470" y="3486151"/>
              <a:ext cx="5238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1.25e+08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7" name="Line 119">
              <a:extLst>
                <a:ext uri="{FF2B5EF4-FFF2-40B4-BE49-F238E27FC236}">
                  <a16:creationId xmlns:a16="http://schemas.microsoft.com/office/drawing/2014/main" id="{3E70D533-265C-4D81-BC93-B5DC542A13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63920" y="6043613"/>
              <a:ext cx="38100" cy="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8" name="Line 120">
              <a:extLst>
                <a:ext uri="{FF2B5EF4-FFF2-40B4-BE49-F238E27FC236}">
                  <a16:creationId xmlns:a16="http://schemas.microsoft.com/office/drawing/2014/main" id="{306C2FEE-7E4A-4CF3-AB12-B47FFF6564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63920" y="5537201"/>
              <a:ext cx="38100" cy="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9" name="Line 121">
              <a:extLst>
                <a:ext uri="{FF2B5EF4-FFF2-40B4-BE49-F238E27FC236}">
                  <a16:creationId xmlns:a16="http://schemas.microsoft.com/office/drawing/2014/main" id="{A8F3AE94-7E58-49C4-B7B8-76CD4FACF2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63920" y="5041901"/>
              <a:ext cx="38100" cy="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" name="Line 122">
              <a:extLst>
                <a:ext uri="{FF2B5EF4-FFF2-40B4-BE49-F238E27FC236}">
                  <a16:creationId xmlns:a16="http://schemas.microsoft.com/office/drawing/2014/main" id="{0914EC24-0FCD-4E58-8521-0A0C0C0ED1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63920" y="4535488"/>
              <a:ext cx="38100" cy="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1" name="Line 123">
              <a:extLst>
                <a:ext uri="{FF2B5EF4-FFF2-40B4-BE49-F238E27FC236}">
                  <a16:creationId xmlns:a16="http://schemas.microsoft.com/office/drawing/2014/main" id="{726216E7-9F08-474A-9EF3-343E37DDF4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63920" y="4030663"/>
              <a:ext cx="38100" cy="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2" name="Line 124">
              <a:extLst>
                <a:ext uri="{FF2B5EF4-FFF2-40B4-BE49-F238E27FC236}">
                  <a16:creationId xmlns:a16="http://schemas.microsoft.com/office/drawing/2014/main" id="{AF46A692-8A82-4CF3-B35F-3372EA65EA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63920" y="3533776"/>
              <a:ext cx="38100" cy="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3" name="Line 125">
              <a:extLst>
                <a:ext uri="{FF2B5EF4-FFF2-40B4-BE49-F238E27FC236}">
                  <a16:creationId xmlns:a16="http://schemas.microsoft.com/office/drawing/2014/main" id="{97629371-DF42-4972-9520-41871C7927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602120" y="6157913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4" name="Line 126">
              <a:extLst>
                <a:ext uri="{FF2B5EF4-FFF2-40B4-BE49-F238E27FC236}">
                  <a16:creationId xmlns:a16="http://schemas.microsoft.com/office/drawing/2014/main" id="{4846104E-29BE-460B-A60A-09D2D4134A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632407" y="6157913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5" name="Line 127">
              <a:extLst>
                <a:ext uri="{FF2B5EF4-FFF2-40B4-BE49-F238E27FC236}">
                  <a16:creationId xmlns:a16="http://schemas.microsoft.com/office/drawing/2014/main" id="{174FE30E-AD9E-42D9-9BF5-02CAA1E806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415045" y="6157913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6" name="Line 128">
              <a:extLst>
                <a:ext uri="{FF2B5EF4-FFF2-40B4-BE49-F238E27FC236}">
                  <a16:creationId xmlns:a16="http://schemas.microsoft.com/office/drawing/2014/main" id="{E2D4BE3B-4456-485C-9903-ECC1B4F415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445332" y="6157913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7" name="Line 129">
              <a:extLst>
                <a:ext uri="{FF2B5EF4-FFF2-40B4-BE49-F238E27FC236}">
                  <a16:creationId xmlns:a16="http://schemas.microsoft.com/office/drawing/2014/main" id="{0B3E9079-436F-43E1-8789-2D6F32FB447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959682" y="6157913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8" name="Line 130">
              <a:extLst>
                <a:ext uri="{FF2B5EF4-FFF2-40B4-BE49-F238E27FC236}">
                  <a16:creationId xmlns:a16="http://schemas.microsoft.com/office/drawing/2014/main" id="{44072C8F-59C9-4768-A166-EFC5AB57DB5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999495" y="6157913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9" name="Line 131">
              <a:extLst>
                <a:ext uri="{FF2B5EF4-FFF2-40B4-BE49-F238E27FC236}">
                  <a16:creationId xmlns:a16="http://schemas.microsoft.com/office/drawing/2014/main" id="{DF609376-881B-4700-B8E2-F96D94BBB8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515432" y="6157913"/>
              <a:ext cx="0" cy="38100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2633249C-4DE4-47D0-B951-DACDF001F7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9720" y="6224588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2002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45E5CEE3-E5F4-4693-A831-E98827B231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80007" y="6224588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2006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FA9E2864-398D-441E-9228-B944DB6AA4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2645" y="6224588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2009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87BF6EB1-CFA0-476E-B41D-67BCC556D5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2932" y="6224588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2013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DE9FF5B5-A54D-4FA4-A101-46A819233B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07282" y="6224588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2015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D678CDC2-2843-47D2-BF2A-97F591D504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47095" y="6224588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2019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C7C4D54A-9E0B-4B30-9BBE-758DAE643B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63032" y="6224588"/>
              <a:ext cx="304800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900" b="0" i="0" u="none" strike="noStrike" cap="none" normalizeH="0" baseline="0">
                  <a:ln>
                    <a:noFill/>
                  </a:ln>
                  <a:solidFill>
                    <a:srgbClr val="4D4D4D"/>
                  </a:solidFill>
                  <a:effectLst/>
                  <a:latin typeface="Arial" panose="020B0604020202020204" pitchFamily="34" charset="0"/>
                </a:rPr>
                <a:t>2021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9C93B53E-2F29-43B4-95BB-C5F7F8988F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4132" y="6367463"/>
              <a:ext cx="390525" cy="209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Date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6F1B7925-5A31-421F-8EA5-25FEBF10C0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3064278" y="4785017"/>
              <a:ext cx="1687963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1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Number</a:t>
              </a:r>
              <a:r>
                <a:rPr kumimoji="0" lang="fr-FR" altLang="fr-FR" sz="11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of fragment per ha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5C019B16-C879-4412-BCF1-E712703CB5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7007" y="3486151"/>
              <a:ext cx="228600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4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142" name="Image 141">
              <a:extLst>
                <a:ext uri="{FF2B5EF4-FFF2-40B4-BE49-F238E27FC236}">
                  <a16:creationId xmlns:a16="http://schemas.microsoft.com/office/drawing/2014/main" id="{8E42722F-346D-428D-A61A-C6FEA249ADC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1071" y="459557"/>
              <a:ext cx="1099406" cy="92185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43" name="Image 142">
              <a:extLst>
                <a:ext uri="{FF2B5EF4-FFF2-40B4-BE49-F238E27FC236}">
                  <a16:creationId xmlns:a16="http://schemas.microsoft.com/office/drawing/2014/main" id="{3637E494-4CF6-44CC-B69E-E9804E9C26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9611" y="3567548"/>
              <a:ext cx="1008070" cy="84526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146" name="Titre 3">
            <a:extLst>
              <a:ext uri="{FF2B5EF4-FFF2-40B4-BE49-F238E27FC236}">
                <a16:creationId xmlns:a16="http://schemas.microsoft.com/office/drawing/2014/main" id="{B5A3E4A8-101B-46B5-848E-17168735D82C}"/>
              </a:ext>
            </a:extLst>
          </p:cNvPr>
          <p:cNvSpPr txBox="1">
            <a:spLocks/>
          </p:cNvSpPr>
          <p:nvPr/>
        </p:nvSpPr>
        <p:spPr>
          <a:xfrm>
            <a:off x="94067" y="67295"/>
            <a:ext cx="10515600" cy="923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sp>
        <p:nvSpPr>
          <p:cNvPr id="141" name="Titre 140">
            <a:extLst>
              <a:ext uri="{FF2B5EF4-FFF2-40B4-BE49-F238E27FC236}">
                <a16:creationId xmlns:a16="http://schemas.microsoft.com/office/drawing/2014/main" id="{D793EAB6-1A44-40CA-A51D-BEA2E4286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Evolution des teneurs en </a:t>
            </a:r>
            <a:r>
              <a:rPr lang="fr-FR" dirty="0" err="1"/>
              <a:t>MPg</a:t>
            </a:r>
            <a:r>
              <a:rPr lang="fr-FR" dirty="0"/>
              <a:t> dans le temps ?</a:t>
            </a:r>
          </a:p>
        </p:txBody>
      </p:sp>
    </p:spTree>
    <p:extLst>
      <p:ext uri="{BB962C8B-B14F-4D97-AF65-F5344CB8AC3E}">
        <p14:creationId xmlns:p14="http://schemas.microsoft.com/office/powerpoint/2010/main" val="21595008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2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E5BEA1E-2C4C-4F2B-9745-F926966B892D}"/>
              </a:ext>
            </a:extLst>
          </p:cNvPr>
          <p:cNvSpPr txBox="1"/>
          <p:nvPr/>
        </p:nvSpPr>
        <p:spPr>
          <a:xfrm>
            <a:off x="162425" y="171271"/>
            <a:ext cx="10791325" cy="1200329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r>
              <a:rPr lang="fr-FR" sz="3600" dirty="0"/>
              <a:t>Pollution aux MP dans les sols agricoles </a:t>
            </a:r>
            <a:br>
              <a:rPr lang="fr-FR" sz="3600" dirty="0"/>
            </a:br>
            <a:r>
              <a:rPr lang="fr-FR" sz="3600" dirty="0"/>
              <a:t>au Cambodge et en Inde</a:t>
            </a:r>
          </a:p>
        </p:txBody>
      </p:sp>
    </p:spTree>
    <p:extLst>
      <p:ext uri="{BB962C8B-B14F-4D97-AF65-F5344CB8AC3E}">
        <p14:creationId xmlns:p14="http://schemas.microsoft.com/office/powerpoint/2010/main" val="18002662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BC199D9F-DB88-40D8-B628-82674743D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200" dirty="0"/>
              <a:t>1</a:t>
            </a:r>
            <a:r>
              <a:rPr lang="fr-FR" sz="3200" baseline="30000" dirty="0"/>
              <a:t>er</a:t>
            </a:r>
            <a:r>
              <a:rPr lang="fr-FR" sz="3200" dirty="0"/>
              <a:t> projet: Microplastiques dans les sols Cambodgiens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4EEA019-8B98-4161-9755-C6C0406C046C}"/>
              </a:ext>
            </a:extLst>
          </p:cNvPr>
          <p:cNvSpPr txBox="1"/>
          <p:nvPr/>
        </p:nvSpPr>
        <p:spPr>
          <a:xfrm>
            <a:off x="273652" y="1799369"/>
            <a:ext cx="43057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203 </a:t>
            </a:r>
            <a:r>
              <a:rPr lang="fr-FR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 de déchets plastiques déversé dans le Mékong </a:t>
            </a: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chaque jour 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fr-FR" dirty="0" err="1">
                <a:effectLst/>
              </a:rPr>
              <a:t>Haberstroh</a:t>
            </a:r>
            <a:r>
              <a:rPr lang="fr-FR" dirty="0">
                <a:effectLst/>
              </a:rPr>
              <a:t> et al., 2021)</a:t>
            </a:r>
            <a:endParaRPr lang="fr-FR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D6FD7609-54CE-4BE6-8DD2-AC630815B5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59546" y="3972661"/>
            <a:ext cx="2997194" cy="224789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9CF2DF2-1786-4501-942B-6E4D0A48BF2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48"/>
          <a:stretch/>
        </p:blipFill>
        <p:spPr>
          <a:xfrm rot="5400000">
            <a:off x="66147" y="3982692"/>
            <a:ext cx="3019310" cy="260430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4D1DA6C-8C2C-4AF8-BC64-6CDCFFBD35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8334" y="4160531"/>
            <a:ext cx="3669219" cy="243467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A5B17206-A935-4E97-91B9-C3E01A4D4C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7703" y="1179450"/>
            <a:ext cx="4376386" cy="2907317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F1572817-F4EF-4206-9F06-3E4DA6516AD9}"/>
              </a:ext>
            </a:extLst>
          </p:cNvPr>
          <p:cNvSpPr txBox="1"/>
          <p:nvPr/>
        </p:nvSpPr>
        <p:spPr>
          <a:xfrm>
            <a:off x="281200" y="2867308"/>
            <a:ext cx="43057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Peu voir pas de gestion de déchets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A62A699-8016-4059-8A17-F1CFCCA4606C}"/>
              </a:ext>
            </a:extLst>
          </p:cNvPr>
          <p:cNvSpPr txBox="1"/>
          <p:nvPr/>
        </p:nvSpPr>
        <p:spPr>
          <a:xfrm>
            <a:off x="95249" y="1131540"/>
            <a:ext cx="1681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2630982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77C41F84-5E45-4236-B03A-E97CE6B318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695" y="2156306"/>
            <a:ext cx="3737720" cy="300789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42525E8-4C12-4A15-9470-CD948633B4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965" y="4380557"/>
            <a:ext cx="1887110" cy="141533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44D78D2-149D-4F77-AA80-4DDBA21A2BB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53"/>
          <a:stretch/>
        </p:blipFill>
        <p:spPr>
          <a:xfrm rot="5400000">
            <a:off x="2306925" y="1684388"/>
            <a:ext cx="1835653" cy="89552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C4B61DF-664D-4B43-8B30-7698167315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08639" y="3500162"/>
            <a:ext cx="1641202" cy="1230902"/>
          </a:xfrm>
          <a:prstGeom prst="rect">
            <a:avLst/>
          </a:prstGeom>
        </p:spPr>
      </p:pic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DF521C0A-7FE2-499C-9128-3A9A70AA3A7B}"/>
              </a:ext>
            </a:extLst>
          </p:cNvPr>
          <p:cNvCxnSpPr>
            <a:cxnSpLocks/>
            <a:endCxn id="5" idx="0"/>
          </p:cNvCxnSpPr>
          <p:nvPr/>
        </p:nvCxnSpPr>
        <p:spPr>
          <a:xfrm flipH="1">
            <a:off x="2291520" y="3351681"/>
            <a:ext cx="261073" cy="102887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FB165E0-BCF6-444A-96EA-D32659CA3C88}"/>
              </a:ext>
            </a:extLst>
          </p:cNvPr>
          <p:cNvCxnSpPr>
            <a:cxnSpLocks/>
          </p:cNvCxnSpPr>
          <p:nvPr/>
        </p:nvCxnSpPr>
        <p:spPr>
          <a:xfrm flipH="1" flipV="1">
            <a:off x="1924440" y="3168801"/>
            <a:ext cx="628153" cy="1828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16B2B999-56C7-47BE-B807-87142B97301A}"/>
              </a:ext>
            </a:extLst>
          </p:cNvPr>
          <p:cNvCxnSpPr>
            <a:cxnSpLocks/>
            <a:endCxn id="7" idx="2"/>
          </p:cNvCxnSpPr>
          <p:nvPr/>
        </p:nvCxnSpPr>
        <p:spPr>
          <a:xfrm>
            <a:off x="4063341" y="4083201"/>
            <a:ext cx="1350448" cy="324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BC119EA7-8A14-4972-93DB-97E07F8C7638}"/>
              </a:ext>
            </a:extLst>
          </p:cNvPr>
          <p:cNvCxnSpPr>
            <a:cxnSpLocks/>
          </p:cNvCxnSpPr>
          <p:nvPr/>
        </p:nvCxnSpPr>
        <p:spPr>
          <a:xfrm flipV="1">
            <a:off x="4078365" y="2962067"/>
            <a:ext cx="1090208" cy="110523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541AAC8-97B9-4780-A99B-3F7B98BE186C}"/>
              </a:ext>
            </a:extLst>
          </p:cNvPr>
          <p:cNvCxnSpPr>
            <a:cxnSpLocks/>
            <a:endCxn id="6" idx="3"/>
          </p:cNvCxnSpPr>
          <p:nvPr/>
        </p:nvCxnSpPr>
        <p:spPr>
          <a:xfrm flipH="1" flipV="1">
            <a:off x="3224752" y="3049977"/>
            <a:ext cx="447762" cy="13305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D01CDE61-B5F0-4925-B2A8-DD86EE27DE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365" y="4822532"/>
            <a:ext cx="1519074" cy="1139306"/>
          </a:xfrm>
          <a:prstGeom prst="rect">
            <a:avLst/>
          </a:prstGeom>
        </p:spPr>
      </p:pic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B9A38DDD-9375-4931-B4AF-39BF84F608D8}"/>
              </a:ext>
            </a:extLst>
          </p:cNvPr>
          <p:cNvCxnSpPr>
            <a:cxnSpLocks/>
          </p:cNvCxnSpPr>
          <p:nvPr/>
        </p:nvCxnSpPr>
        <p:spPr>
          <a:xfrm flipH="1" flipV="1">
            <a:off x="3896364" y="4480554"/>
            <a:ext cx="336243" cy="4232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Ellipse 14">
            <a:extLst>
              <a:ext uri="{FF2B5EF4-FFF2-40B4-BE49-F238E27FC236}">
                <a16:creationId xmlns:a16="http://schemas.microsoft.com/office/drawing/2014/main" id="{5C67DBC8-DAE5-4BC7-A7B8-9B81BC4106D3}"/>
              </a:ext>
            </a:extLst>
          </p:cNvPr>
          <p:cNvSpPr/>
          <p:nvPr/>
        </p:nvSpPr>
        <p:spPr>
          <a:xfrm>
            <a:off x="2529539" y="3323346"/>
            <a:ext cx="45719" cy="5666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5FE7DB6F-B90F-4278-88C4-8CCCE5E9DCAD}"/>
              </a:ext>
            </a:extLst>
          </p:cNvPr>
          <p:cNvSpPr/>
          <p:nvPr/>
        </p:nvSpPr>
        <p:spPr>
          <a:xfrm>
            <a:off x="3634307" y="4323888"/>
            <a:ext cx="45719" cy="5666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41D28383-6A31-4377-929D-17E1544620A1}"/>
              </a:ext>
            </a:extLst>
          </p:cNvPr>
          <p:cNvSpPr/>
          <p:nvPr/>
        </p:nvSpPr>
        <p:spPr>
          <a:xfrm>
            <a:off x="4025457" y="4051215"/>
            <a:ext cx="45719" cy="5666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B26A3C2C-9C44-437E-A6FA-15B56789EF35}"/>
              </a:ext>
            </a:extLst>
          </p:cNvPr>
          <p:cNvSpPr/>
          <p:nvPr/>
        </p:nvSpPr>
        <p:spPr>
          <a:xfrm>
            <a:off x="3881340" y="4475329"/>
            <a:ext cx="45719" cy="5666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77AF5119-7076-4A71-8C9D-37F85D0423B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42"/>
          <a:stretch/>
        </p:blipFill>
        <p:spPr>
          <a:xfrm>
            <a:off x="4892851" y="1652227"/>
            <a:ext cx="1532854" cy="14148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E10369F-BBC3-4B78-980D-918A35D8291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7965" y="2489305"/>
            <a:ext cx="1920000" cy="1440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22822CC-1178-433F-88AE-E7BC27DF100B}"/>
              </a:ext>
            </a:extLst>
          </p:cNvPr>
          <p:cNvSpPr txBox="1"/>
          <p:nvPr/>
        </p:nvSpPr>
        <p:spPr>
          <a:xfrm>
            <a:off x="7653684" y="1556141"/>
            <a:ext cx="40953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Objectif : établir des niveaux de contamination en MP en fonction des activités agricoles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9EFF7865-B5C4-4637-8435-1917048D6F27}"/>
              </a:ext>
            </a:extLst>
          </p:cNvPr>
          <p:cNvSpPr txBox="1"/>
          <p:nvPr/>
        </p:nvSpPr>
        <p:spPr>
          <a:xfrm>
            <a:off x="7653684" y="3382834"/>
            <a:ext cx="4095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Différentes pratiques culturales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A0D7B08-C1EB-46CC-8304-DEC66686BC76}"/>
              </a:ext>
            </a:extLst>
          </p:cNvPr>
          <p:cNvSpPr txBox="1"/>
          <p:nvPr/>
        </p:nvSpPr>
        <p:spPr>
          <a:xfrm>
            <a:off x="7653683" y="4470862"/>
            <a:ext cx="40953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Différentes sources potentielles de MP</a:t>
            </a:r>
          </a:p>
        </p:txBody>
      </p:sp>
      <p:sp>
        <p:nvSpPr>
          <p:cNvPr id="30" name="Titre 2">
            <a:extLst>
              <a:ext uri="{FF2B5EF4-FFF2-40B4-BE49-F238E27FC236}">
                <a16:creationId xmlns:a16="http://schemas.microsoft.com/office/drawing/2014/main" id="{AB05E23E-1B9E-4337-B47F-2493A94BF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" y="136525"/>
            <a:ext cx="10677525" cy="663575"/>
          </a:xfrm>
        </p:spPr>
        <p:txBody>
          <a:bodyPr>
            <a:noAutofit/>
          </a:bodyPr>
          <a:lstStyle/>
          <a:p>
            <a:r>
              <a:rPr lang="fr-FR" sz="3200" dirty="0"/>
              <a:t>1</a:t>
            </a:r>
            <a:r>
              <a:rPr lang="fr-FR" sz="3200" baseline="30000" dirty="0"/>
              <a:t>er</a:t>
            </a:r>
            <a:r>
              <a:rPr lang="fr-FR" sz="3200" dirty="0"/>
              <a:t> projet: Microplastiques dans les sols Cambodgiens</a:t>
            </a:r>
          </a:p>
        </p:txBody>
      </p:sp>
    </p:spTree>
    <p:extLst>
      <p:ext uri="{BB962C8B-B14F-4D97-AF65-F5344CB8AC3E}">
        <p14:creationId xmlns:p14="http://schemas.microsoft.com/office/powerpoint/2010/main" val="1227842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30BA182-B050-4630-9823-E79012802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2</a:t>
            </a:r>
            <a:r>
              <a:rPr lang="fr-FR" baseline="30000" dirty="0"/>
              <a:t>eme </a:t>
            </a:r>
            <a:r>
              <a:rPr lang="fr-FR" dirty="0"/>
              <a:t>Projet: Fertilisation des sols agricoles en Inde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155D967-B83B-434D-8846-D85C1DC14A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537" y="2992540"/>
            <a:ext cx="5766967" cy="3169581"/>
          </a:xfrm>
          <a:prstGeom prst="rect">
            <a:avLst/>
          </a:prstGeom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8C5E017E-712C-477F-817A-200123D39DA7}"/>
              </a:ext>
            </a:extLst>
          </p:cNvPr>
          <p:cNvCxnSpPr>
            <a:cxnSpLocks/>
          </p:cNvCxnSpPr>
          <p:nvPr/>
        </p:nvCxnSpPr>
        <p:spPr>
          <a:xfrm>
            <a:off x="5819221" y="3844947"/>
            <a:ext cx="2290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8130536B-96A2-4D22-856C-55EFB620C7B8}"/>
              </a:ext>
            </a:extLst>
          </p:cNvPr>
          <p:cNvSpPr txBox="1"/>
          <p:nvPr/>
        </p:nvSpPr>
        <p:spPr>
          <a:xfrm>
            <a:off x="8216192" y="3660281"/>
            <a:ext cx="1855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35 water tanks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A638967-EC4E-401B-8114-5038210BBE1B}"/>
              </a:ext>
            </a:extLst>
          </p:cNvPr>
          <p:cNvSpPr txBox="1"/>
          <p:nvPr/>
        </p:nvSpPr>
        <p:spPr>
          <a:xfrm>
            <a:off x="8367112" y="4038543"/>
            <a:ext cx="22016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Irrigation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Sediments</a:t>
            </a:r>
            <a:r>
              <a:rPr lang="fr-FR" dirty="0"/>
              <a:t> </a:t>
            </a:r>
            <a:r>
              <a:rPr lang="fr-FR" dirty="0" err="1"/>
              <a:t>used</a:t>
            </a:r>
            <a:r>
              <a:rPr lang="fr-FR" dirty="0"/>
              <a:t> as </a:t>
            </a:r>
            <a:r>
              <a:rPr lang="fr-FR" dirty="0" err="1"/>
              <a:t>organic</a:t>
            </a:r>
            <a:r>
              <a:rPr lang="fr-FR" dirty="0"/>
              <a:t> </a:t>
            </a:r>
            <a:r>
              <a:rPr lang="fr-FR" dirty="0" err="1"/>
              <a:t>fertilizer</a:t>
            </a:r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EF2D1FC-7F08-423A-BA77-0392677AE528}"/>
              </a:ext>
            </a:extLst>
          </p:cNvPr>
          <p:cNvSpPr txBox="1"/>
          <p:nvPr/>
        </p:nvSpPr>
        <p:spPr>
          <a:xfrm>
            <a:off x="8109660" y="2989270"/>
            <a:ext cx="2623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/>
              <a:t>Berambadi</a:t>
            </a:r>
            <a:r>
              <a:rPr lang="fr-FR" b="1" dirty="0"/>
              <a:t> </a:t>
            </a:r>
            <a:r>
              <a:rPr lang="fr-FR" b="1" dirty="0" err="1"/>
              <a:t>Catchment</a:t>
            </a:r>
            <a:endParaRPr lang="fr-FR" b="1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AC63700-7EFF-44ED-A560-F84D7523437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2376" y="1053549"/>
            <a:ext cx="5366223" cy="128057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87528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D915DEF6-0361-4F41-A950-F2AF192685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30" y="2359952"/>
            <a:ext cx="6221750" cy="4189194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E30BA182-B050-4630-9823-E79012802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2</a:t>
            </a:r>
            <a:r>
              <a:rPr lang="fr-FR" baseline="30000" dirty="0"/>
              <a:t>eme </a:t>
            </a:r>
            <a:r>
              <a:rPr lang="fr-FR" dirty="0"/>
              <a:t>Projet: Fertilisation des sols agricoles en Inde</a:t>
            </a: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1DC483E2-DDFD-4F82-ABFA-4F3B2165B01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275" y="950724"/>
            <a:ext cx="5589959" cy="133396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5EA832D4-3567-4EDF-B9CB-A18223AB0F11}"/>
              </a:ext>
            </a:extLst>
          </p:cNvPr>
          <p:cNvSpPr txBox="1"/>
          <p:nvPr/>
        </p:nvSpPr>
        <p:spPr>
          <a:xfrm>
            <a:off x="6612214" y="1961526"/>
            <a:ext cx="4741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Est-ce que les sols et sédiments sont contaminés par des MP ?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4946DFF3-1FA6-49E4-97DC-E16CCBCA1C6C}"/>
              </a:ext>
            </a:extLst>
          </p:cNvPr>
          <p:cNvSpPr txBox="1"/>
          <p:nvPr/>
        </p:nvSpPr>
        <p:spPr>
          <a:xfrm>
            <a:off x="6612214" y="4131383"/>
            <a:ext cx="4741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Quels facteurs locaux expliquent la distribution des MP (topographie, pratiques culturales etc.)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16FEB1-F705-4DD6-8EF6-667AF50479E8}"/>
              </a:ext>
            </a:extLst>
          </p:cNvPr>
          <p:cNvSpPr txBox="1"/>
          <p:nvPr/>
        </p:nvSpPr>
        <p:spPr>
          <a:xfrm>
            <a:off x="6612214" y="3244334"/>
            <a:ext cx="4741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Quels sont les polymères et les morphotypes ?</a:t>
            </a:r>
          </a:p>
        </p:txBody>
      </p:sp>
    </p:spTree>
    <p:extLst>
      <p:ext uri="{BB962C8B-B14F-4D97-AF65-F5344CB8AC3E}">
        <p14:creationId xmlns:p14="http://schemas.microsoft.com/office/powerpoint/2010/main" val="5047385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1CDBA3-FA1C-4EEC-987B-ADA7E29D6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Entre science et politique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A312E1C-F719-470B-ACC5-721CCB059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36" y="1076325"/>
            <a:ext cx="2133600" cy="2133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DD1777A-85C7-4145-8E70-51946E45CE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472"/>
          <a:stretch/>
        </p:blipFill>
        <p:spPr>
          <a:xfrm>
            <a:off x="428625" y="3209925"/>
            <a:ext cx="4953000" cy="26570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39B7294-0FE3-46C1-8DBF-6A3FD6CA61F7}"/>
              </a:ext>
            </a:extLst>
          </p:cNvPr>
          <p:cNvSpPr txBox="1"/>
          <p:nvPr/>
        </p:nvSpPr>
        <p:spPr>
          <a:xfrm>
            <a:off x="2905125" y="1104900"/>
            <a:ext cx="65984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i="0" u="none" strike="noStrike" dirty="0">
                <a:solidFill>
                  <a:srgbClr val="000000"/>
                </a:solidFill>
                <a:effectLst/>
                <a:latin typeface="Quattrocento Sans"/>
              </a:rPr>
              <a:t>Traité international contre la pollution plastique</a:t>
            </a:r>
            <a:endParaRPr lang="fr-FR" sz="2400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4A89F00-52EA-401B-8C24-28196002B9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209925"/>
            <a:ext cx="4428464" cy="265707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20C7B98-BF5E-47A9-A4BC-D4682005EFEF}"/>
              </a:ext>
            </a:extLst>
          </p:cNvPr>
          <p:cNvSpPr txBox="1"/>
          <p:nvPr/>
        </p:nvSpPr>
        <p:spPr>
          <a:xfrm>
            <a:off x="3075914" y="1566565"/>
            <a:ext cx="65984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i="0" u="none" strike="noStrike" dirty="0">
                <a:solidFill>
                  <a:srgbClr val="000000"/>
                </a:solidFill>
                <a:effectLst/>
                <a:latin typeface="Quattrocento Sans"/>
              </a:rPr>
              <a:t>4</a:t>
            </a:r>
            <a:r>
              <a:rPr lang="fr-FR" sz="2000" i="0" u="none" strike="noStrike" baseline="30000" dirty="0">
                <a:solidFill>
                  <a:srgbClr val="000000"/>
                </a:solidFill>
                <a:effectLst/>
                <a:latin typeface="Quattrocento Sans"/>
              </a:rPr>
              <a:t>e</a:t>
            </a:r>
            <a:r>
              <a:rPr lang="fr-FR" sz="2000" i="0" u="none" strike="noStrike" baseline="-25000" dirty="0">
                <a:solidFill>
                  <a:srgbClr val="000000"/>
                </a:solidFill>
                <a:effectLst/>
                <a:latin typeface="Quattrocento Sans"/>
              </a:rPr>
              <a:t> </a:t>
            </a:r>
            <a:r>
              <a:rPr lang="fr-FR" sz="2000" i="0" u="none" strike="noStrike" dirty="0">
                <a:solidFill>
                  <a:srgbClr val="000000"/>
                </a:solidFill>
                <a:effectLst/>
                <a:latin typeface="Quattrocento Sans"/>
              </a:rPr>
              <a:t>session de négociation à Ottawa fin avril 2024</a:t>
            </a:r>
            <a:endParaRPr lang="fr-FR" sz="2400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637E47D-4233-4EFA-91FD-40BB44E371DF}"/>
              </a:ext>
            </a:extLst>
          </p:cNvPr>
          <p:cNvSpPr txBox="1"/>
          <p:nvPr/>
        </p:nvSpPr>
        <p:spPr>
          <a:xfrm>
            <a:off x="6471907" y="2523074"/>
            <a:ext cx="3676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Coalition Scientifique Internationale pour un Traité Efficace</a:t>
            </a:r>
          </a:p>
        </p:txBody>
      </p:sp>
    </p:spTree>
    <p:extLst>
      <p:ext uri="{BB962C8B-B14F-4D97-AF65-F5344CB8AC3E}">
        <p14:creationId xmlns:p14="http://schemas.microsoft.com/office/powerpoint/2010/main" val="39033623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5983AF-67F5-480A-80FB-0583116AE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Merci pour votre attention !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476F813-B529-4BFB-94E6-D539087E6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63" y="1048890"/>
            <a:ext cx="3373955" cy="253046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1955782-6565-41E9-8FBD-2DC39F1BE0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327" y="4026240"/>
            <a:ext cx="3857625" cy="231457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DC12566-600E-43E2-BDC5-7D6BF73ECC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788" y="1013051"/>
            <a:ext cx="2049489" cy="153711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52E6B73-D00C-4887-8BC6-6F5C6B6E83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952" y="1037562"/>
            <a:ext cx="3187988" cy="239099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785C349F-1045-460F-AE4A-9022DBC94D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6050" y="3404142"/>
            <a:ext cx="1963951" cy="289127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045BC15D-BBA4-4AC0-AFAC-482E6237AB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27584" y="3746954"/>
            <a:ext cx="2008437" cy="2974521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A598EF9E-8E9C-4796-AE65-A3920EEC922F}"/>
              </a:ext>
            </a:extLst>
          </p:cNvPr>
          <p:cNvSpPr txBox="1"/>
          <p:nvPr/>
        </p:nvSpPr>
        <p:spPr>
          <a:xfrm>
            <a:off x="450056" y="6352143"/>
            <a:ext cx="6157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https://ikhapp.org/scientistscoalition/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7414E01-DCFB-4EB8-BBD3-7BDF3B195D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133" y="4072236"/>
            <a:ext cx="1918302" cy="2547123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1D56C89D-C40D-4059-A198-1ED56BDDF036}"/>
              </a:ext>
            </a:extLst>
          </p:cNvPr>
          <p:cNvGrpSpPr/>
          <p:nvPr/>
        </p:nvGrpSpPr>
        <p:grpSpPr>
          <a:xfrm>
            <a:off x="5927486" y="3495185"/>
            <a:ext cx="1735212" cy="1414364"/>
            <a:chOff x="5927486" y="3495185"/>
            <a:chExt cx="1735212" cy="1414364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BDA225BB-F0D3-410F-9012-2A2909CE1F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2409" r="5242"/>
            <a:stretch/>
          </p:blipFill>
          <p:spPr>
            <a:xfrm>
              <a:off x="6357938" y="3666016"/>
              <a:ext cx="1159668" cy="1243533"/>
            </a:xfrm>
            <a:prstGeom prst="rect">
              <a:avLst/>
            </a:prstGeom>
          </p:spPr>
        </p:pic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00E5FA96-718C-4A6D-B6F1-247407E4DA56}"/>
                </a:ext>
              </a:extLst>
            </p:cNvPr>
            <p:cNvSpPr/>
            <p:nvPr/>
          </p:nvSpPr>
          <p:spPr>
            <a:xfrm>
              <a:off x="6218575" y="3495185"/>
              <a:ext cx="1444123" cy="1414364"/>
            </a:xfrm>
            <a:prstGeom prst="ellipse">
              <a:avLst/>
            </a:prstGeom>
            <a:noFill/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AE1F203B-FCF0-4218-9E60-403A327AD2F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27486" y="4578350"/>
              <a:ext cx="430452" cy="271429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B7B9CFAD-6FAA-4DB2-A9CC-69C3E930CA9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864" y="1826373"/>
            <a:ext cx="1930118" cy="144758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3008460-F3D7-452D-95EC-05DBC57D43C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181063" y="1593454"/>
            <a:ext cx="1920582" cy="1440437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8EB3A1D7-1387-43AF-88D7-6F13A79077F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406378" y="2302332"/>
            <a:ext cx="1469079" cy="110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13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48A3343-AB40-402B-809F-607B304A1A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4024" y="84115"/>
            <a:ext cx="1825569" cy="133782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D93F8F6-DB6E-4900-A5B3-FA34B2B568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62" y="5527909"/>
            <a:ext cx="1054695" cy="112634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66200C1-0365-422B-812C-11F3BEDE9B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103" y="1"/>
            <a:ext cx="1669774" cy="166977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FC815BA-C5B4-471F-9EAC-86C0842FDF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568" y="5644510"/>
            <a:ext cx="976109" cy="1116582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CC7D2945-EBDE-4F9F-86AB-0FDE33945631}"/>
              </a:ext>
            </a:extLst>
          </p:cNvPr>
          <p:cNvSpPr txBox="1"/>
          <p:nvPr/>
        </p:nvSpPr>
        <p:spPr>
          <a:xfrm>
            <a:off x="6519166" y="466471"/>
            <a:ext cx="38920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err="1"/>
              <a:t>ECOScience</a:t>
            </a:r>
            <a:endParaRPr lang="fr-FR" sz="2000" dirty="0"/>
          </a:p>
          <a:p>
            <a:pPr algn="ctr"/>
            <a:r>
              <a:rPr lang="fr-FR" sz="2000" dirty="0"/>
              <a:t>17 avril 2024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14DC1CB2-C886-4A4B-AFC8-A4C86FFECE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7250" y="860583"/>
            <a:ext cx="6858000" cy="5143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0A27DEB-027F-4AC0-B236-E2C23F8B2B01}"/>
              </a:ext>
            </a:extLst>
          </p:cNvPr>
          <p:cNvSpPr txBox="1"/>
          <p:nvPr/>
        </p:nvSpPr>
        <p:spPr>
          <a:xfrm>
            <a:off x="0" y="6590670"/>
            <a:ext cx="25011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chemeClr val="bg1"/>
                </a:solidFill>
              </a:rPr>
              <a:t>Photo: Gabin Colombini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6942F11-2EBB-476B-9834-58E87F380FC2}"/>
              </a:ext>
            </a:extLst>
          </p:cNvPr>
          <p:cNvSpPr txBox="1"/>
          <p:nvPr/>
        </p:nvSpPr>
        <p:spPr>
          <a:xfrm>
            <a:off x="5561846" y="3659813"/>
            <a:ext cx="6097508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fr-FR" sz="2000" b="1" dirty="0"/>
              <a:t>Gabin Colombini</a:t>
            </a:r>
            <a:endParaRPr lang="fr-FR" sz="2000" b="1" baseline="30000" dirty="0"/>
          </a:p>
          <a:p>
            <a:pPr algn="ctr"/>
            <a:r>
              <a:rPr lang="fr-FR" sz="1400" dirty="0"/>
              <a:t>IRD, INRAE, CNRS, Sorbonne, Université, UMR Institut d’écologie et des sciences de l’environnement de Paris (</a:t>
            </a:r>
            <a:r>
              <a:rPr lang="fr-FR" sz="1400" dirty="0" err="1"/>
              <a:t>iEES</a:t>
            </a:r>
            <a:r>
              <a:rPr lang="fr-FR" sz="1400" dirty="0"/>
              <a:t>-Paris), 75005 Paris, France.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FCB0566-EAA5-4349-B7EA-2970C77819A3}"/>
              </a:ext>
            </a:extLst>
          </p:cNvPr>
          <p:cNvSpPr txBox="1"/>
          <p:nvPr/>
        </p:nvSpPr>
        <p:spPr>
          <a:xfrm>
            <a:off x="5561846" y="1981458"/>
            <a:ext cx="63429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u="sng" dirty="0">
                <a:latin typeface="+mj-lt"/>
              </a:rPr>
              <a:t>Microplastiques dans les sols : </a:t>
            </a:r>
          </a:p>
          <a:p>
            <a:pPr algn="ctr"/>
            <a:r>
              <a:rPr lang="fr-FR" sz="2400" u="sng" dirty="0">
                <a:latin typeface="+mj-lt"/>
              </a:rPr>
              <a:t>état des connaissances et perspectives de recherche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2DD00208-7F0A-44DC-B869-10A0F76D67ED}"/>
              </a:ext>
            </a:extLst>
          </p:cNvPr>
          <p:cNvGrpSpPr/>
          <p:nvPr/>
        </p:nvGrpSpPr>
        <p:grpSpPr>
          <a:xfrm>
            <a:off x="6624667" y="4730480"/>
            <a:ext cx="4217295" cy="1115986"/>
            <a:chOff x="6569521" y="5535423"/>
            <a:chExt cx="4217295" cy="1115986"/>
          </a:xfrm>
        </p:grpSpPr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4950A2BB-E2AD-4DB6-A340-8350CF4EC590}"/>
                </a:ext>
              </a:extLst>
            </p:cNvPr>
            <p:cNvSpPr txBox="1"/>
            <p:nvPr/>
          </p:nvSpPr>
          <p:spPr>
            <a:xfrm>
              <a:off x="6998860" y="5599767"/>
              <a:ext cx="3787956" cy="10464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fr-FR" sz="1400" dirty="0">
                  <a:hlinkClick r:id="rId8"/>
                </a:rPr>
                <a:t>gabin.colombini@ird.fr</a:t>
              </a:r>
              <a:endParaRPr lang="fr-FR" sz="1400" dirty="0"/>
            </a:p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fr-FR" sz="1400" dirty="0">
                  <a:hlinkClick r:id="rId9"/>
                </a:rPr>
                <a:t>www.researchgate.net/profile/Gabin-Colombini</a:t>
              </a:r>
              <a:endParaRPr lang="fr-FR" sz="1400" dirty="0"/>
            </a:p>
            <a:p>
              <a:pPr>
                <a:spcBef>
                  <a:spcPts val="600"/>
                </a:spcBef>
              </a:pPr>
              <a:r>
                <a:rPr lang="fr-FR" sz="1400" dirty="0"/>
                <a:t>@GabinColombini</a:t>
              </a:r>
            </a:p>
          </p:txBody>
        </p:sp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6802E807-9EF5-447D-B129-0725CBF177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8180" y="5535423"/>
              <a:ext cx="413116" cy="413116"/>
            </a:xfrm>
            <a:prstGeom prst="rect">
              <a:avLst/>
            </a:prstGeom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B3A7DA76-3A70-4AFE-B2C2-5CEE92B2F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2667" b="94667" l="4889" r="98222">
                          <a14:foregroundMark x1="19111" y1="23111" x2="57778" y2="18222"/>
                          <a14:foregroundMark x1="57778" y1="18222" x2="88889" y2="40444"/>
                          <a14:foregroundMark x1="88889" y1="40444" x2="76889" y2="71111"/>
                          <a14:foregroundMark x1="76889" y1="71111" x2="42222" y2="79111"/>
                          <a14:foregroundMark x1="42222" y1="79111" x2="21333" y2="52000"/>
                          <a14:foregroundMark x1="21333" y1="52000" x2="28444" y2="21333"/>
                          <a14:foregroundMark x1="28444" y1="21333" x2="33333" y2="15111"/>
                          <a14:foregroundMark x1="30667" y1="48444" x2="47111" y2="67556"/>
                          <a14:foregroundMark x1="31111" y1="50222" x2="12444" y2="62222"/>
                          <a14:foregroundMark x1="12444" y1="62222" x2="32000" y2="81333"/>
                          <a14:foregroundMark x1="32000" y1="81333" x2="53778" y2="68889"/>
                          <a14:foregroundMark x1="53778" y1="68889" x2="64444" y2="33778"/>
                          <a14:foregroundMark x1="64444" y1="33778" x2="71556" y2="33778"/>
                          <a14:foregroundMark x1="51556" y1="48000" x2="51556" y2="33778"/>
                          <a14:foregroundMark x1="51556" y1="36000" x2="45333" y2="54222"/>
                          <a14:foregroundMark x1="28000" y1="41333" x2="48000" y2="34222"/>
                          <a14:foregroundMark x1="43556" y1="5333" x2="49778" y2="3111"/>
                          <a14:foregroundMark x1="6667" y1="46222" x2="5333" y2="51111"/>
                          <a14:foregroundMark x1="46222" y1="91556" x2="55556" y2="94667"/>
                          <a14:foregroundMark x1="98222" y1="56444" x2="96000" y2="50222"/>
                          <a14:foregroundMark x1="68000" y1="30222" x2="67111" y2="38667"/>
                          <a14:foregroundMark x1="61333" y1="32889" x2="59556" y2="31556"/>
                          <a14:foregroundMark x1="71111" y1="42667" x2="71111" y2="42667"/>
                          <a14:foregroundMark x1="70667" y1="38222" x2="70667" y2="38222"/>
                          <a14:foregroundMark x1="60444" y1="26222" x2="60444" y2="26222"/>
                          <a14:foregroundMark x1="45778" y1="64889" x2="45778" y2="64889"/>
                          <a14:foregroundMark x1="45333" y1="59111" x2="45333" y2="59111"/>
                          <a14:foregroundMark x1="31556" y1="36444" x2="31556" y2="364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0616" y="5948539"/>
              <a:ext cx="308244" cy="308244"/>
            </a:xfrm>
            <a:prstGeom prst="rect">
              <a:avLst/>
            </a:prstGeom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3251D7E3-144D-47D3-B4D0-5CAB5B994B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0" b="97024" l="10000" r="90000">
                          <a14:foregroundMark x1="43667" y1="13095" x2="43667" y2="13095"/>
                          <a14:foregroundMark x1="53333" y1="12500" x2="29000" y2="34524"/>
                          <a14:foregroundMark x1="29000" y1="34524" x2="31000" y2="68452"/>
                          <a14:foregroundMark x1="31000" y1="68452" x2="50333" y2="87500"/>
                          <a14:foregroundMark x1="50333" y1="87500" x2="64667" y2="67857"/>
                          <a14:foregroundMark x1="64667" y1="67857" x2="71000" y2="23810"/>
                          <a14:foregroundMark x1="45000" y1="6548" x2="31667" y2="10119"/>
                          <a14:foregroundMark x1="30667" y1="4762" x2="23667" y2="54762"/>
                          <a14:foregroundMark x1="23667" y1="54762" x2="25333" y2="92857"/>
                          <a14:foregroundMark x1="25333" y1="92857" x2="71667" y2="97024"/>
                          <a14:foregroundMark x1="71667" y1="97024" x2="77229" y2="28049"/>
                          <a14:foregroundMark x1="75509" y1="20203" x2="60573" y2="3476"/>
                          <a14:foregroundMark x1="52511" y1="1645" x2="48667" y2="2381"/>
                          <a14:foregroundMark x1="57262" y1="736" x2="57162" y2="755"/>
                          <a14:foregroundMark x1="64667" y1="29167" x2="47667" y2="53571"/>
                          <a14:foregroundMark x1="36667" y1="33333" x2="60000" y2="31548"/>
                          <a14:foregroundMark x1="60000" y1="31548" x2="55000" y2="26190"/>
                          <a14:foregroundMark x1="38667" y1="49405" x2="45333" y2="78571"/>
                          <a14:foregroundMark x1="45333" y1="78571" x2="34667" y2="86310"/>
                          <a14:foregroundMark x1="56667" y1="2381" x2="56667" y2="2381"/>
                          <a14:foregroundMark x1="58333" y1="2976" x2="55667" y2="2381"/>
                          <a14:foregroundMark x1="62333" y1="27381" x2="62333" y2="27381"/>
                          <a14:foregroundMark x1="55000" y1="2381" x2="56000" y2="2381"/>
                          <a14:foregroundMark x1="54667" y1="3571" x2="56000" y2="1786"/>
                          <a14:foregroundMark x1="76667" y1="27381" x2="77000" y2="30357"/>
                          <a14:foregroundMark x1="24333" y1="96429" x2="46000" y2="98810"/>
                          <a14:foregroundMark x1="46000" y1="98810" x2="66333" y2="97024"/>
                          <a14:foregroundMark x1="66333" y1="97024" x2="74333" y2="97024"/>
                          <a14:foregroundMark x1="47667" y1="76190" x2="59333" y2="21429"/>
                          <a14:foregroundMark x1="59333" y1="21429" x2="62667" y2="18452"/>
                          <a14:backgroundMark x1="78667" y1="26676" x2="78667" y2="22619"/>
                          <a14:backgroundMark x1="79198" y1="26489" x2="79000" y2="20833"/>
                          <a14:backgroundMark x1="79333" y1="30357" x2="79305" y2="29545"/>
                          <a14:backgroundMark x1="79667" y1="21429" x2="79194" y2="26490"/>
                          <a14:backgroundMark x1="59333" y1="0" x2="57350" y2="0"/>
                          <a14:backgroundMark x1="55227" y1="1356" x2="52000" y2="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9521" y="6343165"/>
              <a:ext cx="550435" cy="3082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098908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AF5CFC-1A00-473B-8157-6B49E1E66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Propositions de questions scientifiques pour un post de CR en profil ouvert à ECOSYS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A8F6681-B0B9-4CB5-86D1-DB2DC62CFC5B}"/>
              </a:ext>
            </a:extLst>
          </p:cNvPr>
          <p:cNvSpPr txBox="1"/>
          <p:nvPr/>
        </p:nvSpPr>
        <p:spPr>
          <a:xfrm>
            <a:off x="279133" y="2259512"/>
            <a:ext cx="1134818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i="1" dirty="0"/>
              <a:t>Comment évoluent les additifs des MP pendant la formation des PRO 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fr-FR" sz="2400" i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i="1" dirty="0"/>
              <a:t>Est-ce qu’il y a un effet des polymères et des morphotypes sur la dynamique des microplastiques dans les PRO 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400" i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i="1" dirty="0"/>
              <a:t>Est-ce le processus de formation des PRO modifie les impacts des MP dans les sols 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i="1" dirty="0"/>
              <a:t>Impacts des MP sur les racines, les traits des plantes ?</a:t>
            </a:r>
            <a:endParaRPr lang="fr-FR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i="1" dirty="0"/>
              <a:t>Impacts des MP sur la faune du sol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634F029-1A3A-4820-B8BE-F056BDD6AF16}"/>
              </a:ext>
            </a:extLst>
          </p:cNvPr>
          <p:cNvSpPr txBox="1"/>
          <p:nvPr/>
        </p:nvSpPr>
        <p:spPr>
          <a:xfrm>
            <a:off x="404262" y="1268196"/>
            <a:ext cx="110690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Dynamique évolutive et impact des MP dans les PRO et sols agricoles</a:t>
            </a:r>
          </a:p>
        </p:txBody>
      </p:sp>
    </p:spTree>
    <p:extLst>
      <p:ext uri="{BB962C8B-B14F-4D97-AF65-F5344CB8AC3E}">
        <p14:creationId xmlns:p14="http://schemas.microsoft.com/office/powerpoint/2010/main" val="1454209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2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5B8592E7-F3AE-45A3-AF5A-F595A4CDDF9F}"/>
              </a:ext>
            </a:extLst>
          </p:cNvPr>
          <p:cNvSpPr txBox="1"/>
          <p:nvPr/>
        </p:nvSpPr>
        <p:spPr>
          <a:xfrm>
            <a:off x="76700" y="2022126"/>
            <a:ext cx="9219700" cy="64633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</p:spPr>
        <p:txBody>
          <a:bodyPr wrap="square">
            <a:spAutoFit/>
          </a:bodyPr>
          <a:lstStyle/>
          <a:p>
            <a:r>
              <a:rPr lang="fr-FR" sz="3600" dirty="0"/>
              <a:t>Etat de l’art sur la pollution plastique</a:t>
            </a:r>
          </a:p>
        </p:txBody>
      </p:sp>
    </p:spTree>
    <p:extLst>
      <p:ext uri="{BB962C8B-B14F-4D97-AF65-F5344CB8AC3E}">
        <p14:creationId xmlns:p14="http://schemas.microsoft.com/office/powerpoint/2010/main" val="4108510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9F697BB5-EF03-48BA-A0B4-E14AFADE38E3}"/>
              </a:ext>
            </a:extLst>
          </p:cNvPr>
          <p:cNvSpPr txBox="1">
            <a:spLocks/>
          </p:cNvSpPr>
          <p:nvPr/>
        </p:nvSpPr>
        <p:spPr>
          <a:xfrm>
            <a:off x="152400" y="78643"/>
            <a:ext cx="11095892" cy="480890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2B4FCF1-A054-4E91-B3F8-191BFE00B7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50913"/>
            <a:ext cx="8628871" cy="471136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6EA5BC4-1881-4267-94E8-93F750E93E7A}"/>
              </a:ext>
            </a:extLst>
          </p:cNvPr>
          <p:cNvSpPr txBox="1"/>
          <p:nvPr/>
        </p:nvSpPr>
        <p:spPr>
          <a:xfrm>
            <a:off x="8861953" y="1298271"/>
            <a:ext cx="32583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Production de plastique : </a:t>
            </a:r>
          </a:p>
          <a:p>
            <a:r>
              <a:rPr lang="fr-FR" b="1" dirty="0"/>
              <a:t>460 Mt (2019)</a:t>
            </a:r>
          </a:p>
          <a:p>
            <a:endParaRPr lang="fr-FR" dirty="0"/>
          </a:p>
        </p:txBody>
      </p:sp>
      <p:sp>
        <p:nvSpPr>
          <p:cNvPr id="6" name="Geyer et al., 2017">
            <a:extLst>
              <a:ext uri="{FF2B5EF4-FFF2-40B4-BE49-F238E27FC236}">
                <a16:creationId xmlns:a16="http://schemas.microsoft.com/office/drawing/2014/main" id="{78FEC5B8-F4CE-497C-B2A9-D7044848D5EA}"/>
              </a:ext>
            </a:extLst>
          </p:cNvPr>
          <p:cNvSpPr txBox="1"/>
          <p:nvPr/>
        </p:nvSpPr>
        <p:spPr>
          <a:xfrm>
            <a:off x="343961" y="6261913"/>
            <a:ext cx="1624353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defTabSz="914400">
              <a:defRPr i="1"/>
            </a:lvl1pPr>
          </a:lstStyle>
          <a:p>
            <a:r>
              <a:rPr sz="1200" i="0" dirty="0"/>
              <a:t>Geyer et al., 2017</a:t>
            </a:r>
            <a:r>
              <a:rPr lang="fr-FR" sz="1200" i="0" dirty="0"/>
              <a:t>, OCDE</a:t>
            </a:r>
            <a:endParaRPr sz="1200" i="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38F6C42-C0A1-42A0-90B8-D62BA9A54911}"/>
              </a:ext>
            </a:extLst>
          </p:cNvPr>
          <p:cNvSpPr txBox="1"/>
          <p:nvPr/>
        </p:nvSpPr>
        <p:spPr>
          <a:xfrm>
            <a:off x="8861953" y="2328386"/>
            <a:ext cx="610125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Déchets plastiques: </a:t>
            </a:r>
          </a:p>
          <a:p>
            <a:r>
              <a:rPr lang="fr-FR" b="1" dirty="0"/>
              <a:t>353 Mt (2019)</a:t>
            </a:r>
          </a:p>
          <a:p>
            <a:endParaRPr lang="fr-FR" dirty="0"/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5110587E-8986-4250-99BC-C2AEE6A5D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De plus en plus de plastiques sur Terre…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758418-839C-424C-B9E3-8DD55307469B}"/>
              </a:ext>
            </a:extLst>
          </p:cNvPr>
          <p:cNvSpPr txBox="1"/>
          <p:nvPr/>
        </p:nvSpPr>
        <p:spPr>
          <a:xfrm>
            <a:off x="8861953" y="3767657"/>
            <a:ext cx="610125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Déchets plastiques: </a:t>
            </a:r>
          </a:p>
          <a:p>
            <a:r>
              <a:rPr lang="fr-FR" b="1" dirty="0"/>
              <a:t>1000 Mt (2050)</a:t>
            </a:r>
          </a:p>
          <a:p>
            <a:endParaRPr lang="fr-FR" dirty="0"/>
          </a:p>
        </p:txBody>
      </p:sp>
      <p:sp>
        <p:nvSpPr>
          <p:cNvPr id="11" name="Flèche : bas 10">
            <a:extLst>
              <a:ext uri="{FF2B5EF4-FFF2-40B4-BE49-F238E27FC236}">
                <a16:creationId xmlns:a16="http://schemas.microsoft.com/office/drawing/2014/main" id="{BBE734BB-A138-447D-A769-AC7A0671363E}"/>
              </a:ext>
            </a:extLst>
          </p:cNvPr>
          <p:cNvSpPr/>
          <p:nvPr/>
        </p:nvSpPr>
        <p:spPr>
          <a:xfrm>
            <a:off x="9744075" y="3162300"/>
            <a:ext cx="466725" cy="44398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1105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B9B15BB-A2B1-4E70-8FC7-2E1AA4AD509C}"/>
              </a:ext>
            </a:extLst>
          </p:cNvPr>
          <p:cNvSpPr txBox="1"/>
          <p:nvPr/>
        </p:nvSpPr>
        <p:spPr>
          <a:xfrm>
            <a:off x="2600728" y="4481203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b="1" dirty="0"/>
              <a:t>22 Mt (2019)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8479283B-AC31-4BE7-A546-0F75E28B4891}"/>
              </a:ext>
            </a:extLst>
          </p:cNvPr>
          <p:cNvGrpSpPr/>
          <p:nvPr/>
        </p:nvGrpSpPr>
        <p:grpSpPr>
          <a:xfrm>
            <a:off x="320587" y="1156454"/>
            <a:ext cx="4979505" cy="3198892"/>
            <a:chOff x="263437" y="1432743"/>
            <a:chExt cx="4979505" cy="3198892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EBB142A0-AA61-43CA-8E45-B28A38FF72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437" y="1432743"/>
              <a:ext cx="4979505" cy="3198892"/>
            </a:xfrm>
            <a:prstGeom prst="rect">
              <a:avLst/>
            </a:prstGeom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4DD83C60-FC7A-4AF3-82DE-74848B7B552D}"/>
                </a:ext>
              </a:extLst>
            </p:cNvPr>
            <p:cNvSpPr txBox="1"/>
            <p:nvPr/>
          </p:nvSpPr>
          <p:spPr>
            <a:xfrm rot="16200000">
              <a:off x="-326346" y="3780241"/>
              <a:ext cx="1441176" cy="26161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dirty="0">
                  <a:solidFill>
                    <a:schemeClr val="bg1"/>
                  </a:solidFill>
                </a:rPr>
                <a:t>AFP/Getty Images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D7D52542-91ED-4F55-9326-2B40A7E05C95}"/>
              </a:ext>
            </a:extLst>
          </p:cNvPr>
          <p:cNvGrpSpPr/>
          <p:nvPr/>
        </p:nvGrpSpPr>
        <p:grpSpPr>
          <a:xfrm>
            <a:off x="5628738" y="1156807"/>
            <a:ext cx="6135980" cy="3198891"/>
            <a:chOff x="5334415" y="1432743"/>
            <a:chExt cx="6135980" cy="3198891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C20C83DE-43F3-4C63-B177-D914EDFEC8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415" y="1432743"/>
              <a:ext cx="6135980" cy="3198891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BD1EEB9-271C-4818-96FA-E79F06349362}"/>
                </a:ext>
              </a:extLst>
            </p:cNvPr>
            <p:cNvSpPr txBox="1"/>
            <p:nvPr/>
          </p:nvSpPr>
          <p:spPr>
            <a:xfrm rot="16200000">
              <a:off x="4744632" y="3780241"/>
              <a:ext cx="1441176" cy="26161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dirty="0">
                  <a:solidFill>
                    <a:schemeClr val="bg1"/>
                  </a:solidFill>
                </a:rPr>
                <a:t>www.who.int</a:t>
              </a:r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641BFBDF-50C2-4FD7-A1B0-5D9D3B83B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…et dans l’environnement</a:t>
            </a:r>
          </a:p>
        </p:txBody>
      </p:sp>
    </p:spTree>
    <p:extLst>
      <p:ext uri="{BB962C8B-B14F-4D97-AF65-F5344CB8AC3E}">
        <p14:creationId xmlns:p14="http://schemas.microsoft.com/office/powerpoint/2010/main" val="3428300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46A8C6-8A0E-414E-A6E7-BF8C87160CA7}"/>
              </a:ext>
            </a:extLst>
          </p:cNvPr>
          <p:cNvSpPr txBox="1">
            <a:spLocks/>
          </p:cNvSpPr>
          <p:nvPr/>
        </p:nvSpPr>
        <p:spPr>
          <a:xfrm>
            <a:off x="132862" y="136525"/>
            <a:ext cx="11095892" cy="480890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E1CB168-1F36-41A4-A9C8-60C72CA5A35B}"/>
              </a:ext>
            </a:extLst>
          </p:cNvPr>
          <p:cNvSpPr txBox="1"/>
          <p:nvPr/>
        </p:nvSpPr>
        <p:spPr>
          <a:xfrm>
            <a:off x="0" y="4914637"/>
            <a:ext cx="2603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/>
              <a:t>Wiesinger</a:t>
            </a:r>
            <a:r>
              <a:rPr lang="fr-FR" sz="1200" dirty="0"/>
              <a:t> </a:t>
            </a:r>
            <a:r>
              <a:rPr lang="fr-FR" sz="1200" i="1" dirty="0"/>
              <a:t>et al., </a:t>
            </a:r>
            <a:r>
              <a:rPr lang="fr-FR" sz="1200" dirty="0"/>
              <a:t>2021</a:t>
            </a:r>
            <a:endParaRPr lang="fr-FR" sz="1200" i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A3AF693-A018-4CC1-B313-5B5ECE15675B}"/>
              </a:ext>
            </a:extLst>
          </p:cNvPr>
          <p:cNvSpPr txBox="1"/>
          <p:nvPr/>
        </p:nvSpPr>
        <p:spPr>
          <a:xfrm>
            <a:off x="2424889" y="5104287"/>
            <a:ext cx="38015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16 000 composés différents</a:t>
            </a:r>
          </a:p>
          <a:p>
            <a:endParaRPr lang="fr-FR" b="1" dirty="0"/>
          </a:p>
          <a:p>
            <a:pPr algn="l"/>
            <a:r>
              <a:rPr lang="en-US" sz="1800" b="1" i="0" u="none" strike="noStrike" baseline="0" dirty="0">
                <a:latin typeface="DMSans-Bold"/>
              </a:rPr>
              <a:t>&lt;6% </a:t>
            </a:r>
            <a:r>
              <a:rPr lang="en-US" sz="1800" b="0" i="0" u="none" strike="noStrike" baseline="0" dirty="0" err="1">
                <a:latin typeface="DMSans-Regular"/>
              </a:rPr>
              <a:t>sont</a:t>
            </a:r>
            <a:r>
              <a:rPr lang="en-US" sz="1800" b="0" i="0" u="none" strike="noStrike" baseline="0" dirty="0">
                <a:latin typeface="DMSans-Regular"/>
              </a:rPr>
              <a:t> </a:t>
            </a:r>
            <a:r>
              <a:rPr lang="en-US" sz="1800" b="0" i="0" u="none" strike="noStrike" baseline="0" dirty="0" err="1">
                <a:latin typeface="DMSans-Regular"/>
              </a:rPr>
              <a:t>régulés</a:t>
            </a:r>
            <a:r>
              <a:rPr lang="en-US" sz="1800" b="0" i="0" u="none" strike="noStrike" baseline="0" dirty="0">
                <a:latin typeface="DMSans-Regular"/>
              </a:rPr>
              <a:t> à </a:t>
            </a:r>
            <a:r>
              <a:rPr lang="en-US" sz="1800" b="0" i="0" u="none" strike="noStrike" baseline="0" dirty="0" err="1">
                <a:latin typeface="DMSans-Regular"/>
              </a:rPr>
              <a:t>l’échelle</a:t>
            </a:r>
            <a:r>
              <a:rPr lang="en-US" sz="1800" b="0" i="0" u="none" strike="noStrike" baseline="0" dirty="0">
                <a:latin typeface="DMSans-Regular"/>
              </a:rPr>
              <a:t> </a:t>
            </a:r>
            <a:r>
              <a:rPr lang="en-US" sz="1800" b="0" i="0" u="none" strike="noStrike" baseline="0" dirty="0" err="1">
                <a:latin typeface="DMSans-Regular"/>
              </a:rPr>
              <a:t>globale</a:t>
            </a:r>
            <a:endParaRPr lang="en-US" sz="1800" b="0" i="0" u="none" strike="noStrike" baseline="0" dirty="0">
              <a:latin typeface="DMSans-Regular"/>
            </a:endParaRPr>
          </a:p>
          <a:p>
            <a:pPr algn="l"/>
            <a:endParaRPr lang="en-US" sz="1800" b="0" i="0" u="none" strike="noStrike" baseline="0" dirty="0">
              <a:latin typeface="DMSans-Regular"/>
            </a:endParaRPr>
          </a:p>
          <a:p>
            <a:pPr algn="l"/>
            <a:r>
              <a:rPr lang="en-US" sz="1800" b="1" i="0" u="none" strike="noStrike" baseline="0" dirty="0">
                <a:latin typeface="DMSans-Bold"/>
              </a:rPr>
              <a:t>3600+ </a:t>
            </a:r>
            <a:r>
              <a:rPr lang="fr-FR" sz="1800" b="0" i="0" u="none" strike="noStrike" baseline="0" dirty="0">
                <a:latin typeface="DMSans-Regular"/>
              </a:rPr>
              <a:t>non régulés et problématiques</a:t>
            </a:r>
            <a:endParaRPr lang="fr-FR" b="1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7CECD7AA-29B5-4E8F-BA3B-0466F240D7F7}"/>
              </a:ext>
            </a:extLst>
          </p:cNvPr>
          <p:cNvGrpSpPr/>
          <p:nvPr/>
        </p:nvGrpSpPr>
        <p:grpSpPr>
          <a:xfrm>
            <a:off x="1005188" y="1568793"/>
            <a:ext cx="6184411" cy="3069130"/>
            <a:chOff x="376538" y="1513680"/>
            <a:chExt cx="6184411" cy="306913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14CC5BE1-56DF-42D7-8CE9-73C0AA7027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6538" y="1513680"/>
              <a:ext cx="6184411" cy="306913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195648C-EA14-4389-B1DB-80F1B18DC7E4}"/>
                </a:ext>
              </a:extLst>
            </p:cNvPr>
            <p:cNvSpPr/>
            <p:nvPr/>
          </p:nvSpPr>
          <p:spPr>
            <a:xfrm>
              <a:off x="5055157" y="2200469"/>
              <a:ext cx="1505792" cy="1723832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3F1D2C3D-3665-458C-A5F6-B6ADC95CC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Quels dangers associés à la pollution plastique ?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3814FA8-837E-4093-8103-A01045D18E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3257" y="1249910"/>
            <a:ext cx="2345136" cy="3245890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A0F5D17B-835F-4A34-AF42-0A56BFEB6ED8}"/>
              </a:ext>
            </a:extLst>
          </p:cNvPr>
          <p:cNvSpPr txBox="1"/>
          <p:nvPr/>
        </p:nvSpPr>
        <p:spPr>
          <a:xfrm>
            <a:off x="8723257" y="4509369"/>
            <a:ext cx="2603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Mars 2024</a:t>
            </a:r>
            <a:endParaRPr lang="fr-FR" sz="1200" i="1" dirty="0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9132C6C8-7B63-4846-8256-FCABC67CD5ED}"/>
              </a:ext>
            </a:extLst>
          </p:cNvPr>
          <p:cNvGrpSpPr/>
          <p:nvPr/>
        </p:nvGrpSpPr>
        <p:grpSpPr>
          <a:xfrm>
            <a:off x="2308550" y="4945610"/>
            <a:ext cx="7574900" cy="1813833"/>
            <a:chOff x="2090057" y="4996542"/>
            <a:chExt cx="7794172" cy="1817914"/>
          </a:xfrm>
        </p:grpSpPr>
        <p:sp>
          <p:nvSpPr>
            <p:cNvPr id="9" name="Accolade fermante 8">
              <a:extLst>
                <a:ext uri="{FF2B5EF4-FFF2-40B4-BE49-F238E27FC236}">
                  <a16:creationId xmlns:a16="http://schemas.microsoft.com/office/drawing/2014/main" id="{DBA9DC91-0172-4C45-A9E9-D5FDBA213581}"/>
                </a:ext>
              </a:extLst>
            </p:cNvPr>
            <p:cNvSpPr/>
            <p:nvPr/>
          </p:nvSpPr>
          <p:spPr>
            <a:xfrm>
              <a:off x="6096000" y="5170962"/>
              <a:ext cx="656167" cy="1477328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B219F970-1310-46A7-8A15-D2689EF8A215}"/>
                </a:ext>
              </a:extLst>
            </p:cNvPr>
            <p:cNvSpPr txBox="1"/>
            <p:nvPr/>
          </p:nvSpPr>
          <p:spPr>
            <a:xfrm>
              <a:off x="6852446" y="5443834"/>
              <a:ext cx="299610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PFAS, phtalates, </a:t>
              </a:r>
            </a:p>
            <a:p>
              <a:r>
                <a:rPr lang="fr-FR" dirty="0"/>
                <a:t>perturbateurs endocriniens, CMR…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2769232-BBD4-47F4-8D56-7AD697744F7E}"/>
                </a:ext>
              </a:extLst>
            </p:cNvPr>
            <p:cNvSpPr/>
            <p:nvPr/>
          </p:nvSpPr>
          <p:spPr>
            <a:xfrm>
              <a:off x="2090057" y="4996542"/>
              <a:ext cx="7794172" cy="1817914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0ACD097F-67F3-4EAF-AF21-F0C25382AAFA}"/>
              </a:ext>
            </a:extLst>
          </p:cNvPr>
          <p:cNvSpPr txBox="1"/>
          <p:nvPr/>
        </p:nvSpPr>
        <p:spPr>
          <a:xfrm>
            <a:off x="1502091" y="963668"/>
            <a:ext cx="65751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i="1" dirty="0"/>
              <a:t>« Polymère(s) + additifs + charges + NIAS »</a:t>
            </a:r>
          </a:p>
        </p:txBody>
      </p:sp>
    </p:spTree>
    <p:extLst>
      <p:ext uri="{BB962C8B-B14F-4D97-AF65-F5344CB8AC3E}">
        <p14:creationId xmlns:p14="http://schemas.microsoft.com/office/powerpoint/2010/main" val="3480323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35D1600-CCE3-48E4-99AE-E583550B2D15}"/>
              </a:ext>
            </a:extLst>
          </p:cNvPr>
          <p:cNvSpPr/>
          <p:nvPr/>
        </p:nvSpPr>
        <p:spPr>
          <a:xfrm>
            <a:off x="426124" y="1473854"/>
            <a:ext cx="11093727" cy="94585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F8443D-3243-488A-9B5A-4F7C40658750}"/>
              </a:ext>
            </a:extLst>
          </p:cNvPr>
          <p:cNvSpPr/>
          <p:nvPr/>
        </p:nvSpPr>
        <p:spPr>
          <a:xfrm>
            <a:off x="2868667" y="1476721"/>
            <a:ext cx="4981160" cy="946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5080F66-A569-4984-963D-6CCE46250A66}"/>
              </a:ext>
            </a:extLst>
          </p:cNvPr>
          <p:cNvSpPr txBox="1"/>
          <p:nvPr/>
        </p:nvSpPr>
        <p:spPr>
          <a:xfrm>
            <a:off x="2346194" y="2375201"/>
            <a:ext cx="1063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1 µm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B6BBB8D-B916-45C9-A25C-DFD69B9AE8A9}"/>
              </a:ext>
            </a:extLst>
          </p:cNvPr>
          <p:cNvSpPr txBox="1"/>
          <p:nvPr/>
        </p:nvSpPr>
        <p:spPr>
          <a:xfrm>
            <a:off x="7299524" y="2375201"/>
            <a:ext cx="1063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5 mm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73F41E7-AF95-4CFF-9F24-59216345D585}"/>
              </a:ext>
            </a:extLst>
          </p:cNvPr>
          <p:cNvSpPr txBox="1"/>
          <p:nvPr/>
        </p:nvSpPr>
        <p:spPr>
          <a:xfrm>
            <a:off x="684543" y="1767656"/>
            <a:ext cx="1729408" cy="372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/>
              <a:t>Nanoplastiques</a:t>
            </a:r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043BE1F-0461-41F4-B3CB-BD596ACB929F}"/>
              </a:ext>
            </a:extLst>
          </p:cNvPr>
          <p:cNvSpPr txBox="1"/>
          <p:nvPr/>
        </p:nvSpPr>
        <p:spPr>
          <a:xfrm>
            <a:off x="8504153" y="1770444"/>
            <a:ext cx="2751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/>
              <a:t>Macroplastiques</a:t>
            </a:r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5A12317-18EF-48DB-8871-5D239B745892}"/>
              </a:ext>
            </a:extLst>
          </p:cNvPr>
          <p:cNvSpPr txBox="1"/>
          <p:nvPr/>
        </p:nvSpPr>
        <p:spPr>
          <a:xfrm>
            <a:off x="3087327" y="1770444"/>
            <a:ext cx="2751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MP fins (</a:t>
            </a:r>
            <a:r>
              <a:rPr lang="fr-FR" dirty="0" err="1"/>
              <a:t>MPf</a:t>
            </a:r>
            <a:r>
              <a:rPr lang="fr-FR" dirty="0"/>
              <a:t>)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0A75B3F-D363-4C0F-A239-B355DFD0522E}"/>
              </a:ext>
            </a:extLst>
          </p:cNvPr>
          <p:cNvSpPr txBox="1"/>
          <p:nvPr/>
        </p:nvSpPr>
        <p:spPr>
          <a:xfrm>
            <a:off x="5673981" y="2375201"/>
            <a:ext cx="1063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2 mm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04EBED95-DB1E-4664-BD16-35B5222AEBFE}"/>
              </a:ext>
            </a:extLst>
          </p:cNvPr>
          <p:cNvCxnSpPr>
            <a:cxnSpLocks/>
          </p:cNvCxnSpPr>
          <p:nvPr/>
        </p:nvCxnSpPr>
        <p:spPr>
          <a:xfrm flipV="1">
            <a:off x="6195791" y="1473854"/>
            <a:ext cx="0" cy="945853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F26A9B1E-B85E-48EC-969A-6DB46B80EB8D}"/>
              </a:ext>
            </a:extLst>
          </p:cNvPr>
          <p:cNvSpPr txBox="1"/>
          <p:nvPr/>
        </p:nvSpPr>
        <p:spPr>
          <a:xfrm>
            <a:off x="5629882" y="1577654"/>
            <a:ext cx="2751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MP</a:t>
            </a:r>
            <a:br>
              <a:rPr lang="fr-FR" dirty="0"/>
            </a:br>
            <a:r>
              <a:rPr lang="fr-FR" dirty="0"/>
              <a:t>grossiers (</a:t>
            </a:r>
            <a:r>
              <a:rPr lang="fr-FR" dirty="0" err="1"/>
              <a:t>MPg</a:t>
            </a:r>
            <a:r>
              <a:rPr lang="fr-FR" dirty="0"/>
              <a:t>)</a:t>
            </a:r>
          </a:p>
        </p:txBody>
      </p:sp>
      <p:sp>
        <p:nvSpPr>
          <p:cNvPr id="18" name="Titre 17">
            <a:extLst>
              <a:ext uri="{FF2B5EF4-FFF2-40B4-BE49-F238E27FC236}">
                <a16:creationId xmlns:a16="http://schemas.microsoft.com/office/drawing/2014/main" id="{57BC8298-856B-4344-A284-C23A29D42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Les microplastiques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A41E6E9E-A69A-48B6-A245-CCF2FE12A77E}"/>
              </a:ext>
            </a:extLst>
          </p:cNvPr>
          <p:cNvSpPr txBox="1"/>
          <p:nvPr/>
        </p:nvSpPr>
        <p:spPr>
          <a:xfrm>
            <a:off x="306312" y="2820237"/>
            <a:ext cx="4721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Deux types de microplastiques</a:t>
            </a:r>
          </a:p>
        </p:txBody>
      </p:sp>
      <p:sp>
        <p:nvSpPr>
          <p:cNvPr id="94" name="ZoneTexte 93">
            <a:extLst>
              <a:ext uri="{FF2B5EF4-FFF2-40B4-BE49-F238E27FC236}">
                <a16:creationId xmlns:a16="http://schemas.microsoft.com/office/drawing/2014/main" id="{289B39E1-91CE-493F-8E10-0D8FB22BD8EF}"/>
              </a:ext>
            </a:extLst>
          </p:cNvPr>
          <p:cNvSpPr txBox="1"/>
          <p:nvPr/>
        </p:nvSpPr>
        <p:spPr>
          <a:xfrm>
            <a:off x="205407" y="3582622"/>
            <a:ext cx="7235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PRIMARY MICROPLASTICS: </a:t>
            </a:r>
            <a:r>
              <a:rPr lang="fr-FR" dirty="0" err="1"/>
              <a:t>Manufactured</a:t>
            </a:r>
            <a:r>
              <a:rPr lang="fr-FR" dirty="0"/>
              <a:t> &lt; 5 mm: </a:t>
            </a:r>
            <a:endParaRPr lang="fr-FR" b="1" dirty="0"/>
          </a:p>
        </p:txBody>
      </p:sp>
      <p:sp>
        <p:nvSpPr>
          <p:cNvPr id="95" name="ZoneTexte 94">
            <a:extLst>
              <a:ext uri="{FF2B5EF4-FFF2-40B4-BE49-F238E27FC236}">
                <a16:creationId xmlns:a16="http://schemas.microsoft.com/office/drawing/2014/main" id="{1A789610-B146-43AB-9239-4E39EF396D49}"/>
              </a:ext>
            </a:extLst>
          </p:cNvPr>
          <p:cNvSpPr txBox="1"/>
          <p:nvPr/>
        </p:nvSpPr>
        <p:spPr>
          <a:xfrm>
            <a:off x="205407" y="4558285"/>
            <a:ext cx="7235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SECONDARY MICROPLASTICS: </a:t>
            </a:r>
            <a:r>
              <a:rPr lang="fr-FR" dirty="0" err="1"/>
              <a:t>Fragmented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</a:t>
            </a:r>
            <a:r>
              <a:rPr lang="fr-FR" dirty="0" err="1"/>
              <a:t>macroplastics</a:t>
            </a:r>
            <a:endParaRPr lang="fr-FR" b="1" dirty="0"/>
          </a:p>
        </p:txBody>
      </p:sp>
      <p:pic>
        <p:nvPicPr>
          <p:cNvPr id="96" name="Image 95">
            <a:extLst>
              <a:ext uri="{FF2B5EF4-FFF2-40B4-BE49-F238E27FC236}">
                <a16:creationId xmlns:a16="http://schemas.microsoft.com/office/drawing/2014/main" id="{255FCF8E-BD9D-481E-B356-5DBAC66FBB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057" y="2898618"/>
            <a:ext cx="2190412" cy="1460274"/>
          </a:xfrm>
          <a:prstGeom prst="rect">
            <a:avLst/>
          </a:prstGeom>
        </p:spPr>
      </p:pic>
      <p:grpSp>
        <p:nvGrpSpPr>
          <p:cNvPr id="97" name="Groupe 96">
            <a:extLst>
              <a:ext uri="{FF2B5EF4-FFF2-40B4-BE49-F238E27FC236}">
                <a16:creationId xmlns:a16="http://schemas.microsoft.com/office/drawing/2014/main" id="{804CC84B-5D9C-42C2-B88D-0B0FE4A570F8}"/>
              </a:ext>
            </a:extLst>
          </p:cNvPr>
          <p:cNvGrpSpPr/>
          <p:nvPr/>
        </p:nvGrpSpPr>
        <p:grpSpPr>
          <a:xfrm>
            <a:off x="215689" y="4997964"/>
            <a:ext cx="2464963" cy="1547516"/>
            <a:chOff x="215689" y="5207514"/>
            <a:chExt cx="2464963" cy="1547516"/>
          </a:xfrm>
        </p:grpSpPr>
        <p:pic>
          <p:nvPicPr>
            <p:cNvPr id="98" name="Image 97">
              <a:extLst>
                <a:ext uri="{FF2B5EF4-FFF2-40B4-BE49-F238E27FC236}">
                  <a16:creationId xmlns:a16="http://schemas.microsoft.com/office/drawing/2014/main" id="{E40D31E7-414F-4ED5-B689-5ABC7E78D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689" y="5207514"/>
              <a:ext cx="2321274" cy="1547516"/>
            </a:xfrm>
            <a:prstGeom prst="rect">
              <a:avLst/>
            </a:prstGeom>
          </p:spPr>
        </p:pic>
        <p:sp>
          <p:nvSpPr>
            <p:cNvPr id="99" name="ZoneTexte 98">
              <a:extLst>
                <a:ext uri="{FF2B5EF4-FFF2-40B4-BE49-F238E27FC236}">
                  <a16:creationId xmlns:a16="http://schemas.microsoft.com/office/drawing/2014/main" id="{21F75E66-05BA-40AA-8603-105579786DC3}"/>
                </a:ext>
              </a:extLst>
            </p:cNvPr>
            <p:cNvSpPr txBox="1"/>
            <p:nvPr/>
          </p:nvSpPr>
          <p:spPr>
            <a:xfrm>
              <a:off x="426124" y="5207514"/>
              <a:ext cx="2254528" cy="2536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fr-FR" sz="1000" dirty="0">
                  <a:solidFill>
                    <a:schemeClr val="bg1"/>
                  </a:solidFill>
                </a:rPr>
                <a:t>Getty Images/</a:t>
              </a:r>
              <a:r>
                <a:rPr lang="fr-FR" sz="1000" dirty="0" err="1">
                  <a:solidFill>
                    <a:schemeClr val="bg1"/>
                  </a:solidFill>
                </a:rPr>
                <a:t>stockphoto</a:t>
              </a:r>
              <a:r>
                <a:rPr lang="fr-FR" sz="1000" dirty="0">
                  <a:solidFill>
                    <a:schemeClr val="bg1"/>
                  </a:solidFill>
                </a:rPr>
                <a:t> - pcess609</a:t>
              </a:r>
            </a:p>
          </p:txBody>
        </p:sp>
      </p:grpSp>
      <p:grpSp>
        <p:nvGrpSpPr>
          <p:cNvPr id="100" name="Groupe 99">
            <a:extLst>
              <a:ext uri="{FF2B5EF4-FFF2-40B4-BE49-F238E27FC236}">
                <a16:creationId xmlns:a16="http://schemas.microsoft.com/office/drawing/2014/main" id="{2C942462-6683-4A74-8FA2-6B92142E67B8}"/>
              </a:ext>
            </a:extLst>
          </p:cNvPr>
          <p:cNvGrpSpPr/>
          <p:nvPr/>
        </p:nvGrpSpPr>
        <p:grpSpPr>
          <a:xfrm>
            <a:off x="7276881" y="2890688"/>
            <a:ext cx="4784370" cy="3538625"/>
            <a:chOff x="7276881" y="3100238"/>
            <a:chExt cx="4784370" cy="3538625"/>
          </a:xfrm>
        </p:grpSpPr>
        <p:sp>
          <p:nvSpPr>
            <p:cNvPr id="101" name="ZoneTexte 100">
              <a:extLst>
                <a:ext uri="{FF2B5EF4-FFF2-40B4-BE49-F238E27FC236}">
                  <a16:creationId xmlns:a16="http://schemas.microsoft.com/office/drawing/2014/main" id="{E2E40758-6D84-434F-8D39-34DAD5E048EC}"/>
                </a:ext>
              </a:extLst>
            </p:cNvPr>
            <p:cNvSpPr txBox="1"/>
            <p:nvPr/>
          </p:nvSpPr>
          <p:spPr>
            <a:xfrm>
              <a:off x="7428674" y="3100238"/>
              <a:ext cx="439574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dirty="0"/>
                <a:t>Différents morphotypes, polymères…</a:t>
              </a:r>
            </a:p>
          </p:txBody>
        </p:sp>
        <p:sp>
          <p:nvSpPr>
            <p:cNvPr id="102" name="Ellipse 101">
              <a:extLst>
                <a:ext uri="{FF2B5EF4-FFF2-40B4-BE49-F238E27FC236}">
                  <a16:creationId xmlns:a16="http://schemas.microsoft.com/office/drawing/2014/main" id="{90499C02-2B48-4D5A-9C6F-A94086000674}"/>
                </a:ext>
              </a:extLst>
            </p:cNvPr>
            <p:cNvSpPr/>
            <p:nvPr/>
          </p:nvSpPr>
          <p:spPr>
            <a:xfrm>
              <a:off x="7397067" y="4012072"/>
              <a:ext cx="1248584" cy="1122790"/>
            </a:xfrm>
            <a:prstGeom prst="ellipse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3" name="Ellipse 102">
              <a:extLst>
                <a:ext uri="{FF2B5EF4-FFF2-40B4-BE49-F238E27FC236}">
                  <a16:creationId xmlns:a16="http://schemas.microsoft.com/office/drawing/2014/main" id="{70117360-5EBE-44EE-AAF2-00EA645CF827}"/>
                </a:ext>
              </a:extLst>
            </p:cNvPr>
            <p:cNvSpPr/>
            <p:nvPr/>
          </p:nvSpPr>
          <p:spPr>
            <a:xfrm>
              <a:off x="10812667" y="3696420"/>
              <a:ext cx="1248584" cy="1122790"/>
            </a:xfrm>
            <a:prstGeom prst="ellipse">
              <a:avLst/>
            </a:prstGeom>
            <a:blipFill dpi="0"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4" name="Ellipse 103">
              <a:extLst>
                <a:ext uri="{FF2B5EF4-FFF2-40B4-BE49-F238E27FC236}">
                  <a16:creationId xmlns:a16="http://schemas.microsoft.com/office/drawing/2014/main" id="{643B5B3A-D69F-42DE-A621-244028A82BB2}"/>
                </a:ext>
              </a:extLst>
            </p:cNvPr>
            <p:cNvSpPr/>
            <p:nvPr/>
          </p:nvSpPr>
          <p:spPr>
            <a:xfrm>
              <a:off x="8336499" y="4811607"/>
              <a:ext cx="1248584" cy="1122790"/>
            </a:xfrm>
            <a:prstGeom prst="ellipse">
              <a:avLst/>
            </a:prstGeom>
            <a:blipFill dpi="0"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5" name="Ellipse 104">
              <a:extLst>
                <a:ext uri="{FF2B5EF4-FFF2-40B4-BE49-F238E27FC236}">
                  <a16:creationId xmlns:a16="http://schemas.microsoft.com/office/drawing/2014/main" id="{26B3D535-64A9-4039-9FB7-EFA19A1C59FF}"/>
                </a:ext>
              </a:extLst>
            </p:cNvPr>
            <p:cNvSpPr/>
            <p:nvPr/>
          </p:nvSpPr>
          <p:spPr>
            <a:xfrm>
              <a:off x="9331229" y="5516073"/>
              <a:ext cx="1248584" cy="1122790"/>
            </a:xfrm>
            <a:prstGeom prst="ellipse">
              <a:avLst/>
            </a:prstGeom>
            <a:blipFill dpi="0"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6" name="Ellipse 105">
              <a:extLst>
                <a:ext uri="{FF2B5EF4-FFF2-40B4-BE49-F238E27FC236}">
                  <a16:creationId xmlns:a16="http://schemas.microsoft.com/office/drawing/2014/main" id="{03AC8522-813A-48DB-B23F-FC8F1A097EDF}"/>
                </a:ext>
              </a:extLst>
            </p:cNvPr>
            <p:cNvSpPr/>
            <p:nvPr/>
          </p:nvSpPr>
          <p:spPr>
            <a:xfrm>
              <a:off x="7276881" y="5466407"/>
              <a:ext cx="1248584" cy="1122790"/>
            </a:xfrm>
            <a:prstGeom prst="ellipse">
              <a:avLst/>
            </a:prstGeom>
            <a:blipFill dpi="0"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7" name="Ellipse 106">
              <a:extLst>
                <a:ext uri="{FF2B5EF4-FFF2-40B4-BE49-F238E27FC236}">
                  <a16:creationId xmlns:a16="http://schemas.microsoft.com/office/drawing/2014/main" id="{400B1AB9-F23A-42DF-98E6-8389AADDE2BF}"/>
                </a:ext>
              </a:extLst>
            </p:cNvPr>
            <p:cNvSpPr/>
            <p:nvPr/>
          </p:nvSpPr>
          <p:spPr>
            <a:xfrm>
              <a:off x="8601622" y="3680659"/>
              <a:ext cx="1248584" cy="1122790"/>
            </a:xfrm>
            <a:prstGeom prst="ellipse">
              <a:avLst/>
            </a:prstGeom>
            <a:blipFill dpi="0"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8" name="Ellipse 107">
              <a:extLst>
                <a:ext uri="{FF2B5EF4-FFF2-40B4-BE49-F238E27FC236}">
                  <a16:creationId xmlns:a16="http://schemas.microsoft.com/office/drawing/2014/main" id="{6B224FB3-1244-4B00-938B-4BA2D60632C5}"/>
                </a:ext>
              </a:extLst>
            </p:cNvPr>
            <p:cNvSpPr/>
            <p:nvPr/>
          </p:nvSpPr>
          <p:spPr>
            <a:xfrm>
              <a:off x="10727727" y="4984829"/>
              <a:ext cx="1248584" cy="1122790"/>
            </a:xfrm>
            <a:prstGeom prst="ellipse">
              <a:avLst/>
            </a:prstGeom>
            <a:blipFill dpi="0" rotWithShape="1"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9" name="Ellipse 108">
              <a:extLst>
                <a:ext uri="{FF2B5EF4-FFF2-40B4-BE49-F238E27FC236}">
                  <a16:creationId xmlns:a16="http://schemas.microsoft.com/office/drawing/2014/main" id="{3111EB44-720B-47DC-BFF8-C1BC0A053781}"/>
                </a:ext>
              </a:extLst>
            </p:cNvPr>
            <p:cNvSpPr/>
            <p:nvPr/>
          </p:nvSpPr>
          <p:spPr>
            <a:xfrm>
              <a:off x="9630652" y="4324864"/>
              <a:ext cx="1248584" cy="1122790"/>
            </a:xfrm>
            <a:prstGeom prst="ellipse">
              <a:avLst/>
            </a:prstGeom>
            <a:blipFill dpi="0"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1616993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  <p:bldP spid="7" grpId="0"/>
      <p:bldP spid="8" grpId="0"/>
      <p:bldP spid="9" grpId="0"/>
      <p:bldP spid="10" grpId="0"/>
      <p:bldP spid="12" grpId="0"/>
      <p:bldP spid="93" grpId="0"/>
      <p:bldP spid="94" grpId="0"/>
      <p:bldP spid="9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AD9DE2-AD20-40AB-8A93-D30076279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Prise de conscience sur les microplastiques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B2D3BF1-5FF5-418E-A457-DEC526F15BB4}"/>
              </a:ext>
            </a:extLst>
          </p:cNvPr>
          <p:cNvSpPr txBox="1"/>
          <p:nvPr/>
        </p:nvSpPr>
        <p:spPr>
          <a:xfrm>
            <a:off x="6123981" y="3976380"/>
            <a:ext cx="21682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dirty="0"/>
              <a:t>Matthias </a:t>
            </a:r>
            <a:r>
              <a:rPr lang="fr-FR" sz="1400" dirty="0" err="1"/>
              <a:t>Rilig</a:t>
            </a:r>
            <a:endParaRPr lang="fr-FR" sz="1400" dirty="0"/>
          </a:p>
          <a:p>
            <a:pPr algn="ctr"/>
            <a:r>
              <a:rPr lang="fr-FR" sz="1400" dirty="0"/>
              <a:t>MP dans les sols ?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00A22463-9D15-4E2D-8508-5C7796EF39D9}"/>
              </a:ext>
            </a:extLst>
          </p:cNvPr>
          <p:cNvCxnSpPr>
            <a:cxnSpLocks/>
          </p:cNvCxnSpPr>
          <p:nvPr/>
        </p:nvCxnSpPr>
        <p:spPr>
          <a:xfrm>
            <a:off x="1524432" y="3482620"/>
            <a:ext cx="8961096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lipse 4">
            <a:extLst>
              <a:ext uri="{FF2B5EF4-FFF2-40B4-BE49-F238E27FC236}">
                <a16:creationId xmlns:a16="http://schemas.microsoft.com/office/drawing/2014/main" id="{0A9417AB-208B-4204-B2DC-0A2B0998C8C8}"/>
              </a:ext>
            </a:extLst>
          </p:cNvPr>
          <p:cNvSpPr/>
          <p:nvPr/>
        </p:nvSpPr>
        <p:spPr>
          <a:xfrm>
            <a:off x="2139410" y="3392020"/>
            <a:ext cx="205907" cy="18943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0116CEE5-FEC0-4C3F-842E-A87856DFEBE0}"/>
              </a:ext>
            </a:extLst>
          </p:cNvPr>
          <p:cNvSpPr/>
          <p:nvPr/>
        </p:nvSpPr>
        <p:spPr>
          <a:xfrm>
            <a:off x="4768766" y="3371430"/>
            <a:ext cx="205907" cy="18943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F4740BF3-841B-4076-98EA-ACE952A366E2}"/>
              </a:ext>
            </a:extLst>
          </p:cNvPr>
          <p:cNvSpPr/>
          <p:nvPr/>
        </p:nvSpPr>
        <p:spPr>
          <a:xfrm>
            <a:off x="7018947" y="3387902"/>
            <a:ext cx="205907" cy="18943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072516DC-BD73-47C3-8A04-73BAE595C599}"/>
              </a:ext>
            </a:extLst>
          </p:cNvPr>
          <p:cNvCxnSpPr>
            <a:cxnSpLocks/>
          </p:cNvCxnSpPr>
          <p:nvPr/>
        </p:nvCxnSpPr>
        <p:spPr>
          <a:xfrm flipV="1">
            <a:off x="2242364" y="3577337"/>
            <a:ext cx="0" cy="36239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0ED8C77C-71F8-4E17-9AE4-BF21418BBA20}"/>
              </a:ext>
            </a:extLst>
          </p:cNvPr>
          <p:cNvSpPr txBox="1"/>
          <p:nvPr/>
        </p:nvSpPr>
        <p:spPr>
          <a:xfrm>
            <a:off x="1184941" y="3054297"/>
            <a:ext cx="23363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Fin 60s – Début 70s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AAE975E-04F1-449A-9B63-0CE8BE0DFB8D}"/>
              </a:ext>
            </a:extLst>
          </p:cNvPr>
          <p:cNvSpPr txBox="1"/>
          <p:nvPr/>
        </p:nvSpPr>
        <p:spPr>
          <a:xfrm>
            <a:off x="1162228" y="3948523"/>
            <a:ext cx="23661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dirty="0" err="1"/>
              <a:t>Research</a:t>
            </a:r>
            <a:r>
              <a:rPr lang="fr-FR" sz="1400" dirty="0"/>
              <a:t> on plastic pollution in the </a:t>
            </a:r>
            <a:r>
              <a:rPr lang="fr-FR" sz="1400" dirty="0" err="1"/>
              <a:t>enviroment</a:t>
            </a:r>
            <a:endParaRPr lang="fr-FR" sz="1400" dirty="0"/>
          </a:p>
        </p:txBody>
      </p:sp>
      <p:sp>
        <p:nvSpPr>
          <p:cNvPr id="11" name="Triangle isocèle 10">
            <a:extLst>
              <a:ext uri="{FF2B5EF4-FFF2-40B4-BE49-F238E27FC236}">
                <a16:creationId xmlns:a16="http://schemas.microsoft.com/office/drawing/2014/main" id="{2A6767D6-4F02-456E-A4F9-C1253716641A}"/>
              </a:ext>
            </a:extLst>
          </p:cNvPr>
          <p:cNvSpPr/>
          <p:nvPr/>
        </p:nvSpPr>
        <p:spPr>
          <a:xfrm rot="5400000">
            <a:off x="10453783" y="3328190"/>
            <a:ext cx="309548" cy="30886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FE2F9467-09A1-416E-BDB6-A6E392F73EEA}"/>
              </a:ext>
            </a:extLst>
          </p:cNvPr>
          <p:cNvCxnSpPr/>
          <p:nvPr/>
        </p:nvCxnSpPr>
        <p:spPr>
          <a:xfrm flipV="1">
            <a:off x="4871720" y="3012401"/>
            <a:ext cx="0" cy="36239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20F1D576-4C24-4231-8329-ED2611CB12C5}"/>
              </a:ext>
            </a:extLst>
          </p:cNvPr>
          <p:cNvSpPr txBox="1"/>
          <p:nvPr/>
        </p:nvSpPr>
        <p:spPr>
          <a:xfrm>
            <a:off x="3703538" y="3579248"/>
            <a:ext cx="23363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2004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3C5C862-6D51-433D-AEE8-D66206C715B5}"/>
              </a:ext>
            </a:extLst>
          </p:cNvPr>
          <p:cNvSpPr txBox="1"/>
          <p:nvPr/>
        </p:nvSpPr>
        <p:spPr>
          <a:xfrm>
            <a:off x="3797032" y="2310496"/>
            <a:ext cx="225228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dirty="0"/>
              <a:t>Thomson </a:t>
            </a:r>
            <a:r>
              <a:rPr lang="fr-FR" sz="1400" i="1" dirty="0"/>
              <a:t>et al.</a:t>
            </a:r>
            <a:r>
              <a:rPr lang="fr-FR" sz="1400" dirty="0"/>
              <a:t> 2004</a:t>
            </a:r>
          </a:p>
          <a:p>
            <a:pPr algn="ctr"/>
            <a:r>
              <a:rPr lang="fr-FR" sz="1400" dirty="0"/>
              <a:t>Introduit le terme :</a:t>
            </a:r>
          </a:p>
          <a:p>
            <a:pPr algn="ctr"/>
            <a:r>
              <a:rPr lang="fr-FR" sz="1400" dirty="0"/>
              <a:t>« Microplastique »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D381D9FC-1340-4593-A9E1-26400F9D32E0}"/>
              </a:ext>
            </a:extLst>
          </p:cNvPr>
          <p:cNvCxnSpPr/>
          <p:nvPr/>
        </p:nvCxnSpPr>
        <p:spPr>
          <a:xfrm flipV="1">
            <a:off x="7121901" y="3577337"/>
            <a:ext cx="0" cy="36239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AA167FB1-4708-40AE-9006-6DC0FEA18817}"/>
              </a:ext>
            </a:extLst>
          </p:cNvPr>
          <p:cNvCxnSpPr/>
          <p:nvPr/>
        </p:nvCxnSpPr>
        <p:spPr>
          <a:xfrm flipH="1">
            <a:off x="3262594" y="3327845"/>
            <a:ext cx="230616" cy="309549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740C9049-6E1A-4B5A-9ACF-DE4924019888}"/>
              </a:ext>
            </a:extLst>
          </p:cNvPr>
          <p:cNvCxnSpPr/>
          <p:nvPr/>
        </p:nvCxnSpPr>
        <p:spPr>
          <a:xfrm flipH="1">
            <a:off x="3377902" y="3327845"/>
            <a:ext cx="230616" cy="309549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Ellipse 17">
            <a:extLst>
              <a:ext uri="{FF2B5EF4-FFF2-40B4-BE49-F238E27FC236}">
                <a16:creationId xmlns:a16="http://schemas.microsoft.com/office/drawing/2014/main" id="{CBC7916D-EDD2-4D15-9677-A4EB388AB1E5}"/>
              </a:ext>
            </a:extLst>
          </p:cNvPr>
          <p:cNvSpPr/>
          <p:nvPr/>
        </p:nvSpPr>
        <p:spPr>
          <a:xfrm>
            <a:off x="10206844" y="3387902"/>
            <a:ext cx="205907" cy="18943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6764645-29BB-4303-83E3-CAC31C5D92CB}"/>
              </a:ext>
            </a:extLst>
          </p:cNvPr>
          <p:cNvSpPr txBox="1"/>
          <p:nvPr/>
        </p:nvSpPr>
        <p:spPr>
          <a:xfrm>
            <a:off x="9141616" y="3629787"/>
            <a:ext cx="23363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Aujourd’hui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34160AA-F8EB-4881-B19E-500B83C209DA}"/>
              </a:ext>
            </a:extLst>
          </p:cNvPr>
          <p:cNvSpPr txBox="1"/>
          <p:nvPr/>
        </p:nvSpPr>
        <p:spPr>
          <a:xfrm>
            <a:off x="5955823" y="3123764"/>
            <a:ext cx="23363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2012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10A08983-1312-4204-929B-AE2951B4107C}"/>
              </a:ext>
            </a:extLst>
          </p:cNvPr>
          <p:cNvGrpSpPr/>
          <p:nvPr/>
        </p:nvGrpSpPr>
        <p:grpSpPr>
          <a:xfrm>
            <a:off x="1181637" y="4546836"/>
            <a:ext cx="2467718" cy="1539065"/>
            <a:chOff x="254248" y="1432743"/>
            <a:chExt cx="4988694" cy="3198892"/>
          </a:xfrm>
        </p:grpSpPr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97D70BFA-CBA4-4156-8391-B0675DB22F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437" y="1432743"/>
              <a:ext cx="4979505" cy="3198892"/>
            </a:xfrm>
            <a:prstGeom prst="rect">
              <a:avLst/>
            </a:prstGeom>
          </p:spPr>
        </p:pic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B565DC76-5040-4A76-B37C-D0A7CBC2BA39}"/>
                </a:ext>
              </a:extLst>
            </p:cNvPr>
            <p:cNvSpPr txBox="1"/>
            <p:nvPr/>
          </p:nvSpPr>
          <p:spPr>
            <a:xfrm rot="16200000">
              <a:off x="-326345" y="3771051"/>
              <a:ext cx="1441174" cy="279987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00" dirty="0">
                  <a:solidFill>
                    <a:schemeClr val="bg1"/>
                  </a:solidFill>
                </a:rPr>
                <a:t>AFP/Getty Images</a:t>
              </a: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61F90AD2-CD03-4B84-88FC-03259D73F447}"/>
              </a:ext>
            </a:extLst>
          </p:cNvPr>
          <p:cNvGrpSpPr/>
          <p:nvPr/>
        </p:nvGrpSpPr>
        <p:grpSpPr>
          <a:xfrm>
            <a:off x="5886895" y="4748007"/>
            <a:ext cx="2472220" cy="1326454"/>
            <a:chOff x="5311880" y="1432743"/>
            <a:chExt cx="6158515" cy="3198891"/>
          </a:xfrm>
        </p:grpSpPr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1DEF0586-0BD3-4B0F-9DC8-C28D250CF1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415" y="1432743"/>
              <a:ext cx="6135980" cy="3198891"/>
            </a:xfrm>
            <a:prstGeom prst="rect">
              <a:avLst/>
            </a:prstGeom>
          </p:spPr>
        </p:pic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44323255-04FF-4625-BB39-5748185240A6}"/>
                </a:ext>
              </a:extLst>
            </p:cNvPr>
            <p:cNvSpPr txBox="1"/>
            <p:nvPr/>
          </p:nvSpPr>
          <p:spPr>
            <a:xfrm rot="16200000">
              <a:off x="4744633" y="3757703"/>
              <a:ext cx="1441174" cy="30668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" dirty="0">
                  <a:solidFill>
                    <a:schemeClr val="bg1"/>
                  </a:solidFill>
                </a:rPr>
                <a:t>www.who.int</a:t>
              </a: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9FA85E-1ED4-4B20-8FB1-04FA08E475A0}"/>
              </a:ext>
            </a:extLst>
          </p:cNvPr>
          <p:cNvGrpSpPr/>
          <p:nvPr/>
        </p:nvGrpSpPr>
        <p:grpSpPr>
          <a:xfrm>
            <a:off x="7015665" y="1166973"/>
            <a:ext cx="3606583" cy="2124277"/>
            <a:chOff x="7169866" y="823445"/>
            <a:chExt cx="4352232" cy="2563464"/>
          </a:xfrm>
        </p:grpSpPr>
        <p:grpSp>
          <p:nvGrpSpPr>
            <p:cNvPr id="28" name="Groupe 27">
              <a:extLst>
                <a:ext uri="{FF2B5EF4-FFF2-40B4-BE49-F238E27FC236}">
                  <a16:creationId xmlns:a16="http://schemas.microsoft.com/office/drawing/2014/main" id="{C2391A6C-0BE5-4CC5-B36F-FB68A51523F6}"/>
                </a:ext>
              </a:extLst>
            </p:cNvPr>
            <p:cNvGrpSpPr/>
            <p:nvPr/>
          </p:nvGrpSpPr>
          <p:grpSpPr>
            <a:xfrm>
              <a:off x="7318994" y="831273"/>
              <a:ext cx="4203104" cy="2555636"/>
              <a:chOff x="143379" y="1934742"/>
              <a:chExt cx="7030448" cy="3844033"/>
            </a:xfrm>
          </p:grpSpPr>
          <p:pic>
            <p:nvPicPr>
              <p:cNvPr id="30" name="Image 29">
                <a:extLst>
                  <a:ext uri="{FF2B5EF4-FFF2-40B4-BE49-F238E27FC236}">
                    <a16:creationId xmlns:a16="http://schemas.microsoft.com/office/drawing/2014/main" id="{FDCECDC4-8F08-4DB3-A9E1-124CDF02E0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3379" y="1934742"/>
                <a:ext cx="7030448" cy="3555047"/>
              </a:xfrm>
              <a:prstGeom prst="rect">
                <a:avLst/>
              </a:prstGeom>
            </p:spPr>
          </p:pic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ECEF63EF-31CE-4C17-A338-52C5550765FE}"/>
                  </a:ext>
                </a:extLst>
              </p:cNvPr>
              <p:cNvSpPr txBox="1"/>
              <p:nvPr/>
            </p:nvSpPr>
            <p:spPr>
              <a:xfrm>
                <a:off x="1285461" y="5359788"/>
                <a:ext cx="4919239" cy="41898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sz="900" dirty="0"/>
                  <a:t>WOS « </a:t>
                </a:r>
                <a:r>
                  <a:rPr lang="fr-FR" sz="900" dirty="0" err="1"/>
                  <a:t>Microplastic</a:t>
                </a:r>
                <a:r>
                  <a:rPr lang="fr-FR" sz="900" dirty="0"/>
                  <a:t>* AND (</a:t>
                </a:r>
                <a:r>
                  <a:rPr lang="fr-FR" sz="900" dirty="0" err="1"/>
                  <a:t>terrestrial</a:t>
                </a:r>
                <a:r>
                  <a:rPr lang="fr-FR" sz="900" dirty="0"/>
                  <a:t> OR </a:t>
                </a:r>
                <a:r>
                  <a:rPr lang="fr-FR" sz="900" dirty="0" err="1"/>
                  <a:t>soil</a:t>
                </a:r>
                <a:r>
                  <a:rPr lang="fr-FR" sz="900" dirty="0"/>
                  <a:t>*) »</a:t>
                </a:r>
              </a:p>
            </p:txBody>
          </p:sp>
        </p:grp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72CC392F-EF29-420F-80A0-4B3310E4E74D}"/>
                </a:ext>
              </a:extLst>
            </p:cNvPr>
            <p:cNvSpPr txBox="1"/>
            <p:nvPr/>
          </p:nvSpPr>
          <p:spPr>
            <a:xfrm rot="16200000">
              <a:off x="6243723" y="1749588"/>
              <a:ext cx="2167983" cy="3156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sz="1100" dirty="0" err="1"/>
                <a:t>Number</a:t>
              </a:r>
              <a:r>
                <a:rPr lang="fr-FR" sz="1100" dirty="0"/>
                <a:t> of publications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77512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  <p:bldP spid="13" grpId="0"/>
      <p:bldP spid="14" grpId="0"/>
      <p:bldP spid="18" grpId="0" animBg="1"/>
      <p:bldP spid="20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2482</TotalTime>
  <Words>1902</Words>
  <Application>Microsoft Office PowerPoint</Application>
  <PresentationFormat>Grand écran</PresentationFormat>
  <Paragraphs>468</Paragraphs>
  <Slides>39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7" baseType="lpstr">
      <vt:lpstr>Arial</vt:lpstr>
      <vt:lpstr>Calibri</vt:lpstr>
      <vt:lpstr>Calibri Light</vt:lpstr>
      <vt:lpstr>DMSans-Bold</vt:lpstr>
      <vt:lpstr>DMSans-Regular</vt:lpstr>
      <vt:lpstr>Quattrocento Sans</vt:lpstr>
      <vt:lpstr>Wingdings</vt:lpstr>
      <vt:lpstr>Thème Office</vt:lpstr>
      <vt:lpstr>Présentation PowerPoint</vt:lpstr>
      <vt:lpstr>Plan de la présentation</vt:lpstr>
      <vt:lpstr>Me concernant</vt:lpstr>
      <vt:lpstr>Présentation PowerPoint</vt:lpstr>
      <vt:lpstr>De plus en plus de plastiques sur Terre…</vt:lpstr>
      <vt:lpstr>…et dans l’environnement</vt:lpstr>
      <vt:lpstr>Quels dangers associés à la pollution plastique ?</vt:lpstr>
      <vt:lpstr>Les microplastiques</vt:lpstr>
      <vt:lpstr>Prise de conscience sur les microplastiques</vt:lpstr>
      <vt:lpstr>La pollution des sols par les MP est encore mal connue</vt:lpstr>
      <vt:lpstr>Une quantification difficile</vt:lpstr>
      <vt:lpstr>De très nombreuses approches</vt:lpstr>
      <vt:lpstr>Homogénéiser les protocoles ?</vt:lpstr>
      <vt:lpstr>Levée des verrous techniques</vt:lpstr>
      <vt:lpstr>Impacts des MP sur les écosystèmes terrestres</vt:lpstr>
      <vt:lpstr>Présentation PowerPoint</vt:lpstr>
      <vt:lpstr>Plusieurs projets de recherche</vt:lpstr>
      <vt:lpstr>Objectifs</vt:lpstr>
      <vt:lpstr>Dispositif expérimental « Qualiagro »</vt:lpstr>
      <vt:lpstr>Extractions des microplastiques grossiers (2-5 mm)</vt:lpstr>
      <vt:lpstr>Identification des polymères : Py-GC/MS</vt:lpstr>
      <vt:lpstr>Résultats : MPg dans les sols et composts de Qualiagro</vt:lpstr>
      <vt:lpstr>Microplastiques dans les composts urbains</vt:lpstr>
      <vt:lpstr>Teneurs en MPg dans les sols</vt:lpstr>
      <vt:lpstr>Microplastiques dans les composts urbains</vt:lpstr>
      <vt:lpstr>Microplastiques dans les composts urbains</vt:lpstr>
      <vt:lpstr>Evolution des teneurs en MPg dans le temps ?</vt:lpstr>
      <vt:lpstr>Evolution des teneurs en MPg dans le temps ?</vt:lpstr>
      <vt:lpstr>Evolution des teneurs en MPg dans le temps ?</vt:lpstr>
      <vt:lpstr>Evolution des teneurs en MPg dans le temps ?</vt:lpstr>
      <vt:lpstr>Présentation PowerPoint</vt:lpstr>
      <vt:lpstr>1er projet: Microplastiques dans les sols Cambodgiens</vt:lpstr>
      <vt:lpstr>1er projet: Microplastiques dans les sols Cambodgiens</vt:lpstr>
      <vt:lpstr>2eme Projet: Fertilisation des sols agricoles en Inde</vt:lpstr>
      <vt:lpstr>2eme Projet: Fertilisation des sols agricoles en Inde</vt:lpstr>
      <vt:lpstr>Entre science et politique</vt:lpstr>
      <vt:lpstr>Merci pour votre attention !</vt:lpstr>
      <vt:lpstr>Présentation PowerPoint</vt:lpstr>
      <vt:lpstr>Propositions de questions scientifiques pour un post de CR en profil ouvert à ECOSYS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Gabin Colombini</dc:creator>
  <cp:lastModifiedBy>Gabin Colombini</cp:lastModifiedBy>
  <cp:revision>98</cp:revision>
  <dcterms:created xsi:type="dcterms:W3CDTF">2024-05-02T11:17:39Z</dcterms:created>
  <dcterms:modified xsi:type="dcterms:W3CDTF">2024-05-30T13:03:19Z</dcterms:modified>
</cp:coreProperties>
</file>