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6" r:id="rId2"/>
    <p:sldId id="256" r:id="rId3"/>
    <p:sldId id="277" r:id="rId4"/>
    <p:sldId id="274" r:id="rId5"/>
    <p:sldId id="269" r:id="rId6"/>
    <p:sldId id="261" r:id="rId7"/>
    <p:sldId id="259" r:id="rId8"/>
    <p:sldId id="275" r:id="rId9"/>
    <p:sldId id="272" r:id="rId10"/>
    <p:sldId id="263" r:id="rId11"/>
    <p:sldId id="278" r:id="rId12"/>
    <p:sldId id="271" r:id="rId13"/>
    <p:sldId id="266" r:id="rId14"/>
    <p:sldId id="273" r:id="rId15"/>
    <p:sldId id="257" r:id="rId16"/>
    <p:sldId id="260" r:id="rId17"/>
    <p:sldId id="268" r:id="rId18"/>
    <p:sldId id="258" r:id="rId19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431D7E-748C-4B90-BD7C-3F2C931616B7}" v="15" dt="2024-01-15T16:30:46.2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2" autoAdjust="0"/>
    <p:restoredTop sz="86388" autoAdjust="0"/>
  </p:normalViewPr>
  <p:slideViewPr>
    <p:cSldViewPr snapToGrid="0">
      <p:cViewPr varScale="1">
        <p:scale>
          <a:sx n="75" d="100"/>
          <a:sy n="75" d="100"/>
        </p:scale>
        <p:origin x="77" y="293"/>
      </p:cViewPr>
      <p:guideLst/>
    </p:cSldViewPr>
  </p:slideViewPr>
  <p:outlineViewPr>
    <p:cViewPr>
      <p:scale>
        <a:sx n="33" d="100"/>
        <a:sy n="33" d="100"/>
      </p:scale>
      <p:origin x="0" y="-86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8C837-3BF7-41EC-B118-068E8F2B65B0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BCE0E-5AD2-43A9-AD42-D7DA9330AFD7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2023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/>
              <a:t>Mention</a:t>
            </a:r>
            <a:r>
              <a:rPr lang="da-DK" dirty="0"/>
              <a:t> </a:t>
            </a:r>
            <a:r>
              <a:rPr lang="da-DK" dirty="0" err="1"/>
              <a:t>semi-empirical</a:t>
            </a:r>
            <a:r>
              <a:rPr lang="da-DK" dirty="0"/>
              <a:t> ALFAM and </a:t>
            </a:r>
            <a:r>
              <a:rPr lang="da-DK" dirty="0" err="1"/>
              <a:t>process</a:t>
            </a:r>
            <a:r>
              <a:rPr lang="da-DK" dirty="0"/>
              <a:t> </a:t>
            </a:r>
            <a:r>
              <a:rPr lang="da-DK" dirty="0" err="1"/>
              <a:t>based</a:t>
            </a:r>
            <a:r>
              <a:rPr lang="da-DK" dirty="0"/>
              <a:t> model (</a:t>
            </a:r>
            <a:r>
              <a:rPr lang="da-DK" dirty="0" err="1"/>
              <a:t>Volt’air</a:t>
            </a:r>
            <a:r>
              <a:rPr lang="da-DK" dirty="0"/>
              <a:t>) and </a:t>
            </a:r>
            <a:r>
              <a:rPr lang="da-DK" dirty="0" err="1"/>
              <a:t>black</a:t>
            </a:r>
            <a:r>
              <a:rPr lang="da-DK" dirty="0"/>
              <a:t> </a:t>
            </a:r>
            <a:r>
              <a:rPr lang="da-DK" dirty="0" err="1"/>
              <a:t>box</a:t>
            </a:r>
            <a:r>
              <a:rPr lang="da-DK" dirty="0"/>
              <a:t> models (EF)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51455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Anonymous 1984.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Kilder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til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NPO-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belastning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(N, P and Organic matter sources to the environment).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NPO-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redegørelse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Miljøstyrelsen, DK-Copenhagen.  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35-82.</a:t>
            </a:r>
          </a:p>
          <a:p>
            <a:endParaRPr lang="en-GB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Buijsman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E., Maas H.F.M. and Asman W.A.H. 1987: Anthropogenic NH3 emissions in Europe. Atmos. Environ. 21, 1009-1022   </a:t>
            </a:r>
            <a:endParaRPr lang="da-DK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ECETOC. 1994. Ammonia emissions to air in Western Europe, Technical Report No. 62.” European Centre for Ecotoxicology and Toxicology of Chemicals, Brussels, Belgium. Pp 196.</a:t>
            </a:r>
          </a:p>
          <a:p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Hansen M.N., Sommer S.G., Hutchings N.J. and Sørensen P. 2008.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Emissionsfaktorer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til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beregning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ammoniakfordampning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ved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lagring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og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udbringning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husdyrgødning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(Emissions factors for calculation of ammonia volatilization by storage and application of animal manure. DJF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Husdyrbrug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nr. 84, December 2008. </a:t>
            </a:r>
            <a:r>
              <a:rPr lang="en-GB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Tjele</a:t>
            </a:r>
            <a:r>
              <a:rPr lang="en-GB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Pp 28</a:t>
            </a:r>
          </a:p>
          <a:p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Webb J. , Thorman R.E., Fernanda-Aller M., Jackson D.R. 2014. Emission factors for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ammonia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nitrous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oxide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emissions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following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immediate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manure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incorporation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contrasting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soil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types. </a:t>
            </a:r>
            <a:r>
              <a:rPr lang="da-DK" sz="1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Atmospheric</a:t>
            </a:r>
            <a:r>
              <a:rPr lang="da-DK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Environment 82 (2014) 280e287</a:t>
            </a:r>
          </a:p>
          <a:p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Sommer S.G., Webb J. and Hutchings N.D. 2019. New Emission Factors for Calculation of Ammonia Volatilization From European Livestock Manure Management Systems. Front. Sustain. Food Syst. 3:101. 1-9. </a:t>
            </a:r>
            <a:r>
              <a:rPr lang="en-US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doi</a:t>
            </a:r>
            <a:r>
              <a:rPr lang="en-US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10.3389/fsufs.2019.00101</a:t>
            </a:r>
            <a:endParaRPr lang="da-DK" sz="1200" dirty="0">
              <a:effectLst/>
              <a:latin typeface="Courier New" panose="020703090202050204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a-DK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15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75172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SDH: Maybe this could be cut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16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9926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ALFAM2 model include wind effect – not very precise yet</a:t>
            </a:r>
          </a:p>
          <a:p>
            <a:endParaRPr lang="en-US" dirty="0"/>
          </a:p>
          <a:p>
            <a:r>
              <a:rPr lang="en-US" dirty="0"/>
              <a:t>Considering resistances to transport and transfer, then at increasing wind speed/turbulence then resistance in the air phase will be low compared to </a:t>
            </a:r>
            <a:r>
              <a:rPr lang="en-US" dirty="0" err="1"/>
              <a:t>restance</a:t>
            </a:r>
            <a:r>
              <a:rPr lang="en-US" dirty="0"/>
              <a:t> to release from the slurry/soil liquid phase and then increasing wind speed will no longer increase emission much (if not considering interactions </a:t>
            </a:r>
            <a:r>
              <a:rPr lang="en-US" dirty="0">
                <a:sym typeface="Wingdings" panose="05000000000000000000" pitchFamily="2" charset="2"/>
              </a:rPr>
              <a:t>)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506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A </a:t>
            </a:r>
            <a:r>
              <a:rPr lang="da-DK" dirty="0" err="1"/>
              <a:t>temperature</a:t>
            </a:r>
            <a:r>
              <a:rPr lang="da-DK" dirty="0"/>
              <a:t> logger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placed</a:t>
            </a:r>
            <a:r>
              <a:rPr lang="da-DK" dirty="0"/>
              <a:t> on the </a:t>
            </a:r>
            <a:r>
              <a:rPr lang="da-DK" dirty="0" err="1"/>
              <a:t>soil</a:t>
            </a:r>
            <a:r>
              <a:rPr lang="da-DK" dirty="0"/>
              <a:t> </a:t>
            </a:r>
            <a:r>
              <a:rPr lang="da-DK" dirty="0" err="1"/>
              <a:t>surface</a:t>
            </a:r>
            <a:r>
              <a:rPr lang="da-DK" dirty="0"/>
              <a:t> and air </a:t>
            </a:r>
            <a:r>
              <a:rPr lang="da-DK" dirty="0" err="1"/>
              <a:t>temperature</a:t>
            </a:r>
            <a:r>
              <a:rPr lang="da-DK" dirty="0"/>
              <a:t> </a:t>
            </a:r>
            <a:r>
              <a:rPr lang="da-DK" dirty="0" err="1"/>
              <a:t>measured</a:t>
            </a:r>
            <a:r>
              <a:rPr lang="da-DK" dirty="0"/>
              <a:t> at 2 m– under Danish </a:t>
            </a:r>
            <a:r>
              <a:rPr lang="da-DK" dirty="0" err="1"/>
              <a:t>conditions</a:t>
            </a:r>
            <a:r>
              <a:rPr lang="da-DK" dirty="0"/>
              <a:t>. </a:t>
            </a:r>
          </a:p>
          <a:p>
            <a:r>
              <a:rPr lang="da-DK" dirty="0"/>
              <a:t>Soil </a:t>
            </a:r>
            <a:r>
              <a:rPr lang="da-DK" dirty="0" err="1"/>
              <a:t>surface</a:t>
            </a:r>
            <a:r>
              <a:rPr lang="da-DK" dirty="0"/>
              <a:t> </a:t>
            </a:r>
            <a:r>
              <a:rPr lang="da-DK" dirty="0" err="1"/>
              <a:t>temperature</a:t>
            </a:r>
            <a:r>
              <a:rPr lang="da-DK" dirty="0"/>
              <a:t> </a:t>
            </a:r>
            <a:r>
              <a:rPr lang="da-DK" dirty="0" err="1"/>
              <a:t>may</a:t>
            </a:r>
            <a:r>
              <a:rPr lang="da-DK" dirty="0"/>
              <a:t>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much</a:t>
            </a:r>
            <a:r>
              <a:rPr lang="da-DK" dirty="0"/>
              <a:t> </a:t>
            </a:r>
            <a:r>
              <a:rPr lang="da-DK" dirty="0" err="1"/>
              <a:t>higher</a:t>
            </a:r>
            <a:r>
              <a:rPr lang="da-DK" dirty="0"/>
              <a:t> </a:t>
            </a:r>
            <a:r>
              <a:rPr lang="da-DK" dirty="0" err="1"/>
              <a:t>during</a:t>
            </a:r>
            <a:r>
              <a:rPr lang="da-DK" dirty="0"/>
              <a:t> </a:t>
            </a:r>
            <a:r>
              <a:rPr lang="da-DK" dirty="0" err="1"/>
              <a:t>day</a:t>
            </a:r>
            <a:r>
              <a:rPr lang="da-DK" dirty="0"/>
              <a:t> time with clear sky </a:t>
            </a:r>
            <a:r>
              <a:rPr lang="da-DK" dirty="0" err="1"/>
              <a:t>than</a:t>
            </a:r>
            <a:r>
              <a:rPr lang="da-DK" dirty="0"/>
              <a:t> air </a:t>
            </a:r>
            <a:r>
              <a:rPr lang="da-DK" dirty="0" err="1"/>
              <a:t>temperature</a:t>
            </a:r>
            <a:r>
              <a:rPr lang="da-DK" dirty="0"/>
              <a:t> (May I bring </a:t>
            </a:r>
            <a:r>
              <a:rPr lang="da-DK" dirty="0" err="1"/>
              <a:t>your</a:t>
            </a:r>
            <a:r>
              <a:rPr lang="da-DK" dirty="0"/>
              <a:t> attention to </a:t>
            </a:r>
            <a:r>
              <a:rPr lang="da-DK" dirty="0" err="1"/>
              <a:t>that</a:t>
            </a:r>
            <a:r>
              <a:rPr lang="da-DK" dirty="0"/>
              <a:t> NH3 </a:t>
            </a:r>
            <a:r>
              <a:rPr lang="da-DK" dirty="0" err="1"/>
              <a:t>equilibrium</a:t>
            </a:r>
            <a:r>
              <a:rPr lang="da-DK" dirty="0"/>
              <a:t> is </a:t>
            </a:r>
            <a:r>
              <a:rPr lang="da-DK" dirty="0" err="1"/>
              <a:t>exponential</a:t>
            </a:r>
            <a:r>
              <a:rPr lang="da-DK" dirty="0"/>
              <a:t> </a:t>
            </a:r>
            <a:r>
              <a:rPr lang="da-DK" dirty="0" err="1"/>
              <a:t>related</a:t>
            </a:r>
            <a:r>
              <a:rPr lang="da-DK" dirty="0"/>
              <a:t> to </a:t>
            </a:r>
            <a:r>
              <a:rPr lang="da-DK" dirty="0" err="1"/>
              <a:t>temperature</a:t>
            </a:r>
            <a:r>
              <a:rPr lang="da-DK" dirty="0"/>
              <a:t>) Most studies </a:t>
            </a:r>
            <a:r>
              <a:rPr lang="da-DK" dirty="0" err="1"/>
              <a:t>carried</a:t>
            </a:r>
            <a:r>
              <a:rPr lang="da-DK" dirty="0"/>
              <a:t> out </a:t>
            </a:r>
            <a:r>
              <a:rPr lang="da-DK" dirty="0" err="1"/>
              <a:t>when</a:t>
            </a:r>
            <a:r>
              <a:rPr lang="da-DK" dirty="0"/>
              <a:t> </a:t>
            </a:r>
            <a:r>
              <a:rPr lang="da-DK" dirty="0" err="1"/>
              <a:t>weather</a:t>
            </a:r>
            <a:r>
              <a:rPr lang="da-DK" dirty="0"/>
              <a:t> is fine and none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measuring</a:t>
            </a:r>
            <a:r>
              <a:rPr lang="da-DK" dirty="0"/>
              <a:t> </a:t>
            </a:r>
            <a:r>
              <a:rPr lang="da-DK" dirty="0" err="1"/>
              <a:t>soil</a:t>
            </a:r>
            <a:r>
              <a:rPr lang="da-DK" dirty="0"/>
              <a:t> </a:t>
            </a:r>
            <a:r>
              <a:rPr lang="da-DK" dirty="0" err="1"/>
              <a:t>surface</a:t>
            </a:r>
            <a:r>
              <a:rPr lang="da-DK" dirty="0"/>
              <a:t> </a:t>
            </a:r>
            <a:r>
              <a:rPr lang="da-DK" dirty="0" err="1"/>
              <a:t>temperature</a:t>
            </a:r>
            <a:r>
              <a:rPr lang="da-DK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8500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 err="1"/>
              <a:t>Measuring</a:t>
            </a:r>
            <a:r>
              <a:rPr lang="da-DK" dirty="0"/>
              <a:t> </a:t>
            </a:r>
            <a:r>
              <a:rPr lang="da-DK" dirty="0" err="1"/>
              <a:t>soil</a:t>
            </a:r>
            <a:r>
              <a:rPr lang="da-DK" dirty="0"/>
              <a:t>-pH is </a:t>
            </a:r>
            <a:r>
              <a:rPr lang="da-DK" dirty="0" err="1"/>
              <a:t>difficutl</a:t>
            </a:r>
            <a:r>
              <a:rPr lang="da-DK" dirty="0"/>
              <a:t>. </a:t>
            </a:r>
            <a:r>
              <a:rPr lang="da-DK" dirty="0" err="1"/>
              <a:t>E.g</a:t>
            </a:r>
            <a:r>
              <a:rPr lang="da-DK" dirty="0"/>
              <a:t>., </a:t>
            </a:r>
            <a:r>
              <a:rPr lang="da-DK" dirty="0" err="1"/>
              <a:t>there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two</a:t>
            </a:r>
            <a:r>
              <a:rPr lang="da-DK" dirty="0"/>
              <a:t> </a:t>
            </a:r>
            <a:r>
              <a:rPr lang="da-DK" dirty="0" err="1"/>
              <a:t>conventional</a:t>
            </a:r>
            <a:r>
              <a:rPr lang="da-DK" dirty="0"/>
              <a:t> </a:t>
            </a:r>
            <a:r>
              <a:rPr lang="da-DK" dirty="0" err="1"/>
              <a:t>methods</a:t>
            </a:r>
            <a:r>
              <a:rPr lang="da-DK" dirty="0"/>
              <a:t>: </a:t>
            </a:r>
            <a:r>
              <a:rPr lang="da-DK" dirty="0" err="1"/>
              <a:t>one</a:t>
            </a:r>
            <a:r>
              <a:rPr lang="da-DK" dirty="0"/>
              <a:t> </a:t>
            </a:r>
            <a:r>
              <a:rPr lang="da-DK" dirty="0" err="1"/>
              <a:t>where</a:t>
            </a:r>
            <a:r>
              <a:rPr lang="da-DK" dirty="0"/>
              <a:t> </a:t>
            </a:r>
            <a:r>
              <a:rPr lang="da-DK" dirty="0" err="1"/>
              <a:t>soil</a:t>
            </a:r>
            <a:r>
              <a:rPr lang="da-DK" dirty="0"/>
              <a:t> is mixed with </a:t>
            </a:r>
            <a:r>
              <a:rPr lang="da-DK" dirty="0" err="1"/>
              <a:t>water</a:t>
            </a:r>
            <a:r>
              <a:rPr lang="da-DK" dirty="0"/>
              <a:t> and </a:t>
            </a:r>
            <a:r>
              <a:rPr lang="da-DK" dirty="0" err="1"/>
              <a:t>one</a:t>
            </a:r>
            <a:r>
              <a:rPr lang="da-DK" dirty="0"/>
              <a:t> </a:t>
            </a:r>
            <a:r>
              <a:rPr lang="da-DK" dirty="0" err="1"/>
              <a:t>where</a:t>
            </a:r>
            <a:r>
              <a:rPr lang="da-DK" dirty="0"/>
              <a:t> it is mixed with a buffer solution – but, new </a:t>
            </a:r>
            <a:r>
              <a:rPr lang="da-DK" dirty="0" err="1"/>
              <a:t>optode</a:t>
            </a:r>
            <a:r>
              <a:rPr lang="da-DK" dirty="0"/>
              <a:t> </a:t>
            </a:r>
            <a:r>
              <a:rPr lang="da-DK" dirty="0" err="1"/>
              <a:t>work</a:t>
            </a:r>
            <a:r>
              <a:rPr lang="da-DK" dirty="0"/>
              <a:t> (I </a:t>
            </a:r>
            <a:r>
              <a:rPr lang="da-DK" dirty="0" err="1"/>
              <a:t>can</a:t>
            </a:r>
            <a:r>
              <a:rPr lang="da-DK" dirty="0"/>
              <a:t> find the </a:t>
            </a:r>
            <a:r>
              <a:rPr lang="da-DK" dirty="0" err="1"/>
              <a:t>paper</a:t>
            </a:r>
            <a:r>
              <a:rPr lang="da-DK" dirty="0"/>
              <a:t> if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want</a:t>
            </a:r>
            <a:r>
              <a:rPr lang="da-DK" dirty="0"/>
              <a:t>) show </a:t>
            </a:r>
            <a:r>
              <a:rPr lang="da-DK" dirty="0" err="1"/>
              <a:t>that</a:t>
            </a:r>
            <a:r>
              <a:rPr lang="da-DK" dirty="0"/>
              <a:t> none of </a:t>
            </a:r>
            <a:r>
              <a:rPr lang="da-DK" dirty="0" err="1"/>
              <a:t>them</a:t>
            </a:r>
            <a:r>
              <a:rPr lang="da-DK" dirty="0"/>
              <a:t> give the same </a:t>
            </a:r>
            <a:r>
              <a:rPr lang="da-DK" dirty="0" err="1"/>
              <a:t>value</a:t>
            </a:r>
            <a:r>
              <a:rPr lang="da-DK" dirty="0"/>
              <a:t> as the pH </a:t>
            </a:r>
            <a:r>
              <a:rPr lang="da-DK" dirty="0" err="1"/>
              <a:t>optodes</a:t>
            </a:r>
            <a:r>
              <a:rPr lang="da-DK" dirty="0"/>
              <a:t> (</a:t>
            </a:r>
            <a:r>
              <a:rPr lang="da-DK" dirty="0" err="1"/>
              <a:t>which</a:t>
            </a:r>
            <a:r>
              <a:rPr lang="da-DK" dirty="0"/>
              <a:t> </a:t>
            </a:r>
            <a:r>
              <a:rPr lang="da-DK" dirty="0" err="1"/>
              <a:t>they</a:t>
            </a:r>
            <a:r>
              <a:rPr lang="da-DK" dirty="0"/>
              <a:t> </a:t>
            </a:r>
            <a:r>
              <a:rPr lang="da-DK" dirty="0" err="1"/>
              <a:t>assume</a:t>
            </a:r>
            <a:r>
              <a:rPr lang="da-DK" dirty="0"/>
              <a:t> to </a:t>
            </a:r>
            <a:r>
              <a:rPr lang="da-DK" dirty="0" err="1"/>
              <a:t>be</a:t>
            </a:r>
            <a:r>
              <a:rPr lang="da-DK" dirty="0"/>
              <a:t> </a:t>
            </a:r>
            <a:r>
              <a:rPr lang="da-DK" dirty="0" err="1"/>
              <a:t>correct</a:t>
            </a:r>
            <a:r>
              <a:rPr lang="da-DK" dirty="0"/>
              <a:t>). </a:t>
            </a:r>
          </a:p>
          <a:p>
            <a:r>
              <a:rPr lang="da-DK" baseline="0" dirty="0" err="1"/>
              <a:t>We</a:t>
            </a:r>
            <a:r>
              <a:rPr lang="da-DK" baseline="0" dirty="0"/>
              <a:t> </a:t>
            </a:r>
            <a:r>
              <a:rPr lang="da-DK" baseline="0" dirty="0" err="1"/>
              <a:t>know</a:t>
            </a:r>
            <a:r>
              <a:rPr lang="da-DK" baseline="0" dirty="0"/>
              <a:t> </a:t>
            </a:r>
            <a:r>
              <a:rPr lang="da-DK" baseline="0" dirty="0" err="1"/>
              <a:t>that</a:t>
            </a:r>
            <a:r>
              <a:rPr lang="da-DK" baseline="0" dirty="0"/>
              <a:t> CO2 emission </a:t>
            </a:r>
            <a:r>
              <a:rPr lang="da-DK" baseline="0" dirty="0" err="1"/>
              <a:t>increase</a:t>
            </a:r>
            <a:r>
              <a:rPr lang="da-DK" baseline="0" dirty="0"/>
              <a:t> </a:t>
            </a:r>
            <a:r>
              <a:rPr lang="da-DK" baseline="0" dirty="0" err="1"/>
              <a:t>slurry</a:t>
            </a:r>
            <a:r>
              <a:rPr lang="da-DK" baseline="0" dirty="0"/>
              <a:t>/Soil </a:t>
            </a:r>
            <a:r>
              <a:rPr lang="da-DK" baseline="0" dirty="0" err="1"/>
              <a:t>surface</a:t>
            </a:r>
            <a:r>
              <a:rPr lang="da-DK" baseline="0" dirty="0"/>
              <a:t> pH.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62172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9050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Now I am </a:t>
            </a:r>
            <a:r>
              <a:rPr lang="da-DK" dirty="0" err="1"/>
              <a:t>getting</a:t>
            </a:r>
            <a:r>
              <a:rPr lang="da-DK" dirty="0"/>
              <a:t> </a:t>
            </a:r>
            <a:r>
              <a:rPr lang="da-DK" dirty="0" err="1"/>
              <a:t>confused</a:t>
            </a:r>
            <a:r>
              <a:rPr lang="da-DK" dirty="0"/>
              <a:t> and look forward to retire – DM, CEC,</a:t>
            </a:r>
            <a:r>
              <a:rPr lang="da-DK" baseline="0" dirty="0"/>
              <a:t> </a:t>
            </a:r>
            <a:r>
              <a:rPr lang="da-DK" baseline="0" dirty="0" err="1"/>
              <a:t>Crust</a:t>
            </a:r>
            <a:r>
              <a:rPr lang="da-DK" baseline="0" dirty="0"/>
              <a:t>???</a:t>
            </a:r>
            <a:endParaRPr lang="da-DK" dirty="0"/>
          </a:p>
          <a:p>
            <a:r>
              <a:rPr lang="da-DK" dirty="0"/>
              <a:t>The </a:t>
            </a:r>
            <a:r>
              <a:rPr lang="da-DK" dirty="0" err="1"/>
              <a:t>effect</a:t>
            </a:r>
            <a:r>
              <a:rPr lang="da-DK" dirty="0"/>
              <a:t> </a:t>
            </a:r>
            <a:r>
              <a:rPr lang="da-DK" dirty="0" err="1"/>
              <a:t>slurry</a:t>
            </a:r>
            <a:r>
              <a:rPr lang="da-DK" dirty="0"/>
              <a:t> DM </a:t>
            </a:r>
            <a:r>
              <a:rPr lang="da-DK" dirty="0" err="1"/>
              <a:t>was</a:t>
            </a:r>
            <a:r>
              <a:rPr lang="da-DK" dirty="0"/>
              <a:t> </a:t>
            </a:r>
            <a:r>
              <a:rPr lang="da-DK" dirty="0" err="1"/>
              <a:t>proved</a:t>
            </a:r>
            <a:r>
              <a:rPr lang="da-DK" dirty="0"/>
              <a:t> in a </a:t>
            </a:r>
            <a:r>
              <a:rPr lang="da-DK" dirty="0" err="1"/>
              <a:t>study</a:t>
            </a:r>
            <a:r>
              <a:rPr lang="da-DK" dirty="0"/>
              <a:t> from the 1990’ies.</a:t>
            </a:r>
          </a:p>
          <a:p>
            <a:r>
              <a:rPr lang="da-DK" dirty="0"/>
              <a:t>Now ALFAM model </a:t>
            </a:r>
            <a:r>
              <a:rPr lang="da-DK" dirty="0" err="1"/>
              <a:t>calculations</a:t>
            </a:r>
            <a:r>
              <a:rPr lang="da-DK" dirty="0"/>
              <a:t> provide </a:t>
            </a:r>
            <a:r>
              <a:rPr lang="da-DK" dirty="0" err="1"/>
              <a:t>additional</a:t>
            </a:r>
            <a:r>
              <a:rPr lang="da-DK" baseline="0" dirty="0"/>
              <a:t> </a:t>
            </a:r>
            <a:r>
              <a:rPr lang="da-DK" baseline="0" dirty="0" err="1"/>
              <a:t>validation</a:t>
            </a:r>
            <a:r>
              <a:rPr lang="da-DK" baseline="0" dirty="0"/>
              <a:t> of </a:t>
            </a:r>
            <a:r>
              <a:rPr lang="da-DK" baseline="0" dirty="0" err="1"/>
              <a:t>this</a:t>
            </a:r>
            <a:r>
              <a:rPr lang="da-DK" baseline="0" dirty="0"/>
              <a:t> </a:t>
            </a:r>
            <a:r>
              <a:rPr lang="da-DK" baseline="0" dirty="0" err="1"/>
              <a:t>effect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5056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Rain </a:t>
            </a:r>
            <a:r>
              <a:rPr lang="da-DK" dirty="0" err="1"/>
              <a:t>effects</a:t>
            </a:r>
            <a:r>
              <a:rPr lang="da-DK" baseline="0" dirty="0"/>
              <a:t> </a:t>
            </a:r>
            <a:r>
              <a:rPr lang="da-DK" baseline="0" dirty="0" err="1"/>
              <a:t>may</a:t>
            </a:r>
            <a:r>
              <a:rPr lang="da-DK" baseline="0" dirty="0"/>
              <a:t> </a:t>
            </a:r>
            <a:r>
              <a:rPr lang="da-DK" baseline="0" dirty="0" err="1"/>
              <a:t>be</a:t>
            </a:r>
            <a:r>
              <a:rPr lang="da-DK" baseline="0" dirty="0"/>
              <a:t> </a:t>
            </a:r>
            <a:r>
              <a:rPr lang="da-DK" baseline="0" dirty="0" err="1"/>
              <a:t>even</a:t>
            </a:r>
            <a:r>
              <a:rPr lang="da-DK" baseline="0" dirty="0"/>
              <a:t> more </a:t>
            </a:r>
            <a:r>
              <a:rPr lang="da-DK" baseline="0" dirty="0" err="1"/>
              <a:t>complex</a:t>
            </a:r>
            <a:r>
              <a:rPr lang="da-DK" baseline="0" dirty="0"/>
              <a:t> to </a:t>
            </a:r>
            <a:r>
              <a:rPr lang="da-DK" baseline="0" dirty="0" err="1"/>
              <a:t>asses</a:t>
            </a:r>
            <a:r>
              <a:rPr lang="da-DK" baseline="0" dirty="0"/>
              <a:t> </a:t>
            </a:r>
            <a:r>
              <a:rPr lang="da-DK" baseline="0" dirty="0" err="1"/>
              <a:t>than</a:t>
            </a:r>
            <a:r>
              <a:rPr lang="da-DK" baseline="0" dirty="0"/>
              <a:t> pH </a:t>
            </a:r>
            <a:r>
              <a:rPr lang="da-DK" baseline="0" dirty="0" err="1"/>
              <a:t>effects</a:t>
            </a:r>
            <a:r>
              <a:rPr lang="da-DK" baseline="0" dirty="0"/>
              <a:t> </a:t>
            </a:r>
            <a:r>
              <a:rPr lang="da-DK" baseline="0" dirty="0">
                <a:sym typeface="Wingdings" panose="05000000000000000000" pitchFamily="2" charset="2"/>
              </a:rPr>
              <a:t> </a:t>
            </a:r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579455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13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44749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9BCE0E-5AD2-43A9-AD42-D7DA9330AFD7}" type="slidenum">
              <a:rPr lang="da-DK" smtClean="0"/>
              <a:t>14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1666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69E3C-7540-D61D-C0FF-59D591CDB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138833-60D1-D586-5BD4-33A9BC5CF4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18F45-73D2-6687-1C96-D48F09821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83145-E86B-C1A5-CA14-6215D53B0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CC7D-E7BC-ED15-68FA-1340C8835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23975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138E-4DC3-55DE-C5B7-A180F9C7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753D42-67C5-95A4-D52C-19BD428A0F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4FF667-3997-9124-94B6-78933FDC9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F44EB-C45D-896F-A030-7D1EFCC2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3B0F0-5ACF-AD10-5389-82071FEEA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1702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92DBBE-C5A5-FD9C-F4EE-2260763836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014672-97FA-C182-EFD9-BF044D3802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969C0-3C99-5B15-6912-70E53E9ED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6F6CB1-3DF1-929C-8823-DD72A6F5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C8079-9BB9-9BAE-2B00-48EBC17A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079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BAAEE-9294-EE0E-8B14-FB3CA75C4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8D56B7-4735-D230-1326-5F5530998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9BA98-E6D0-D1BD-BF9E-B0E3BC534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10197-CE5E-CE40-BD1B-E53A76FFE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9F543-65C0-2887-E050-BF6CE015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1475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7E925-1155-6B2A-AB2E-17E61D4AF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463F76-C205-BE03-419E-AD492B386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866C1-33F7-72C2-FFB5-66F4D76B1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ED77F-4B97-8BD3-129C-B63DBB8FB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E4B66-CAC3-3EB7-EDC5-E8E3A44FD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5109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5315D-7CCA-D7D3-CCCB-7ABC7A9EF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9F073-0B13-46F7-FB1B-18DBEF5093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2B8ECE-0BBB-B907-E81A-65FB4C1F07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89DD7B-35A4-D69F-CD36-D17533DE6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F320B-6232-93AE-38A4-B539CD95F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CCDFB-3BBF-6AD8-6DD7-07898C7C6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4742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2346-E0D8-0456-DACB-3BCE510A0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DFF31-2B5D-3C96-898A-F244EF09A1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140D56-B459-933E-C1B0-CACC3E6E25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F9578A-21BF-F6A6-BE14-2AA64D0F46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267C43-00BD-CEE2-FA9A-4C526F3EFA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52988B-0786-7984-5AD5-24B8A64C0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24ECD0-CA7A-5845-694C-9F16FD17C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3F90D-4022-A159-D250-F4A33B326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1816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4C5B13-3F51-8B40-86B3-8206AE4C7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40C2C8-C14C-C0C0-4C82-DAFBA5102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6A939D-2DE3-B99A-358E-575F76B20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B2888E-0B60-8A09-0619-47892E8A0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64309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1AD5A1-EB26-67E9-4D2D-21CF5B45D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77A571-0EF9-D742-A633-FA1C19524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8F3F7-87F9-D063-DBB8-0D3A733CC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984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58D12-18BF-3403-A532-6295D2027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F13140-6373-ACFD-6A58-396B6991A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DE7A5D-3891-CB2D-2621-8AAEE1B37B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3668E6-BAEC-CAEB-AE7B-98C4F906B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9DACA9-F2E4-1320-E651-488B4C50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30574A-3F50-8954-0A95-1736791E8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37635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8163A-9D79-4D3F-0945-ABE511219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D52B93-127A-992D-1D1B-83F80ADB86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8901BD-3592-30F5-0A2F-9290729F42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BCA385-12AB-084F-AEEC-3406B56C4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DBADEE-712C-DBC6-133D-F7DDE983B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618E22-60BC-D365-F2E2-7202D1E38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0667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F6E118-263C-AED0-8608-48817D8094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092D26-480E-F1CB-343F-15AE57C4E7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EF311-7A09-4E18-0E45-E3A6CE52EB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68DFE-7329-437D-9EEF-F5EB0526C2BA}" type="datetimeFigureOut">
              <a:rPr lang="da-DK" smtClean="0"/>
              <a:t>19-01-2024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462D6-5579-65C7-75C7-632DD2091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AAEC47-81D0-CBE5-BD25-B91C18A10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92C617-675A-4A92-9FFA-C6F077EAAA98}" type="slidenum">
              <a:rPr lang="da-DK" smtClean="0"/>
              <a:t>‹N°›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385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emf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notesSlide" Target="../notesSlides/notesSlide6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A81E4-8506-FCD2-A542-3D53EB79EF5A}"/>
              </a:ext>
            </a:extLst>
          </p:cNvPr>
          <p:cNvSpPr txBox="1">
            <a:spLocks/>
          </p:cNvSpPr>
          <p:nvPr/>
        </p:nvSpPr>
        <p:spPr>
          <a:xfrm>
            <a:off x="477981" y="1122363"/>
            <a:ext cx="4023360" cy="320413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7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Let’s improve ammonia emission models for field-applied manure</a:t>
            </a:r>
            <a:br>
              <a:rPr lang="da-DK" sz="37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da-DK" sz="37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44D6C1-C1FE-0646-D413-C04871C67EC4}"/>
              </a:ext>
            </a:extLst>
          </p:cNvPr>
          <p:cNvSpPr txBox="1">
            <a:spLocks/>
          </p:cNvSpPr>
          <p:nvPr/>
        </p:nvSpPr>
        <p:spPr>
          <a:xfrm>
            <a:off x="477980" y="4872922"/>
            <a:ext cx="4023359" cy="120814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kern="1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Sommer S.G., Pedersen, J., Hafner S.D., , Pacholski A.</a:t>
            </a:r>
            <a:endParaRPr lang="da-DK" sz="20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803F53-2444-5015-75F0-F9AF620E3F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45" t="1289"/>
          <a:stretch/>
        </p:blipFill>
        <p:spPr>
          <a:xfrm>
            <a:off x="4979319" y="1122363"/>
            <a:ext cx="7075772" cy="462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69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A6E72-07C9-2731-B196-158310354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83" y="121697"/>
            <a:ext cx="10515600" cy="889701"/>
          </a:xfrm>
        </p:spPr>
        <p:txBody>
          <a:bodyPr/>
          <a:lstStyle/>
          <a:p>
            <a:r>
              <a:rPr lang="en-US" dirty="0">
                <a:latin typeface="+mn-lt"/>
              </a:rPr>
              <a:t>Infiltration</a:t>
            </a:r>
            <a:endParaRPr lang="da-DK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5689B-D95B-382E-B83E-1934DFCE8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682" y="1011398"/>
            <a:ext cx="5813318" cy="3684415"/>
          </a:xfrm>
        </p:spPr>
        <p:txBody>
          <a:bodyPr>
            <a:normAutofit fontScale="25000" lnSpcReduction="20000"/>
          </a:bodyPr>
          <a:lstStyle/>
          <a:p>
            <a:endParaRPr lang="en-US" sz="4000" dirty="0"/>
          </a:p>
          <a:p>
            <a:pPr marL="0" indent="0">
              <a:buNone/>
            </a:pPr>
            <a:r>
              <a:rPr lang="en-GB" sz="8000" dirty="0"/>
              <a:t>DM matter effects:</a:t>
            </a:r>
          </a:p>
          <a:p>
            <a:pPr marL="285750" indent="-285750"/>
            <a:r>
              <a:rPr lang="en-GB" sz="8000" dirty="0"/>
              <a:t>Viscosity of untreated slurry related to DM</a:t>
            </a:r>
          </a:p>
          <a:p>
            <a:pPr marL="285750" indent="-285750"/>
            <a:r>
              <a:rPr lang="en-GB" sz="8000" dirty="0"/>
              <a:t>Increase water retention in slurry/soil surface layer</a:t>
            </a:r>
          </a:p>
          <a:p>
            <a:pPr marL="285750" indent="-285750"/>
            <a:r>
              <a:rPr lang="en-GB" sz="8000" dirty="0"/>
              <a:t>Seal soil surface.</a:t>
            </a:r>
          </a:p>
          <a:p>
            <a:pPr marL="285750" indent="-285750"/>
            <a:endParaRPr lang="en-GB" sz="8000" dirty="0"/>
          </a:p>
          <a:p>
            <a:pPr marL="0" indent="0">
              <a:buNone/>
            </a:pPr>
            <a:r>
              <a:rPr lang="en-GB" sz="8000" dirty="0"/>
              <a:t>Soil</a:t>
            </a:r>
          </a:p>
          <a:p>
            <a:r>
              <a:rPr lang="en-GB" sz="8000" dirty="0"/>
              <a:t>Texture</a:t>
            </a:r>
          </a:p>
          <a:p>
            <a:r>
              <a:rPr lang="en-GB" sz="8000" dirty="0"/>
              <a:t>Porosity</a:t>
            </a:r>
          </a:p>
          <a:p>
            <a:r>
              <a:rPr lang="en-GB" sz="8000" dirty="0"/>
              <a:t>Water content</a:t>
            </a:r>
          </a:p>
          <a:p>
            <a:pPr marL="0" indent="0">
              <a:buNone/>
            </a:pPr>
            <a:endParaRPr lang="en-GB" sz="40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986BA1-303F-6030-FAA6-C6F6E1255F16}"/>
              </a:ext>
            </a:extLst>
          </p:cNvPr>
          <p:cNvSpPr txBox="1">
            <a:spLocks/>
          </p:cNvSpPr>
          <p:nvPr/>
        </p:nvSpPr>
        <p:spPr>
          <a:xfrm>
            <a:off x="638126" y="4695812"/>
            <a:ext cx="4467274" cy="14282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Proposal</a:t>
            </a:r>
          </a:p>
          <a:p>
            <a:r>
              <a:rPr lang="en-US" dirty="0"/>
              <a:t>How can we measure this?</a:t>
            </a:r>
          </a:p>
          <a:p>
            <a:r>
              <a:rPr lang="en-US" dirty="0"/>
              <a:t>Maybe </a:t>
            </a:r>
            <a:r>
              <a:rPr lang="en-US" dirty="0" err="1"/>
              <a:t>optodes</a:t>
            </a:r>
            <a:r>
              <a:rPr lang="en-US" dirty="0"/>
              <a:t> can contribute to infiltration studies?</a:t>
            </a:r>
            <a:endParaRPr lang="da-DK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F90B4EB6-3858-0BA7-03E2-8646EFF74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1" y="1982788"/>
            <a:ext cx="5435756" cy="4189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6574DD-816C-F780-7A7F-97B39035DEE0}"/>
              </a:ext>
            </a:extLst>
          </p:cNvPr>
          <p:cNvSpPr txBox="1"/>
          <p:nvPr/>
        </p:nvSpPr>
        <p:spPr>
          <a:xfrm>
            <a:off x="8112331" y="6111326"/>
            <a:ext cx="3619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i="1" dirty="0" err="1"/>
              <a:t>Thygesen</a:t>
            </a:r>
            <a:r>
              <a:rPr lang="en-GB" sz="1800" i="1" dirty="0"/>
              <a:t>, Triolo and Sommer, 2012)</a:t>
            </a:r>
            <a:endParaRPr lang="da-D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C471D2-1A76-44F3-B5B8-DB43C1EEA677}"/>
              </a:ext>
            </a:extLst>
          </p:cNvPr>
          <p:cNvSpPr txBox="1"/>
          <p:nvPr/>
        </p:nvSpPr>
        <p:spPr>
          <a:xfrm>
            <a:off x="7912257" y="1844126"/>
            <a:ext cx="3619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i="1" dirty="0"/>
              <a:t>Non Digestate slurries</a:t>
            </a:r>
            <a:endParaRPr lang="da-DK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93997D-5F2F-D6C9-02E1-8AA64A7DA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5249" y="286100"/>
            <a:ext cx="1736582" cy="140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30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A6E72-07C9-2731-B196-158310354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683" y="286100"/>
            <a:ext cx="10515600" cy="88970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n-lt"/>
              </a:rPr>
              <a:t>Novel ALFAM2 model no effect of soil characteristic</a:t>
            </a:r>
            <a:endParaRPr lang="da-DK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95689B-D95B-382E-B83E-1934DFCE8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232" y="1626836"/>
            <a:ext cx="3997061" cy="2617940"/>
          </a:xfrm>
        </p:spPr>
        <p:txBody>
          <a:bodyPr>
            <a:norm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GB" sz="2400" dirty="0"/>
              <a:t>Soil characteristics:</a:t>
            </a:r>
          </a:p>
          <a:p>
            <a:r>
              <a:rPr lang="en-GB" sz="2400" dirty="0"/>
              <a:t>CEC</a:t>
            </a:r>
          </a:p>
          <a:p>
            <a:r>
              <a:rPr lang="en-GB" sz="2400" dirty="0"/>
              <a:t>pH buffer</a:t>
            </a:r>
          </a:p>
          <a:p>
            <a:r>
              <a:rPr lang="en-GB" sz="2400" dirty="0"/>
              <a:t>Lime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986BA1-303F-6030-FAA6-C6F6E1255F16}"/>
              </a:ext>
            </a:extLst>
          </p:cNvPr>
          <p:cNvSpPr txBox="1">
            <a:spLocks/>
          </p:cNvSpPr>
          <p:nvPr/>
        </p:nvSpPr>
        <p:spPr>
          <a:xfrm>
            <a:off x="638126" y="4695812"/>
            <a:ext cx="4467274" cy="142821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Proposal</a:t>
            </a:r>
          </a:p>
          <a:p>
            <a:r>
              <a:rPr lang="en-US" dirty="0"/>
              <a:t>How can we measure this?</a:t>
            </a:r>
          </a:p>
          <a:p>
            <a:r>
              <a:rPr lang="en-US" dirty="0"/>
              <a:t>Maybe </a:t>
            </a:r>
            <a:r>
              <a:rPr lang="en-US" dirty="0" err="1"/>
              <a:t>optodes</a:t>
            </a:r>
            <a:r>
              <a:rPr lang="en-US" dirty="0"/>
              <a:t> can contribute to infiltration studies?</a:t>
            </a:r>
            <a:endParaRPr lang="da-DK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574DD-816C-F780-7A7F-97B39035DEE0}"/>
              </a:ext>
            </a:extLst>
          </p:cNvPr>
          <p:cNvSpPr txBox="1"/>
          <p:nvPr/>
        </p:nvSpPr>
        <p:spPr>
          <a:xfrm>
            <a:off x="8112331" y="6111326"/>
            <a:ext cx="3619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i="1" dirty="0" err="1"/>
              <a:t>Thygesen</a:t>
            </a:r>
            <a:r>
              <a:rPr lang="en-GB" sz="1800" i="1" dirty="0"/>
              <a:t>, Triolo and Sommer, 2012)</a:t>
            </a:r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642076-0123-C648-7B40-D40DD0873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7316" y="1729038"/>
            <a:ext cx="3323861" cy="284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81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C7E9F-C939-3561-9EF2-0F45DDEA7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863" y="153942"/>
            <a:ext cx="10515600" cy="1325563"/>
          </a:xfrm>
        </p:spPr>
        <p:txBody>
          <a:bodyPr/>
          <a:lstStyle/>
          <a:p>
            <a:r>
              <a:rPr lang="en-US" dirty="0"/>
              <a:t>Rain</a:t>
            </a: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6B951F-CBA7-8AD8-522F-A353857E3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863" y="1257300"/>
            <a:ext cx="8029575" cy="2895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/>
              <a:t>We know that rain affects emission</a:t>
            </a:r>
          </a:p>
          <a:p>
            <a:r>
              <a:rPr lang="en-US" sz="2400" dirty="0"/>
              <a:t>But what matters: intensity (mm / hour) or total amount (mm)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Few studies (known to us): More than 30 mm during short time is needed to </a:t>
            </a:r>
            <a:r>
              <a:rPr lang="en-US" sz="2400" dirty="0">
                <a:ea typeface="Calibri" panose="020F0502020204030204" pitchFamily="34" charset="0"/>
                <a:cs typeface="Arial" panose="020B0604020202020204" pitchFamily="34" charset="0"/>
              </a:rPr>
              <a:t>affect emission (</a:t>
            </a:r>
            <a:r>
              <a:rPr lang="en-US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Beauchamp et al. 1982; </a:t>
            </a:r>
            <a:r>
              <a:rPr lang="en-US" sz="2400" dirty="0">
                <a:cs typeface="Arial" panose="020B0604020202020204" pitchFamily="34" charset="0"/>
              </a:rPr>
              <a:t>Cobain et al. 2019)</a:t>
            </a:r>
          </a:p>
          <a:p>
            <a:r>
              <a:rPr lang="en-US" sz="2400" dirty="0">
                <a:cs typeface="Arial" panose="020B0604020202020204" pitchFamily="34" charset="0"/>
              </a:rPr>
              <a:t>ALFAM2 (Hafner et al. 2018/2029 ): No clear rain effect? </a:t>
            </a:r>
            <a:endParaRPr lang="en-US" sz="2400" dirty="0"/>
          </a:p>
          <a:p>
            <a:endParaRPr lang="en-US" sz="2400" dirty="0"/>
          </a:p>
          <a:p>
            <a:endParaRPr lang="da-DK" sz="24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CF04BA3-7208-6D2C-21BC-A3E868E6204D}"/>
              </a:ext>
            </a:extLst>
          </p:cNvPr>
          <p:cNvSpPr txBox="1">
            <a:spLocks/>
          </p:cNvSpPr>
          <p:nvPr/>
        </p:nvSpPr>
        <p:spPr>
          <a:xfrm>
            <a:off x="561975" y="4834732"/>
            <a:ext cx="8305800" cy="17907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Proposal</a:t>
            </a:r>
          </a:p>
          <a:p>
            <a:r>
              <a:rPr lang="en-US" dirty="0"/>
              <a:t>Need to know effect of intensity vs. total rain amounts during emission events</a:t>
            </a:r>
          </a:p>
          <a:p>
            <a:r>
              <a:rPr lang="en-US" dirty="0"/>
              <a:t>Controlled experiments with measure of TAN transport (TIC)</a:t>
            </a:r>
          </a:p>
          <a:p>
            <a:r>
              <a:rPr lang="en-US" dirty="0"/>
              <a:t>Convective transport upwards in soil, after rain events.</a:t>
            </a:r>
            <a:endParaRPr lang="da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8E41AE-46C1-71C5-7DBB-272B4D1234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483" t="1289" r="13495"/>
          <a:stretch/>
        </p:blipFill>
        <p:spPr>
          <a:xfrm>
            <a:off x="8867775" y="0"/>
            <a:ext cx="3228975" cy="462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E9062-64A8-1A8F-E165-53086BE63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This can measured or recorded without cost or at low cost </a:t>
            </a:r>
            <a:endParaRPr lang="da-DK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44EF5-B4AD-6E44-ACD5-C9469A1B2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564" y="1825625"/>
            <a:ext cx="5980670" cy="4351338"/>
          </a:xfrm>
        </p:spPr>
        <p:txBody>
          <a:bodyPr/>
          <a:lstStyle/>
          <a:p>
            <a:r>
              <a:rPr lang="en-US" dirty="0"/>
              <a:t>Soil: bare or covered with crops (size of crop at initiation and finalization)</a:t>
            </a:r>
          </a:p>
          <a:p>
            <a:r>
              <a:rPr lang="en-US" dirty="0"/>
              <a:t>Soil water content (Wet or dry  -  water content measured by drying)</a:t>
            </a:r>
          </a:p>
          <a:p>
            <a:r>
              <a:rPr lang="en-US" dirty="0"/>
              <a:t>Soil surface temperature</a:t>
            </a:r>
          </a:p>
          <a:p>
            <a:r>
              <a:rPr lang="en-US" dirty="0"/>
              <a:t>Solar radiation (Qualitative: cloudy or bright sunshine)</a:t>
            </a:r>
          </a:p>
          <a:p>
            <a:r>
              <a:rPr lang="en-US" dirty="0"/>
              <a:t>Surface pH</a:t>
            </a:r>
          </a:p>
          <a:p>
            <a:endParaRPr lang="da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4A140D-2800-A8F3-7F41-75294EC558B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5" t="1289"/>
          <a:stretch/>
        </p:blipFill>
        <p:spPr>
          <a:xfrm>
            <a:off x="6565056" y="1630041"/>
            <a:ext cx="5502392" cy="359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716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1BABE-FE5A-6517-C4C2-FC3DF81D0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1370"/>
            <a:ext cx="10515600" cy="774905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Summing up a little bit </a:t>
            </a:r>
            <a:endParaRPr lang="da-DK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06432-0379-80D9-3BED-B71E8DF93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647" y="672275"/>
            <a:ext cx="11246922" cy="2315689"/>
          </a:xfrm>
        </p:spPr>
        <p:txBody>
          <a:bodyPr>
            <a:normAutofit/>
          </a:bodyPr>
          <a:lstStyle/>
          <a:p>
            <a:endParaRPr lang="en-GB" sz="2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en-GB" sz="2400" dirty="0">
                <a:effectLst/>
                <a:ea typeface="Calibri" panose="020F0502020204030204" pitchFamily="34" charset="0"/>
              </a:rPr>
              <a:t>Basic research about processes needed to bring us to the next and more</a:t>
            </a:r>
            <a:r>
              <a:rPr lang="en-GB" sz="2400" dirty="0">
                <a:ea typeface="Calibri" panose="020F0502020204030204" pitchFamily="34" charset="0"/>
              </a:rPr>
              <a:t> precise level of calculating emission</a:t>
            </a:r>
          </a:p>
          <a:p>
            <a:pPr algn="ctr"/>
            <a:r>
              <a:rPr lang="en-GB" sz="2400" dirty="0">
                <a:effectLst/>
                <a:ea typeface="Calibri" panose="020F0502020204030204" pitchFamily="34" charset="0"/>
              </a:rPr>
              <a:t> We need methods to understand pH, infiltration, DM effects, wind – crop,   ???</a:t>
            </a:r>
          </a:p>
          <a:p>
            <a:pPr algn="ctr"/>
            <a:r>
              <a:rPr lang="en-GB" sz="2400" dirty="0">
                <a:effectLst/>
                <a:ea typeface="Calibri" panose="020F0502020204030204" pitchFamily="34" charset="0"/>
              </a:rPr>
              <a:t>We must implement</a:t>
            </a:r>
            <a:r>
              <a:rPr lang="en-GB" sz="2400" dirty="0">
                <a:ea typeface="Calibri" panose="020F0502020204030204" pitchFamily="34" charset="0"/>
              </a:rPr>
              <a:t> this knowledge in Farm models and Inventory calculators</a:t>
            </a:r>
            <a:endParaRPr lang="en-GB" sz="2400" dirty="0">
              <a:effectLst/>
              <a:ea typeface="Calibri" panose="020F0502020204030204" pitchFamily="34" charset="0"/>
            </a:endParaRPr>
          </a:p>
          <a:p>
            <a:endParaRPr lang="da-DK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FB5576-2A29-2BB9-320E-6C5474949A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5" t="1289"/>
          <a:stretch/>
        </p:blipFill>
        <p:spPr>
          <a:xfrm>
            <a:off x="3489347" y="3111500"/>
            <a:ext cx="5502392" cy="359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979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50E21-B9B2-C6E2-F633-CCCA7E526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8756"/>
            <a:ext cx="10515600" cy="13684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GOBSAT</a:t>
            </a:r>
            <a:br>
              <a:rPr lang="en-US" dirty="0"/>
            </a:br>
            <a:r>
              <a:rPr lang="en-US" sz="2800" dirty="0"/>
              <a:t>Good Old Boys Sit Around Table </a:t>
            </a:r>
            <a:br>
              <a:rPr lang="en-US" sz="2800" dirty="0"/>
            </a:br>
            <a:r>
              <a:rPr lang="en-US" sz="2800" dirty="0"/>
              <a:t>?</a:t>
            </a:r>
            <a:endParaRPr lang="da-DK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EF61D6-9974-0FA8-0AD0-2F829D7A8AEE}"/>
              </a:ext>
            </a:extLst>
          </p:cNvPr>
          <p:cNvSpPr txBox="1"/>
          <p:nvPr/>
        </p:nvSpPr>
        <p:spPr>
          <a:xfrm>
            <a:off x="178224" y="4583460"/>
            <a:ext cx="1117557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After 40 years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Emission factors: percent of total N (Anonymous 1984)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Emissions factors: kg ammoniacal nitrogen (NH</a:t>
            </a:r>
            <a:r>
              <a:rPr lang="en-GB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-N) per animal and year (</a:t>
            </a:r>
            <a:r>
              <a:rPr lang="en-GB" sz="20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Buijsman</a:t>
            </a: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 al</a:t>
            </a: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(1987)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Emission factor: A percentage of N (ECETOC, 1994; Hutchings </a:t>
            </a:r>
            <a:r>
              <a:rPr lang="en-GB" sz="20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 al</a:t>
            </a: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2001).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Emission factor: A percentage of TAN (NH</a:t>
            </a:r>
            <a:r>
              <a:rPr lang="en-GB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+NH</a:t>
            </a:r>
            <a:r>
              <a:rPr lang="en-GB" sz="2000" baseline="-25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en-GB" sz="20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n-GB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 (Hansen et al. 2008: Webb et al. 2014, Sommer et al. 2019)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7F640F-49AC-87CC-ED73-804178DDFD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5237" y="3001506"/>
            <a:ext cx="4279475" cy="4274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/>
              <a:t>Thank you for listening </a:t>
            </a: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39583759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DCB5928-DC7D-4612-9922-441966E156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682C1161-1736-45EC-99B7-33F3CAE9D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59047" cy="6858000"/>
          </a:xfrm>
          <a:custGeom>
            <a:avLst/>
            <a:gdLst>
              <a:gd name="connsiteX0" fmla="*/ 0 w 4959047"/>
              <a:gd name="connsiteY0" fmla="*/ 0 h 6858000"/>
              <a:gd name="connsiteX1" fmla="*/ 4110127 w 4959047"/>
              <a:gd name="connsiteY1" fmla="*/ 0 h 6858000"/>
              <a:gd name="connsiteX2" fmla="*/ 4179024 w 4959047"/>
              <a:gd name="connsiteY2" fmla="*/ 123368 h 6858000"/>
              <a:gd name="connsiteX3" fmla="*/ 4959047 w 4959047"/>
              <a:gd name="connsiteY3" fmla="*/ 3429000 h 6858000"/>
              <a:gd name="connsiteX4" fmla="*/ 4179024 w 4959047"/>
              <a:gd name="connsiteY4" fmla="*/ 6734633 h 6858000"/>
              <a:gd name="connsiteX5" fmla="*/ 4110127 w 4959047"/>
              <a:gd name="connsiteY5" fmla="*/ 6858000 h 6858000"/>
              <a:gd name="connsiteX6" fmla="*/ 0 w 495904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59047" h="6858000">
                <a:moveTo>
                  <a:pt x="0" y="0"/>
                </a:moveTo>
                <a:lnTo>
                  <a:pt x="4110127" y="0"/>
                </a:lnTo>
                <a:lnTo>
                  <a:pt x="4179024" y="123368"/>
                </a:lnTo>
                <a:cubicBezTo>
                  <a:pt x="4668929" y="1045156"/>
                  <a:pt x="4959047" y="2189404"/>
                  <a:pt x="4959047" y="3429000"/>
                </a:cubicBezTo>
                <a:cubicBezTo>
                  <a:pt x="4959047" y="4668597"/>
                  <a:pt x="4668929" y="5812845"/>
                  <a:pt x="4179024" y="6734633"/>
                </a:cubicBezTo>
                <a:lnTo>
                  <a:pt x="411012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6E6E6"/>
            </a:solidFill>
          </a:ln>
          <a:effectLst>
            <a:outerShdw blurRad="762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84D4DDB8-B68F-45B0-9F62-C4279996F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948887" cy="6858000"/>
          </a:xfrm>
          <a:custGeom>
            <a:avLst/>
            <a:gdLst>
              <a:gd name="connsiteX0" fmla="*/ 0 w 4948887"/>
              <a:gd name="connsiteY0" fmla="*/ 0 h 6858000"/>
              <a:gd name="connsiteX1" fmla="*/ 4099967 w 4948887"/>
              <a:gd name="connsiteY1" fmla="*/ 0 h 6858000"/>
              <a:gd name="connsiteX2" fmla="*/ 4168864 w 4948887"/>
              <a:gd name="connsiteY2" fmla="*/ 123368 h 6858000"/>
              <a:gd name="connsiteX3" fmla="*/ 4948887 w 4948887"/>
              <a:gd name="connsiteY3" fmla="*/ 3429000 h 6858000"/>
              <a:gd name="connsiteX4" fmla="*/ 4168864 w 4948887"/>
              <a:gd name="connsiteY4" fmla="*/ 6734633 h 6858000"/>
              <a:gd name="connsiteX5" fmla="*/ 4099967 w 4948887"/>
              <a:gd name="connsiteY5" fmla="*/ 6858000 h 6858000"/>
              <a:gd name="connsiteX6" fmla="*/ 0 w 494888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48887" h="6858000">
                <a:moveTo>
                  <a:pt x="0" y="0"/>
                </a:moveTo>
                <a:lnTo>
                  <a:pt x="4099967" y="0"/>
                </a:lnTo>
                <a:lnTo>
                  <a:pt x="4168864" y="123368"/>
                </a:lnTo>
                <a:cubicBezTo>
                  <a:pt x="4658769" y="1045156"/>
                  <a:pt x="4948887" y="2189404"/>
                  <a:pt x="4948887" y="3429000"/>
                </a:cubicBezTo>
                <a:cubicBezTo>
                  <a:pt x="4948887" y="4668597"/>
                  <a:pt x="4658769" y="5812845"/>
                  <a:pt x="4168864" y="6734633"/>
                </a:cubicBezTo>
                <a:lnTo>
                  <a:pt x="4099967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D70A5C-36FA-FACE-3638-7ADB31A95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TAN in liquid surface processes</a:t>
            </a:r>
            <a:b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about activity of the ions?</a:t>
            </a:r>
            <a:b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b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7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Contribute to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6C1FC-1E87-C9DF-2485-C3B868300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7981" y="4872922"/>
            <a:ext cx="3933306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Ionic strength is related to Electric Conductivity (contribute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40233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DC2C0B-48CC-41A8-AC75-08F6FE5561B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615"/>
          <a:stretch/>
        </p:blipFill>
        <p:spPr>
          <a:xfrm>
            <a:off x="5414356" y="1286525"/>
            <a:ext cx="6408836" cy="413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70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8D43E-0ABC-AD09-0001-B384054B7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4" name="Picture 3" descr="SB24msekt300dpi.jpg">
            <a:extLst>
              <a:ext uri="{FF2B5EF4-FFF2-40B4-BE49-F238E27FC236}">
                <a16:creationId xmlns:a16="http://schemas.microsoft.com/office/drawing/2014/main" id="{D5FDCE2F-B641-3A64-31EC-DC9A459F16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91" r="13818"/>
          <a:stretch/>
        </p:blipFill>
        <p:spPr>
          <a:xfrm>
            <a:off x="6845808" y="1863011"/>
            <a:ext cx="4969954" cy="3931920"/>
          </a:xfrm>
          <a:prstGeom prst="rect">
            <a:avLst/>
          </a:prstGeom>
        </p:spPr>
      </p:pic>
      <p:pic>
        <p:nvPicPr>
          <p:cNvPr id="5" name="Billede 2" descr="Et billede, der indeholder tekst, diagram, linje/række, nummer/tal&#10;&#10;Beskrivelsen er genereret automatisk">
            <a:extLst>
              <a:ext uri="{FF2B5EF4-FFF2-40B4-BE49-F238E27FC236}">
                <a16:creationId xmlns:a16="http://schemas.microsoft.com/office/drawing/2014/main" id="{14DB801D-D8DB-5AC7-F946-641434DA5A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0002" y="257789"/>
            <a:ext cx="6635806" cy="695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8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9EDDF-1D0D-FF8E-0660-3515B2BF1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5375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Ammonium is not emitted – </a:t>
            </a:r>
            <a:br>
              <a:rPr lang="en-US" dirty="0"/>
            </a:b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GB" sz="44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aq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en-US" dirty="0"/>
              <a:t> is much involved in controlling release of NH</a:t>
            </a:r>
            <a:r>
              <a:rPr lang="en-US" baseline="-25000" dirty="0"/>
              <a:t>3</a:t>
            </a:r>
            <a:endParaRPr lang="da-DK" dirty="0"/>
          </a:p>
        </p:txBody>
      </p:sp>
      <p:pic>
        <p:nvPicPr>
          <p:cNvPr id="5" name="Picture 85">
            <a:extLst>
              <a:ext uri="{FF2B5EF4-FFF2-40B4-BE49-F238E27FC236}">
                <a16:creationId xmlns:a16="http://schemas.microsoft.com/office/drawing/2014/main" id="{5BB57896-ABF3-DE03-37D0-D89F6BE16C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460110"/>
            <a:ext cx="10515600" cy="287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0700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EA7337F-CCF8-C982-E049-771CA999AE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5032" y="335625"/>
            <a:ext cx="3921760" cy="171669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Sven Gjedde Sommer</a:t>
            </a:r>
          </a:p>
          <a:p>
            <a:r>
              <a:rPr lang="en-US" dirty="0"/>
              <a:t>Faculty of Technical Sciences (Tech). </a:t>
            </a:r>
          </a:p>
          <a:p>
            <a:r>
              <a:rPr lang="en-US" dirty="0"/>
              <a:t>Department of Biological and Chemical Engineering (BCE) </a:t>
            </a:r>
            <a:endParaRPr lang="da-DK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3966B8B-CC41-AE0E-067F-8F9F80D89A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186680" y="190386"/>
            <a:ext cx="6375400" cy="3212784"/>
          </a:xfrm>
        </p:spPr>
        <p:txBody>
          <a:bodyPr/>
          <a:lstStyle/>
          <a:p>
            <a:r>
              <a:rPr lang="en-US" b="1" dirty="0"/>
              <a:t>Background</a:t>
            </a:r>
          </a:p>
          <a:p>
            <a:r>
              <a:rPr lang="en-US" dirty="0"/>
              <a:t>Agronomist, PhD, Dr. Tech</a:t>
            </a:r>
          </a:p>
          <a:p>
            <a:r>
              <a:rPr lang="en-US" dirty="0"/>
              <a:t>Ministry of Environment &amp; National Environmental Research Institute (NERI)</a:t>
            </a:r>
          </a:p>
          <a:p>
            <a:r>
              <a:rPr lang="en-US" dirty="0"/>
              <a:t>Danish Institute of Agricultural Sciences, University of Southern Denmark, Aarhus University </a:t>
            </a:r>
            <a:endParaRPr lang="da-DK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B384A17E-23CD-18A7-FC50-1A6F7ED0E884}"/>
              </a:ext>
            </a:extLst>
          </p:cNvPr>
          <p:cNvSpPr txBox="1">
            <a:spLocks/>
          </p:cNvSpPr>
          <p:nvPr/>
        </p:nvSpPr>
        <p:spPr>
          <a:xfrm>
            <a:off x="5515684" y="3809026"/>
            <a:ext cx="6488132" cy="27458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Research</a:t>
            </a:r>
          </a:p>
          <a:p>
            <a:pPr marL="0" indent="0">
              <a:buNone/>
            </a:pPr>
            <a:r>
              <a:rPr lang="en-US" dirty="0"/>
              <a:t>Ammonia emission – animal manure</a:t>
            </a:r>
          </a:p>
          <a:p>
            <a:pPr marL="0" indent="0">
              <a:buNone/>
            </a:pPr>
            <a:r>
              <a:rPr lang="en-US" dirty="0"/>
              <a:t>GHG emission – animal manure</a:t>
            </a:r>
          </a:p>
          <a:p>
            <a:pPr marL="0" indent="0">
              <a:buNone/>
            </a:pPr>
            <a:r>
              <a:rPr lang="en-US" dirty="0"/>
              <a:t>Separation of animal manure</a:t>
            </a:r>
          </a:p>
          <a:p>
            <a:pPr marL="0" indent="0">
              <a:buNone/>
            </a:pPr>
            <a:r>
              <a:rPr lang="en-US" dirty="0"/>
              <a:t>Sustainable manure management (Developing countries)</a:t>
            </a:r>
          </a:p>
        </p:txBody>
      </p:sp>
      <p:pic>
        <p:nvPicPr>
          <p:cNvPr id="11" name="Picture 10" descr="SB24msekt300dpi.jpg">
            <a:extLst>
              <a:ext uri="{FF2B5EF4-FFF2-40B4-BE49-F238E27FC236}">
                <a16:creationId xmlns:a16="http://schemas.microsoft.com/office/drawing/2014/main" id="{1D8FEF5A-5562-DDAC-97DD-ED484197C7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3991" r="13818" b="-21560"/>
          <a:stretch/>
        </p:blipFill>
        <p:spPr>
          <a:xfrm>
            <a:off x="300916" y="2633220"/>
            <a:ext cx="4969954" cy="373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63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28C245A-F712-A638-F262-D81FA13A32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29392" y="191961"/>
            <a:ext cx="5866608" cy="2801759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/>
              <a:t>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Editor: Bioprocesses: A Comprehensive Guide to Sustainable Resources in the Non-Fossil Era (Cambridge University Press)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Green Irrigation technology using salt water – Network with colleagues from India (Climate change adaptation)</a:t>
            </a:r>
          </a:p>
          <a:p>
            <a:endParaRPr lang="en-US" dirty="0"/>
          </a:p>
          <a:p>
            <a:endParaRPr lang="en-US" dirty="0"/>
          </a:p>
          <a:p>
            <a:endParaRPr lang="da-DK" dirty="0"/>
          </a:p>
        </p:txBody>
      </p:sp>
      <p:pic>
        <p:nvPicPr>
          <p:cNvPr id="11" name="Picture 10" descr="A diagram of the atmosphere of the earth&#10;&#10;Description automatically generated">
            <a:extLst>
              <a:ext uri="{FF2B5EF4-FFF2-40B4-BE49-F238E27FC236}">
                <a16:creationId xmlns:a16="http://schemas.microsoft.com/office/drawing/2014/main" id="{08ED1830-E3FE-47BA-8F98-913DE42C7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158" y="3132515"/>
            <a:ext cx="5153025" cy="3374756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6C38D1EA-BA52-59F5-E534-517BF4F9DC59}"/>
              </a:ext>
            </a:extLst>
          </p:cNvPr>
          <p:cNvSpPr txBox="1">
            <a:spLocks/>
          </p:cNvSpPr>
          <p:nvPr/>
        </p:nvSpPr>
        <p:spPr>
          <a:xfrm>
            <a:off x="5887233" y="1703540"/>
            <a:ext cx="6304767" cy="4803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/>
              <a:t>Future potential activities</a:t>
            </a: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Hydrobiochar</a:t>
            </a:r>
            <a:r>
              <a:rPr lang="en-US" sz="2400" dirty="0"/>
              <a:t> project –with Chinese partners –calculate GHG reduction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Ammonia emission from bird colonies in Chile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Accelerating implementation of sustainable manure nutrient recycling strategies and technologies workshop - Chile (OECD,)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Impact of competence building project SUSANE in Vietnam &amp; new courses in 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Research-based public sector consultancy (GHG – climate change)</a:t>
            </a:r>
            <a:endParaRPr lang="da-DK" sz="2400" dirty="0"/>
          </a:p>
        </p:txBody>
      </p:sp>
    </p:spTree>
    <p:extLst>
      <p:ext uri="{BB962C8B-B14F-4D97-AF65-F5344CB8AC3E}">
        <p14:creationId xmlns:p14="http://schemas.microsoft.com/office/powerpoint/2010/main" val="133600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4C56-79CD-783E-C80B-54DB4A9DE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2412" y="2071808"/>
            <a:ext cx="6067723" cy="2038350"/>
          </a:xfrm>
        </p:spPr>
        <p:txBody>
          <a:bodyPr>
            <a:normAutofit fontScale="90000"/>
          </a:bodyPr>
          <a:lstStyle/>
          <a:p>
            <a:r>
              <a:rPr lang="en-US" dirty="0"/>
              <a:t>Do we know:</a:t>
            </a:r>
            <a:br>
              <a:rPr lang="en-US" dirty="0"/>
            </a:br>
            <a:r>
              <a:rPr lang="en-US" dirty="0"/>
              <a:t>	the relevant processes?</a:t>
            </a:r>
            <a:br>
              <a:rPr lang="en-US" dirty="0"/>
            </a:br>
            <a:r>
              <a:rPr lang="en-US" dirty="0"/>
              <a:t>	the rate parameters?</a:t>
            </a:r>
            <a:endParaRPr lang="da-DK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255FB3C-B65E-4204-972B-791D7EFFD448}"/>
              </a:ext>
            </a:extLst>
          </p:cNvPr>
          <p:cNvSpPr txBox="1">
            <a:spLocks/>
          </p:cNvSpPr>
          <p:nvPr/>
        </p:nvSpPr>
        <p:spPr>
          <a:xfrm>
            <a:off x="5599025" y="4329888"/>
            <a:ext cx="6592975" cy="17169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a-DK" sz="6400" dirty="0">
                <a:sym typeface="Wingdings" panose="05000000000000000000" pitchFamily="2" charset="2"/>
              </a:rPr>
              <a:t> </a:t>
            </a:r>
          </a:p>
          <a:p>
            <a:r>
              <a:rPr lang="da-DK" sz="6400" dirty="0">
                <a:sym typeface="Wingdings" panose="05000000000000000000" pitchFamily="2" charset="2"/>
              </a:rPr>
              <a:t>Do </a:t>
            </a:r>
            <a:r>
              <a:rPr lang="da-DK" sz="6400" dirty="0" err="1">
                <a:sym typeface="Wingdings" panose="05000000000000000000" pitchFamily="2" charset="2"/>
              </a:rPr>
              <a:t>we</a:t>
            </a:r>
            <a:r>
              <a:rPr lang="da-DK" sz="6400" dirty="0">
                <a:sym typeface="Wingdings" panose="05000000000000000000" pitchFamily="2" charset="2"/>
              </a:rPr>
              <a:t> have a </a:t>
            </a:r>
            <a:r>
              <a:rPr lang="da-DK" sz="6400" dirty="0" err="1">
                <a:sym typeface="Wingdings" panose="05000000000000000000" pitchFamily="2" charset="2"/>
              </a:rPr>
              <a:t>good</a:t>
            </a:r>
            <a:r>
              <a:rPr lang="da-DK" sz="6400" dirty="0">
                <a:sym typeface="Wingdings" panose="05000000000000000000" pitchFamily="2" charset="2"/>
              </a:rPr>
              <a:t> </a:t>
            </a:r>
            <a:r>
              <a:rPr lang="da-DK" sz="6400" dirty="0" err="1">
                <a:sym typeface="Wingdings" panose="05000000000000000000" pitchFamily="2" charset="2"/>
              </a:rPr>
              <a:t>enough</a:t>
            </a:r>
            <a:r>
              <a:rPr lang="da-DK" sz="6400" dirty="0">
                <a:sym typeface="Wingdings" panose="05000000000000000000" pitchFamily="2" charset="2"/>
              </a:rPr>
              <a:t> </a:t>
            </a:r>
            <a:r>
              <a:rPr lang="da-DK" sz="6400" dirty="0" err="1">
                <a:sym typeface="Wingdings" panose="05000000000000000000" pitchFamily="2" charset="2"/>
              </a:rPr>
              <a:t>understanding</a:t>
            </a:r>
            <a:r>
              <a:rPr lang="da-DK" sz="6400" dirty="0">
                <a:sym typeface="Wingdings" panose="05000000000000000000" pitchFamily="2" charset="2"/>
              </a:rPr>
              <a:t> of the system?</a:t>
            </a:r>
            <a:endParaRPr lang="da-DK" sz="6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900D41-5D94-068A-19BF-E117D405F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9800" y="16285"/>
            <a:ext cx="2362200" cy="2038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1357B4D-211B-CCEC-ABD5-DDCB0E76D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55" y="1890559"/>
            <a:ext cx="5448300" cy="35909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B329E9-B1FA-5391-6B33-8EF745264D62}"/>
              </a:ext>
            </a:extLst>
          </p:cNvPr>
          <p:cNvSpPr txBox="1"/>
          <p:nvPr/>
        </p:nvSpPr>
        <p:spPr>
          <a:xfrm>
            <a:off x="-167509" y="295475"/>
            <a:ext cx="1072934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Can we can create a good predictive model</a:t>
            </a:r>
            <a:r>
              <a:rPr lang="en-US" sz="4400" b="1" dirty="0">
                <a:latin typeface="Algerian" panose="04020705040A02060702" pitchFamily="8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27040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64C56-79CD-783E-C80B-54DB4A9DE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321" y="-179090"/>
            <a:ext cx="10515600" cy="1325563"/>
          </a:xfrm>
        </p:spPr>
        <p:txBody>
          <a:bodyPr/>
          <a:lstStyle/>
          <a:p>
            <a:r>
              <a:rPr lang="en-US" dirty="0"/>
              <a:t>Transport in air</a:t>
            </a:r>
            <a:endParaRPr lang="da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25CEB4-C709-81A7-064C-1E3EFABC1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6695" y="-2271"/>
            <a:ext cx="4424680" cy="18791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9D3B94-1E69-4910-BB06-6510E5BFE930}"/>
              </a:ext>
            </a:extLst>
          </p:cNvPr>
          <p:cNvSpPr txBox="1"/>
          <p:nvPr/>
        </p:nvSpPr>
        <p:spPr>
          <a:xfrm>
            <a:off x="332510" y="904242"/>
            <a:ext cx="758833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Nice models building on resistance to transport – are not used in farm models or inventory calculators</a:t>
            </a:r>
          </a:p>
          <a:p>
            <a:endParaRPr lang="en-US" sz="2200" dirty="0"/>
          </a:p>
          <a:p>
            <a:r>
              <a:rPr lang="en-US" sz="2200" dirty="0"/>
              <a:t>ALFAM2 model (Hafner et al. 2018/2019) </a:t>
            </a:r>
          </a:p>
          <a:p>
            <a:r>
              <a:rPr lang="en-US" sz="2200" dirty="0"/>
              <a:t>include wind effect (High SD) - </a:t>
            </a:r>
            <a:r>
              <a:rPr lang="en-US" sz="2200" dirty="0">
                <a:sym typeface="Wingdings" panose="05000000000000000000" pitchFamily="2" charset="2"/>
              </a:rPr>
              <a:t>no effect of crop height?</a:t>
            </a:r>
            <a:endParaRPr lang="da-DK" sz="22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56E323A-F744-6E74-D11B-58F12E06CA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76" y="3480794"/>
            <a:ext cx="4243598" cy="345439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231F0C3-87DA-CF25-4440-23E5B1E86CA8}"/>
              </a:ext>
            </a:extLst>
          </p:cNvPr>
          <p:cNvSpPr txBox="1"/>
          <p:nvPr/>
        </p:nvSpPr>
        <p:spPr>
          <a:xfrm>
            <a:off x="129310" y="2791770"/>
            <a:ext cx="3896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Is emission exponentially related to wind speed (Wind tunnel)? </a:t>
            </a:r>
            <a:endParaRPr lang="da-DK" sz="2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64E38D2-C7D8-6076-6C6B-02AB1AAA28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49875" y="3352644"/>
            <a:ext cx="5374734" cy="36650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0184969-DCB1-1D05-6A41-0DCEEA3E2BF6}"/>
              </a:ext>
            </a:extLst>
          </p:cNvPr>
          <p:cNvSpPr txBox="1"/>
          <p:nvPr/>
        </p:nvSpPr>
        <p:spPr>
          <a:xfrm>
            <a:off x="4430023" y="2803958"/>
            <a:ext cx="35509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Is reduction in emission linearly related to crop height (IHF)? </a:t>
            </a:r>
            <a:endParaRPr lang="da-DK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7DD9511-3891-7633-240E-4CC32EA8CC04}"/>
              </a:ext>
            </a:extLst>
          </p:cNvPr>
          <p:cNvSpPr txBox="1"/>
          <p:nvPr/>
        </p:nvSpPr>
        <p:spPr>
          <a:xfrm>
            <a:off x="8151615" y="2373927"/>
            <a:ext cx="39110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Proposal:</a:t>
            </a:r>
          </a:p>
          <a:p>
            <a:endParaRPr lang="en-US" sz="2400" dirty="0"/>
          </a:p>
          <a:p>
            <a:r>
              <a:rPr lang="en-US" sz="2400" dirty="0"/>
              <a:t>Air transport calculations can be improved by use of the resistance to transport concept. </a:t>
            </a:r>
          </a:p>
          <a:p>
            <a:r>
              <a:rPr lang="en-US" sz="2400" dirty="0"/>
              <a:t>Can we use the resistance concept to include crop effect?</a:t>
            </a:r>
            <a:endParaRPr lang="da-DK" sz="2400" dirty="0"/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>
          <a:xfrm flipV="1">
            <a:off x="1090760" y="4536373"/>
            <a:ext cx="2258082" cy="1441089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395D1459-C2DA-E66C-7490-E24D596E9567}"/>
              </a:ext>
            </a:extLst>
          </p:cNvPr>
          <p:cNvSpPr txBox="1"/>
          <p:nvPr/>
        </p:nvSpPr>
        <p:spPr>
          <a:xfrm>
            <a:off x="8963244" y="6302296"/>
            <a:ext cx="34111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 (Sommer and </a:t>
            </a:r>
            <a:r>
              <a:rPr lang="en-US" sz="1600" dirty="0" err="1"/>
              <a:t>Misselbrook</a:t>
            </a:r>
            <a:r>
              <a:rPr lang="en-US" sz="1600" dirty="0"/>
              <a:t> 2016; Thorman et al. 2008)</a:t>
            </a:r>
            <a:endParaRPr lang="da-DK" sz="1600" dirty="0"/>
          </a:p>
        </p:txBody>
      </p:sp>
    </p:spTree>
    <p:extLst>
      <p:ext uri="{BB962C8B-B14F-4D97-AF65-F5344CB8AC3E}">
        <p14:creationId xmlns:p14="http://schemas.microsoft.com/office/powerpoint/2010/main" val="214352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84FF-34F8-D32A-9CDE-EF627B1FD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74942"/>
            <a:ext cx="9349509" cy="1325563"/>
          </a:xfrm>
        </p:spPr>
        <p:txBody>
          <a:bodyPr>
            <a:normAutofit/>
          </a:bodyPr>
          <a:lstStyle/>
          <a:p>
            <a:r>
              <a:rPr lang="en-US" dirty="0"/>
              <a:t>Ammonium – Ammonia-Equilibrium</a:t>
            </a:r>
            <a:br>
              <a:rPr lang="en-US" dirty="0"/>
            </a:br>
            <a:r>
              <a:rPr lang="en-US" dirty="0"/>
              <a:t>Temperature dependence</a:t>
            </a:r>
            <a:endParaRPr lang="da-DK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8C660C-4E52-095A-6FA5-767399738A16}"/>
              </a:ext>
            </a:extLst>
          </p:cNvPr>
          <p:cNvSpPr txBox="1"/>
          <p:nvPr/>
        </p:nvSpPr>
        <p:spPr>
          <a:xfrm>
            <a:off x="415636" y="1643327"/>
            <a:ext cx="58547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Surface temperature can be much different from air temperature. </a:t>
            </a:r>
          </a:p>
          <a:p>
            <a:endParaRPr lang="en-US" sz="2400" dirty="0"/>
          </a:p>
          <a:p>
            <a:pPr marL="534988" indent="-261938"/>
            <a:r>
              <a:rPr lang="en-US" sz="2400" dirty="0"/>
              <a:t>- Difference: Depends on solar radiation, albedo, wind and canopy cover.</a:t>
            </a:r>
          </a:p>
          <a:p>
            <a:pPr marL="534988" indent="-261938"/>
            <a:r>
              <a:rPr lang="en-US" sz="2400" dirty="0"/>
              <a:t>-Take care: reported soil temperature is often taken below surface.</a:t>
            </a:r>
          </a:p>
          <a:p>
            <a:pPr algn="l"/>
            <a:endParaRPr lang="en-US" sz="1800" b="0" i="0" u="none" strike="noStrike" baseline="0" dirty="0">
              <a:latin typeface="AdvTimes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5A8DEE3-1DE6-9730-FA5A-96E0FDE01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8972" y="143530"/>
            <a:ext cx="2238375" cy="19145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AE9844-02B6-36E2-F8AD-471CE3E2E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2647" y="2163432"/>
            <a:ext cx="5854700" cy="43408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7E6C46-CCE8-C53C-5657-4B733090DB98}"/>
              </a:ext>
            </a:extLst>
          </p:cNvPr>
          <p:cNvSpPr txBox="1"/>
          <p:nvPr/>
        </p:nvSpPr>
        <p:spPr>
          <a:xfrm>
            <a:off x="415636" y="4934632"/>
            <a:ext cx="64338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/>
              <a:t>Proposal: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Surface temperature: estimated using i</a:t>
            </a:r>
            <a:r>
              <a:rPr lang="en-GB" sz="2400" b="0" i="0" u="none" strike="noStrike" baseline="0" dirty="0"/>
              <a:t>ncident solar radiation, </a:t>
            </a:r>
            <a:r>
              <a:rPr lang="en-GB" sz="2400" dirty="0"/>
              <a:t>albedo, wind and crop cover.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Measure soil surface temperature – 50€.</a:t>
            </a:r>
          </a:p>
        </p:txBody>
      </p:sp>
    </p:spTree>
    <p:extLst>
      <p:ext uri="{BB962C8B-B14F-4D97-AF65-F5344CB8AC3E}">
        <p14:creationId xmlns:p14="http://schemas.microsoft.com/office/powerpoint/2010/main" val="405355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3995D-4159-41B3-0265-3E4EFE26E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" y="151550"/>
            <a:ext cx="9468078" cy="1340200"/>
          </a:xfrm>
        </p:spPr>
        <p:txBody>
          <a:bodyPr anchor="ctr">
            <a:normAutofit/>
          </a:bodyPr>
          <a:lstStyle/>
          <a:p>
            <a:pPr algn="ctr"/>
            <a:r>
              <a:rPr lang="en-GB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en-GB" sz="2600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+</a:t>
            </a:r>
            <a:r>
              <a:rPr lang="en-GB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GB" sz="2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aq</a:t>
            </a:r>
            <a:r>
              <a:rPr lang="en-GB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activity (pH) affects </a:t>
            </a:r>
            <a:r>
              <a:rPr lang="en-US" sz="2800" dirty="0">
                <a:latin typeface="+mn-lt"/>
              </a:rPr>
              <a:t>NH</a:t>
            </a:r>
            <a:r>
              <a:rPr lang="en-US" sz="2800" baseline="-25000" dirty="0">
                <a:latin typeface="+mn-lt"/>
              </a:rPr>
              <a:t>3</a:t>
            </a:r>
            <a:r>
              <a:rPr lang="en-US" sz="2800" dirty="0">
                <a:latin typeface="+mn-lt"/>
              </a:rPr>
              <a:t>/NH</a:t>
            </a:r>
            <a:r>
              <a:rPr lang="en-US" sz="2800" baseline="-25000" dirty="0">
                <a:latin typeface="+mn-lt"/>
              </a:rPr>
              <a:t>4</a:t>
            </a:r>
            <a:r>
              <a:rPr lang="en-US" sz="2800" baseline="30000" dirty="0">
                <a:latin typeface="+mn-lt"/>
              </a:rPr>
              <a:t>+ </a:t>
            </a:r>
            <a:r>
              <a:rPr lang="en-GB" sz="26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equilibrium in the slurry/soil surface</a:t>
            </a:r>
            <a:endParaRPr lang="da-DK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0A2ED-748A-460C-C3CB-FBD09B89975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90369" y="1333728"/>
            <a:ext cx="5560114" cy="346577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dirty="0"/>
              <a:t>Is too difficult, so  let us forget it????</a:t>
            </a:r>
          </a:p>
          <a:p>
            <a:pPr marL="0" indent="0">
              <a:buNone/>
            </a:pPr>
            <a:r>
              <a:rPr lang="en-US" sz="2400" dirty="0"/>
              <a:t>So</a:t>
            </a:r>
          </a:p>
          <a:p>
            <a:pPr marL="0" indent="0">
              <a:buNone/>
            </a:pPr>
            <a:r>
              <a:rPr lang="en-US" sz="2400" dirty="0"/>
              <a:t>Few studies include pH??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Challenge</a:t>
            </a:r>
          </a:p>
          <a:p>
            <a:r>
              <a:rPr lang="en-US" sz="2400" dirty="0"/>
              <a:t>pH in slurry/soil surface measured with pH-electrodes (flat nose + water) ups?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121800A-6012-E358-9EBF-FBE1742502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749"/>
          <a:stretch/>
        </p:blipFill>
        <p:spPr>
          <a:xfrm>
            <a:off x="6324600" y="2316063"/>
            <a:ext cx="5123213" cy="4288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C2B525-B9CC-BDD2-A096-C4ED3C829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3625" y="135729"/>
            <a:ext cx="2238375" cy="19145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CF5340-16A6-D591-CE5C-C3AAA74C4612}"/>
              </a:ext>
            </a:extLst>
          </p:cNvPr>
          <p:cNvSpPr txBox="1"/>
          <p:nvPr/>
        </p:nvSpPr>
        <p:spPr>
          <a:xfrm>
            <a:off x="290829" y="4641482"/>
            <a:ext cx="48749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b="1" dirty="0"/>
              <a:t>Proposal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You could use </a:t>
            </a:r>
            <a:r>
              <a:rPr lang="en-US" sz="2400" dirty="0" err="1"/>
              <a:t>optodes</a:t>
            </a:r>
            <a:r>
              <a:rPr lang="en-US" sz="2400" dirty="0"/>
              <a:t>!</a:t>
            </a:r>
            <a:r>
              <a:rPr lang="en-US" sz="2400" b="1" dirty="0"/>
              <a:t> 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Include calculation about  how CO</a:t>
            </a:r>
            <a:r>
              <a:rPr lang="en-US" sz="2400" baseline="-25000" dirty="0"/>
              <a:t>2</a:t>
            </a:r>
            <a:r>
              <a:rPr lang="en-US" sz="2400" dirty="0"/>
              <a:t> affect pH and emission?</a:t>
            </a:r>
            <a:endParaRPr lang="da-DK" sz="2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0FA016C-07AD-F3F6-24D6-D2DA53E094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749"/>
          <a:stretch/>
        </p:blipFill>
        <p:spPr>
          <a:xfrm>
            <a:off x="6160258" y="2225691"/>
            <a:ext cx="5231179" cy="43787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E62337-4031-C133-AE68-C5FC5B0F6D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8882" y="1927028"/>
            <a:ext cx="6533118" cy="467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36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8BC80-9D4E-BBB4-10FB-C9C51D4B8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0" y="149225"/>
            <a:ext cx="10515600" cy="1325563"/>
          </a:xfrm>
        </p:spPr>
        <p:txBody>
          <a:bodyPr>
            <a:normAutofit/>
          </a:bodyPr>
          <a:lstStyle/>
          <a:p>
            <a:r>
              <a:rPr lang="da-DK" sz="4000" b="1" dirty="0" err="1"/>
              <a:t>Temperature</a:t>
            </a:r>
            <a:r>
              <a:rPr lang="da-DK" sz="4000" b="1" dirty="0"/>
              <a:t> and </a:t>
            </a:r>
            <a:r>
              <a:rPr lang="da-DK" sz="4000" b="1" dirty="0" err="1"/>
              <a:t>crust</a:t>
            </a:r>
            <a:r>
              <a:rPr lang="da-DK" sz="4000" b="1" dirty="0"/>
              <a:t> </a:t>
            </a:r>
            <a:r>
              <a:rPr lang="da-DK" sz="4000" b="1" dirty="0" err="1"/>
              <a:t>interaction</a:t>
            </a:r>
            <a:endParaRPr lang="da-DK" sz="4000" b="1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D153039-107D-7517-118D-BACB0CEA866A}"/>
              </a:ext>
            </a:extLst>
          </p:cNvPr>
          <p:cNvSpPr txBox="1">
            <a:spLocks/>
          </p:cNvSpPr>
          <p:nvPr/>
        </p:nvSpPr>
        <p:spPr>
          <a:xfrm>
            <a:off x="508000" y="1198379"/>
            <a:ext cx="8686800" cy="1119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22960">
              <a:spcBef>
                <a:spcPts val="900"/>
              </a:spcBef>
              <a:buNone/>
            </a:pPr>
            <a:r>
              <a:rPr lang="en-US" sz="2400" kern="1200" dirty="0">
                <a:solidFill>
                  <a:schemeClr val="tx1"/>
                </a:solidFill>
              </a:rPr>
              <a:t>Pedersen et al. (2021) emission increase with air temperature up to ca. 14 </a:t>
            </a:r>
            <a:r>
              <a:rPr lang="en-US" sz="2400" kern="1200" baseline="30000" dirty="0" err="1">
                <a:solidFill>
                  <a:schemeClr val="tx1"/>
                </a:solidFill>
              </a:rPr>
              <a:t>o</a:t>
            </a:r>
            <a:r>
              <a:rPr lang="en-US" sz="2400" kern="1200" dirty="0" err="1">
                <a:solidFill>
                  <a:schemeClr val="tx1"/>
                </a:solidFill>
              </a:rPr>
              <a:t>C.</a:t>
            </a:r>
            <a:r>
              <a:rPr lang="en-US" sz="2400" kern="1200" dirty="0">
                <a:solidFill>
                  <a:schemeClr val="tx1"/>
                </a:solidFill>
              </a:rPr>
              <a:t> Assumed crust formation then halted emission (bare soil).</a:t>
            </a:r>
            <a:endParaRPr lang="en-US" sz="24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DC2117-855F-E528-A19B-93687AF7B7A2}"/>
              </a:ext>
            </a:extLst>
          </p:cNvPr>
          <p:cNvSpPr txBox="1">
            <a:spLocks/>
          </p:cNvSpPr>
          <p:nvPr/>
        </p:nvSpPr>
        <p:spPr>
          <a:xfrm>
            <a:off x="5621571" y="2771652"/>
            <a:ext cx="6595829" cy="1783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822960">
              <a:spcBef>
                <a:spcPts val="900"/>
              </a:spcBef>
              <a:buNone/>
            </a:pP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 crust effect:</a:t>
            </a:r>
          </a:p>
          <a:p>
            <a:pPr marL="205740" indent="-205740" defTabSz="822960">
              <a:spcBef>
                <a:spcPts val="900"/>
              </a:spcBef>
            </a:pPr>
            <a:r>
              <a:rPr lang="en-US" sz="2400" kern="12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Proposed after a visual observation by Thompson et al. (1990). No study confirm the hypothesis.</a:t>
            </a:r>
          </a:p>
          <a:p>
            <a:pPr marL="205740" indent="-205740" defTabSz="822960">
              <a:spcBef>
                <a:spcPts val="900"/>
              </a:spcBef>
            </a:pPr>
            <a:endParaRPr lang="en-US" sz="1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656781-69B1-0EE9-414A-821A4DD50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2478" y="126484"/>
            <a:ext cx="2238375" cy="19145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EA12BF-DEDC-D1CA-1EC1-227B7900F0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98" y="2066409"/>
            <a:ext cx="5390616" cy="39914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FC63E9-BE14-D796-E4DD-82B6EBECD729}"/>
              </a:ext>
            </a:extLst>
          </p:cNvPr>
          <p:cNvSpPr txBox="1"/>
          <p:nvPr/>
        </p:nvSpPr>
        <p:spPr>
          <a:xfrm>
            <a:off x="5532671" y="4536054"/>
            <a:ext cx="6096000" cy="131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b="1" dirty="0" err="1"/>
              <a:t>Proposal</a:t>
            </a:r>
            <a:r>
              <a:rPr lang="da-DK" sz="2400" b="1" dirty="0"/>
              <a:t>:</a:t>
            </a:r>
          </a:p>
          <a:p>
            <a:pPr marL="285750" indent="-285750" defTabSz="82296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chemeClr val="tx1"/>
                </a:solidFill>
                <a:cs typeface="Times New Roman" panose="02020603050405020304" pitchFamily="18" charset="0"/>
              </a:rPr>
              <a:t>It is time to carry out studies of the effect of crust formation</a:t>
            </a:r>
          </a:p>
        </p:txBody>
      </p:sp>
    </p:spTree>
    <p:extLst>
      <p:ext uri="{BB962C8B-B14F-4D97-AF65-F5344CB8AC3E}">
        <p14:creationId xmlns:p14="http://schemas.microsoft.com/office/powerpoint/2010/main" val="254305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D55E2A-FF90-BB57-67CD-47576463C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161719"/>
            <a:ext cx="10515600" cy="646332"/>
          </a:xfrm>
        </p:spPr>
        <p:txBody>
          <a:bodyPr>
            <a:normAutofit fontScale="90000"/>
          </a:bodyPr>
          <a:lstStyle/>
          <a:p>
            <a:r>
              <a:rPr lang="da-DK" dirty="0">
                <a:cs typeface="Calibri Light"/>
              </a:rPr>
              <a:t>Crust – related to dry matter?</a:t>
            </a:r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E96A563C-A540-F5AC-8573-949521B90194}"/>
              </a:ext>
            </a:extLst>
          </p:cNvPr>
          <p:cNvSpPr txBox="1"/>
          <p:nvPr/>
        </p:nvSpPr>
        <p:spPr>
          <a:xfrm>
            <a:off x="302224" y="939160"/>
            <a:ext cx="4863224" cy="29854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a-DK" sz="2400" dirty="0">
                <a:cs typeface="Calibri"/>
              </a:rPr>
              <a:t>Crusts reduce emisison?</a:t>
            </a:r>
          </a:p>
          <a:p>
            <a:pPr marL="355600" indent="-355600"/>
            <a:endParaRPr lang="da-DK" sz="2400" dirty="0">
              <a:cs typeface="Calibri"/>
            </a:endParaRPr>
          </a:p>
          <a:p>
            <a:pPr marL="355600" indent="-355600"/>
            <a:r>
              <a:rPr lang="da-DK" sz="2400" dirty="0">
                <a:cs typeface="Calibri"/>
              </a:rPr>
              <a:t>In contrast, NH</a:t>
            </a:r>
            <a:r>
              <a:rPr lang="da-DK" sz="2400" baseline="-25000" dirty="0">
                <a:cs typeface="Calibri"/>
              </a:rPr>
              <a:t>3</a:t>
            </a:r>
            <a:r>
              <a:rPr lang="da-DK" sz="2400" dirty="0">
                <a:cs typeface="Calibri"/>
              </a:rPr>
              <a:t> emission increases with DM?? </a:t>
            </a:r>
          </a:p>
          <a:p>
            <a:r>
              <a:rPr lang="da-DK" sz="2400" dirty="0">
                <a:cs typeface="Calibri"/>
              </a:rPr>
              <a:t>&amp;</a:t>
            </a:r>
          </a:p>
          <a:p>
            <a:pPr marL="355600" indent="-355600"/>
            <a:r>
              <a:rPr lang="da-DK" sz="2400" dirty="0">
                <a:cs typeface="Calibri"/>
              </a:rPr>
              <a:t>DM </a:t>
            </a:r>
            <a:r>
              <a:rPr lang="da-DK" sz="2400" dirty="0" err="1">
                <a:cs typeface="Calibri"/>
              </a:rPr>
              <a:t>contribute</a:t>
            </a:r>
            <a:r>
              <a:rPr lang="da-DK" sz="2400" dirty="0">
                <a:cs typeface="Calibri"/>
              </a:rPr>
              <a:t> to negative charges - CEC</a:t>
            </a:r>
          </a:p>
          <a:p>
            <a:endParaRPr lang="da-DK" sz="2000" dirty="0">
              <a:cs typeface="Calibri"/>
            </a:endParaRPr>
          </a:p>
        </p:txBody>
      </p:sp>
      <p:pic>
        <p:nvPicPr>
          <p:cNvPr id="6" name="Billede 5" descr="Et billede, der indeholder tekst, skærmbillede, diagram, linje/række&#10;&#10;Beskrivelsen er genereret automatisk">
            <a:extLst>
              <a:ext uri="{FF2B5EF4-FFF2-40B4-BE49-F238E27FC236}">
                <a16:creationId xmlns:a16="http://schemas.microsoft.com/office/drawing/2014/main" id="{C2D589DC-69BF-0FBF-1EF0-8A3A4B793A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9771"/>
          <a:stretch/>
        </p:blipFill>
        <p:spPr>
          <a:xfrm>
            <a:off x="9498093" y="3758790"/>
            <a:ext cx="995276" cy="27559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99F912F-7A2E-2728-1FC8-6955347C465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25523"/>
          <a:stretch/>
        </p:blipFill>
        <p:spPr>
          <a:xfrm>
            <a:off x="6553200" y="3802646"/>
            <a:ext cx="2897376" cy="2835447"/>
          </a:xfrm>
          <a:prstGeom prst="rect">
            <a:avLst/>
          </a:prstGeom>
        </p:spPr>
      </p:pic>
      <p:sp>
        <p:nvSpPr>
          <p:cNvPr id="8" name="Tekstfelt 4">
            <a:extLst>
              <a:ext uri="{FF2B5EF4-FFF2-40B4-BE49-F238E27FC236}">
                <a16:creationId xmlns:a16="http://schemas.microsoft.com/office/drawing/2014/main" id="{CAA923D5-43C0-4E2F-F480-5DE03826BECE}"/>
              </a:ext>
            </a:extLst>
          </p:cNvPr>
          <p:cNvSpPr txBox="1"/>
          <p:nvPr/>
        </p:nvSpPr>
        <p:spPr>
          <a:xfrm>
            <a:off x="222035" y="3603467"/>
            <a:ext cx="5374633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b="1" dirty="0">
                <a:cs typeface="Calibri"/>
              </a:rPr>
              <a:t>Proposal</a:t>
            </a:r>
          </a:p>
          <a:p>
            <a:endParaRPr lang="en-GB" sz="2400" dirty="0">
              <a:cs typeface="Calibri"/>
            </a:endParaRPr>
          </a:p>
          <a:p>
            <a:r>
              <a:rPr lang="en-GB" sz="2400" dirty="0">
                <a:cs typeface="Calibri"/>
              </a:rPr>
              <a:t>Studies needed: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cs typeface="Calibri"/>
              </a:rPr>
              <a:t>Absorption of </a:t>
            </a:r>
            <a:r>
              <a:rPr lang="en-GB" sz="2400" dirty="0"/>
              <a:t>NH</a:t>
            </a:r>
            <a:r>
              <a:rPr lang="en-GB" sz="2400" baseline="-25000" dirty="0"/>
              <a:t>4</a:t>
            </a:r>
            <a:r>
              <a:rPr lang="en-GB" sz="2400" baseline="30000" dirty="0"/>
              <a:t>+</a:t>
            </a:r>
            <a:r>
              <a:rPr lang="en-GB" sz="2400" dirty="0"/>
              <a:t> to DM</a:t>
            </a:r>
            <a:r>
              <a:rPr lang="en-GB" sz="2400" baseline="30000" dirty="0"/>
              <a:t>- </a:t>
            </a:r>
            <a:r>
              <a:rPr lang="en-GB" sz="2400" dirty="0">
                <a:cs typeface="Calibri"/>
              </a:rPr>
              <a:t>contribution to reduce mission?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cs typeface="Calibri"/>
              </a:rPr>
              <a:t>Infiltration see next slide </a:t>
            </a:r>
            <a:r>
              <a:rPr lang="da-DK" sz="2400" dirty="0">
                <a:cs typeface="Calibri"/>
                <a:sym typeface="Wingdings" panose="05000000000000000000" pitchFamily="2" charset="2"/>
              </a:rPr>
              <a:t></a:t>
            </a:r>
            <a:endParaRPr lang="da-DK" sz="2400" dirty="0"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4E54F3-74E0-CBBB-3F11-A1DEE31F6FB1}"/>
              </a:ext>
            </a:extLst>
          </p:cNvPr>
          <p:cNvSpPr txBox="1"/>
          <p:nvPr/>
        </p:nvSpPr>
        <p:spPr>
          <a:xfrm>
            <a:off x="7471865" y="6550223"/>
            <a:ext cx="49276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000" dirty="0">
                <a:cs typeface="Calibri"/>
              </a:rPr>
              <a:t>Sommer and Husted 1995. &amp; </a:t>
            </a:r>
            <a:r>
              <a:rPr lang="da-DK" sz="1000" dirty="0" err="1">
                <a:cs typeface="Calibri"/>
              </a:rPr>
              <a:t>Misselbrook</a:t>
            </a:r>
            <a:r>
              <a:rPr lang="da-DK" sz="1000" dirty="0">
                <a:cs typeface="Calibri"/>
              </a:rPr>
              <a:t> and Powell 2005.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1AA9E785-1196-7FE4-5FA0-92D9297AD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52688" y="918936"/>
            <a:ext cx="3882977" cy="300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65173748-EA61-D574-278E-B26D500665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9456340"/>
              </p:ext>
            </p:extLst>
          </p:nvPr>
        </p:nvGraphicFramePr>
        <p:xfrm>
          <a:off x="6024487" y="697098"/>
          <a:ext cx="4338997" cy="3222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SPW 12.0 Graph" r:id="rId7" imgW="6002020" imgH="4457607" progId="SigmaPlotGraphicObject.11">
                  <p:embed/>
                </p:oleObj>
              </mc:Choice>
              <mc:Fallback>
                <p:oleObj name="SPW 12.0 Graph" r:id="rId7" imgW="6002020" imgH="4457607" progId="SigmaPlotGraphicObject.11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65173748-EA61-D574-278E-B26D500665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024487" y="697098"/>
                        <a:ext cx="4338997" cy="32224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05377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1611</Words>
  <Application>Microsoft Office PowerPoint</Application>
  <PresentationFormat>Grand écran</PresentationFormat>
  <Paragraphs>163</Paragraphs>
  <Slides>18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8" baseType="lpstr">
      <vt:lpstr>AdvTimes</vt:lpstr>
      <vt:lpstr>Algerian</vt:lpstr>
      <vt:lpstr>Arial</vt:lpstr>
      <vt:lpstr>Calibri</vt:lpstr>
      <vt:lpstr>Calibri Light</vt:lpstr>
      <vt:lpstr>Courier New</vt:lpstr>
      <vt:lpstr>Times New Roman</vt:lpstr>
      <vt:lpstr>Wingdings</vt:lpstr>
      <vt:lpstr>Office Theme</vt:lpstr>
      <vt:lpstr>SPW 12.0 Graph</vt:lpstr>
      <vt:lpstr>Présentation PowerPoint</vt:lpstr>
      <vt:lpstr>Présentation PowerPoint</vt:lpstr>
      <vt:lpstr>Présentation PowerPoint</vt:lpstr>
      <vt:lpstr>Do we know:  the relevant processes?  the rate parameters?</vt:lpstr>
      <vt:lpstr>Transport in air</vt:lpstr>
      <vt:lpstr>Ammonium – Ammonia-Equilibrium Temperature dependence</vt:lpstr>
      <vt:lpstr>H+(aq) activity (pH) affects NH3/NH4+ equilibrium in the slurry/soil surface</vt:lpstr>
      <vt:lpstr>Temperature and crust interaction</vt:lpstr>
      <vt:lpstr>Crust – related to dry matter?</vt:lpstr>
      <vt:lpstr>Infiltration</vt:lpstr>
      <vt:lpstr>Novel ALFAM2 model no effect of soil characteristic</vt:lpstr>
      <vt:lpstr>Rain</vt:lpstr>
      <vt:lpstr>This can measured or recorded without cost or at low cost </vt:lpstr>
      <vt:lpstr>Summing up a little bit </vt:lpstr>
      <vt:lpstr>GOBSAT Good Old Boys Sit Around Table  ?</vt:lpstr>
      <vt:lpstr>TAN in liquid surface processes What about activity of the ions?  Contribute to </vt:lpstr>
      <vt:lpstr>Présentation PowerPoint</vt:lpstr>
      <vt:lpstr>Ammonium is not emitted –  H+(aq) is much involved in controlling release of NH3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Let’s improve ammonia emission models for field-applied manure</dc:title>
  <dc:creator>Sven Gjedde Sommer</dc:creator>
  <cp:lastModifiedBy>Clémentine Chirol</cp:lastModifiedBy>
  <cp:revision>26</cp:revision>
  <cp:lastPrinted>2023-09-04T12:50:58Z</cp:lastPrinted>
  <dcterms:created xsi:type="dcterms:W3CDTF">2023-06-05T08:42:42Z</dcterms:created>
  <dcterms:modified xsi:type="dcterms:W3CDTF">2024-01-19T16:55:40Z</dcterms:modified>
</cp:coreProperties>
</file>