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5" r:id="rId3"/>
    <p:sldMasterId id="2147483765" r:id="rId4"/>
    <p:sldMasterId id="2147483781" r:id="rId5"/>
    <p:sldMasterId id="2147483801" r:id="rId6"/>
    <p:sldMasterId id="2147483709" r:id="rId7"/>
    <p:sldMasterId id="2147483729" r:id="rId8"/>
  </p:sldMasterIdLst>
  <p:notesMasterIdLst>
    <p:notesMasterId r:id="rId29"/>
  </p:notesMasterIdLst>
  <p:handoutMasterIdLst>
    <p:handoutMasterId r:id="rId30"/>
  </p:handoutMasterIdLst>
  <p:sldIdLst>
    <p:sldId id="18695" r:id="rId9"/>
    <p:sldId id="18670" r:id="rId10"/>
    <p:sldId id="2145706536" r:id="rId11"/>
    <p:sldId id="18696" r:id="rId12"/>
    <p:sldId id="945" r:id="rId13"/>
    <p:sldId id="2145706528" r:id="rId14"/>
    <p:sldId id="2145706538" r:id="rId15"/>
    <p:sldId id="2145706530" r:id="rId16"/>
    <p:sldId id="2145706539" r:id="rId17"/>
    <p:sldId id="18693" r:id="rId18"/>
    <p:sldId id="2145706540" r:id="rId19"/>
    <p:sldId id="820" r:id="rId20"/>
    <p:sldId id="564" r:id="rId21"/>
    <p:sldId id="2145706532" r:id="rId22"/>
    <p:sldId id="18685" r:id="rId23"/>
    <p:sldId id="18686" r:id="rId24"/>
    <p:sldId id="18692" r:id="rId25"/>
    <p:sldId id="18675" r:id="rId26"/>
    <p:sldId id="18687" r:id="rId27"/>
    <p:sldId id="18674" r:id="rId28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6B06"/>
    <a:srgbClr val="DADBDC"/>
    <a:srgbClr val="001D34"/>
    <a:srgbClr val="00A9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8060" autoAdjust="0"/>
  </p:normalViewPr>
  <p:slideViewPr>
    <p:cSldViewPr showGuides="1">
      <p:cViewPr varScale="1">
        <p:scale>
          <a:sx n="80" d="100"/>
          <a:sy n="80" d="100"/>
        </p:scale>
        <p:origin x="918" y="96"/>
      </p:cViewPr>
      <p:guideLst>
        <p:guide orient="horz" pos="1620"/>
        <p:guide orient="horz" pos="599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29/09/2023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29/09/2023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Source: https://my.csiro.au/OrgInfo/Structure/Support/Indigenous/Resources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325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1330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5760640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5FEBB1-2FB4-404D-B517-C1502B593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3F3E07-2251-45C6-9608-F9B7BC275A58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7209231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576064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6E1E94-9471-4672-BA14-8DD18A74F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BBD1A7-F5C4-41D4-8812-4A43FA84033A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6167468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E9AAB-FD72-2643-BFC4-B94B291F6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9622D-F19E-432D-860A-326029CCE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3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A4BEA-90AA-46F4-829C-BDC63E08A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831" y="411510"/>
            <a:ext cx="4324337" cy="432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078919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06DC2-4C63-CE6E-8989-E5CBD84A9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411510"/>
            <a:ext cx="4320479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1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1AF00-555A-4FD8-DF4E-B5BCF4779C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59" y="409582"/>
            <a:ext cx="4320479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4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90276-62BF-55D4-CEF4-D7FFC9C597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59" y="411510"/>
            <a:ext cx="4320479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5278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559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42093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81370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2253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97607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05885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10724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alf horizontal image (about us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2767500"/>
            <a:ext cx="9143999" cy="2376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54370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1239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3398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9525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439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5385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759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1805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B03B6-C4D9-4B46-A461-4BD384CE3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2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8803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8021B-8237-44DA-97CC-7AE087B0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53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D9A8B-B204-4EC3-9CD2-BA2AD366E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8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309634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C1F87-268D-4E82-9F10-8C710E20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8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940152" y="582251"/>
            <a:ext cx="29614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876AC-9600-4B4D-B446-34DCB05E2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58576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96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63177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63129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30464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02242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04013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53849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6065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7212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0BF06-28AD-4AE0-B95F-477AF982B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53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0E9F-1680-46D9-A966-C00787EC8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321481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19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6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811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6403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4257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393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1686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066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168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656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48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33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2631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5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2A108-B854-40BC-AA72-4E9E7C74E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66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8AE86-1CD5-4E73-826D-CE2783C6A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2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93303-2843-4D52-97D9-AF77676C9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20DF2-0C7F-4A3B-9BAF-D692009CA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589A1-48A8-4C4C-9006-4BAA8009E4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687" y="413437"/>
            <a:ext cx="4316625" cy="43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6908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1532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326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4269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1180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7395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5482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8358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247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357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2594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8274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30666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287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5846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D81D-7CFA-4E8D-924E-F049F52C1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0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62FF1-8277-4CEC-A22F-7E8130E25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6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85B6E-E88B-43F0-AF0F-FE873692A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F943A-2EFE-4939-9416-AA45E889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196B7-7271-40B8-B951-8FDD29916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7464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1248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759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81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1558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84997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1944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382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0638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8494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C4BE-CEEE-431B-9F14-9C5772214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30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6984776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94113-D310-44FA-B463-B20C679AB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216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31894D-BB7F-4DA8-8D6C-C5A7A751E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11503A-192E-4575-80CF-A393277570CC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219593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F349AB-7817-4CF8-9EFC-2CD503B2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B22E12-9556-46D6-9897-3CA8F81E5AF4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22237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2589A1-48A8-4C4C-9006-4BAA8009E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687" y="413437"/>
            <a:ext cx="4316625" cy="43166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2EE9FCB-7566-4817-BC3E-151216DAC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65CF7-BE56-42AE-89A3-8632383904C9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351360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8479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7886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8550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15066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95822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0733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1407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03267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840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19254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75922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32496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738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00878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69002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E1FEB1-B064-4A02-9F41-042BA4A65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8E361E-CD87-443C-800B-4A44210D567D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0984061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95896B-47EC-4FA1-B742-A753A240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CE8BE1-B123-4F39-B7B9-5731EE8B58DC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534252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87BE29-1632-4D81-AE78-54533B5FB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CABD70-4867-48FD-AC0D-DCF015F1B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D3FF37-CBD0-4006-BB03-019DB869F03D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86475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52120" y="470994"/>
            <a:ext cx="32495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Operated by CSIRO, Australia’s National Science Agency, </a:t>
            </a:r>
            <a:br>
              <a:rPr lang="en-AU" sz="10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4E7955D-800C-4935-BA3F-A34E93CC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20" y="267494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9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2447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63922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7519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2754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19339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54104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88702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2117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51679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07157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078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image" Target="../media/image5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image" Target="../media/image7.emf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12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51520" y="195486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6" r:id="rId2"/>
    <p:sldLayoutId id="2147483655" r:id="rId3"/>
    <p:sldLayoutId id="2147483704" r:id="rId4"/>
    <p:sldLayoutId id="2147483680" r:id="rId5"/>
    <p:sldLayoutId id="2147483679" r:id="rId6"/>
    <p:sldLayoutId id="2147483661" r:id="rId7"/>
    <p:sldLayoutId id="2147483702" r:id="rId8"/>
    <p:sldLayoutId id="2147483706" r:id="rId9"/>
    <p:sldLayoutId id="2147483698" r:id="rId10"/>
    <p:sldLayoutId id="2147483699" r:id="rId11"/>
    <p:sldLayoutId id="2147483663" r:id="rId12"/>
    <p:sldLayoutId id="2147483707" r:id="rId13"/>
    <p:sldLayoutId id="2147483664" r:id="rId14"/>
    <p:sldLayoutId id="2147483667" r:id="rId15"/>
    <p:sldLayoutId id="2147483665" r:id="rId16"/>
    <p:sldLayoutId id="2147483682" r:id="rId17"/>
    <p:sldLayoutId id="2147483681" r:id="rId1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479813" y="4561859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701" r:id="rId3"/>
    <p:sldLayoutId id="2147483685" r:id="rId4"/>
    <p:sldLayoutId id="2147483705" r:id="rId5"/>
    <p:sldLayoutId id="2147483686" r:id="rId6"/>
    <p:sldLayoutId id="2147483687" r:id="rId7"/>
    <p:sldLayoutId id="2147483688" r:id="rId8"/>
    <p:sldLayoutId id="2147483689" r:id="rId9"/>
    <p:sldLayoutId id="2147483708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DD59A-4148-4107-89BD-9ACB60B45F7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95486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B5D801-8BF9-4650-9BFF-FFF9F24B181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94" y="4561228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F4E070-DE66-4ABC-A8F6-3559DD6EA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51519" y="195486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48BB93D-47BD-4299-AC60-ADD2BF55C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53901" y="4561228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9F6DE-9351-1240-AACA-18070547596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0" y="245070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824" r:id="rId4"/>
    <p:sldLayoutId id="2147483826" r:id="rId5"/>
    <p:sldLayoutId id="2147483825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827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6349F-4F50-4446-8BA9-4263776EBB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58" y="4709569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>
          <p15:clr>
            <a:srgbClr val="F26B43"/>
          </p15:clr>
        </p15:guide>
        <p15:guide id="2" orient="horz" pos="3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microsoft.com/office/2007/relationships/hdphoto" Target="../media/hdphoto5.wdp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sv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4089ABA-4EE3-0622-C1D1-2A4D19F2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419622"/>
            <a:ext cx="3816424" cy="2088232"/>
          </a:xfrm>
        </p:spPr>
        <p:txBody>
          <a:bodyPr>
            <a:noAutofit/>
          </a:bodyPr>
          <a:lstStyle/>
          <a:p>
            <a:r>
              <a:rPr lang="en-AU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Resilience in a sunburned (or flooded) country: navigating agriculture and pasture challenges in Australia</a:t>
            </a:r>
            <a:endParaRPr lang="en-US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DA4B86B-14C5-655B-8400-AE6381A06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/>
          <a:lstStyle/>
          <a:p>
            <a:r>
              <a:rPr lang="en-US" dirty="0"/>
              <a:t>September 29</a:t>
            </a:r>
            <a:r>
              <a:rPr lang="en-US" baseline="30000" dirty="0"/>
              <a:t>th</a:t>
            </a:r>
            <a:r>
              <a:rPr lang="en-US" dirty="0"/>
              <a:t> 2023 |</a:t>
            </a:r>
            <a:r>
              <a:rPr lang="en-US" dirty="0" err="1"/>
              <a:t>INRAe</a:t>
            </a:r>
            <a:r>
              <a:rPr lang="en-US" dirty="0"/>
              <a:t> </a:t>
            </a:r>
          </a:p>
        </p:txBody>
      </p:sp>
      <p:pic>
        <p:nvPicPr>
          <p:cNvPr id="5" name="Picture 2" descr="Indigenous Healers Welcomed - HealthStaff Recruitment">
            <a:extLst>
              <a:ext uri="{FF2B5EF4-FFF2-40B4-BE49-F238E27FC236}">
                <a16:creationId xmlns:a16="http://schemas.microsoft.com/office/drawing/2014/main" id="{1B9BD4BA-D7C7-F335-3A74-44FE208BC69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r="10588"/>
          <a:stretch/>
        </p:blipFill>
        <p:spPr bwMode="auto">
          <a:xfrm>
            <a:off x="4572000" y="0"/>
            <a:ext cx="4564063" cy="51435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0428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CECDA-5122-3304-C33F-E9B28C5F0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71" b="18801"/>
          <a:stretch/>
        </p:blipFill>
        <p:spPr>
          <a:xfrm>
            <a:off x="2592957" y="1433136"/>
            <a:ext cx="4128844" cy="3150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AEA4B-6D5F-1BA4-111B-8C35FA17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23478"/>
            <a:ext cx="8640960" cy="639365"/>
          </a:xfrm>
        </p:spPr>
        <p:txBody>
          <a:bodyPr anchor="t">
            <a:normAutofit/>
          </a:bodyPr>
          <a:lstStyle/>
          <a:p>
            <a:r>
              <a:rPr lang="en-AU" dirty="0"/>
              <a:t>Why Rangelands?!</a:t>
            </a:r>
          </a:p>
        </p:txBody>
      </p:sp>
      <p:pic>
        <p:nvPicPr>
          <p:cNvPr id="3074" name="Picture 2" descr="CSIRO Science Image - CSIRO Science Image">
            <a:extLst>
              <a:ext uri="{FF2B5EF4-FFF2-40B4-BE49-F238E27FC236}">
                <a16:creationId xmlns:a16="http://schemas.microsoft.com/office/drawing/2014/main" id="{A8CAC63A-1721-E459-8BDD-196042DDCA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2225" b="-1"/>
          <a:stretch/>
        </p:blipFill>
        <p:spPr bwMode="auto">
          <a:xfrm>
            <a:off x="6210330" y="702314"/>
            <a:ext cx="2088232" cy="15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E2F75-457C-9520-B962-0BFFC27ABAEC}"/>
              </a:ext>
            </a:extLst>
          </p:cNvPr>
          <p:cNvSpPr txBox="1"/>
          <p:nvPr/>
        </p:nvSpPr>
        <p:spPr>
          <a:xfrm>
            <a:off x="6265162" y="183837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2"/>
                </a:solidFill>
              </a:rPr>
              <a:t>Native vegetations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5B45CC-506B-1589-E6B2-8BBAFF8AE9A4}"/>
              </a:ext>
            </a:extLst>
          </p:cNvPr>
          <p:cNvGrpSpPr/>
          <p:nvPr/>
        </p:nvGrpSpPr>
        <p:grpSpPr>
          <a:xfrm>
            <a:off x="6265162" y="3219822"/>
            <a:ext cx="2255912" cy="1691934"/>
            <a:chOff x="4997898" y="2859782"/>
            <a:chExt cx="2255912" cy="1691934"/>
          </a:xfrm>
        </p:grpSpPr>
        <p:pic>
          <p:nvPicPr>
            <p:cNvPr id="3076" name="Picture 4" descr="AgMemo December 2017 | Agriculture and Food">
              <a:extLst>
                <a:ext uri="{FF2B5EF4-FFF2-40B4-BE49-F238E27FC236}">
                  <a16:creationId xmlns:a16="http://schemas.microsoft.com/office/drawing/2014/main" id="{CD39A215-66FC-8338-AEC4-3954CA675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898" y="2859782"/>
              <a:ext cx="2255912" cy="1691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714C7F-53C0-F016-8FED-8D357FE3433C}"/>
                </a:ext>
              </a:extLst>
            </p:cNvPr>
            <p:cNvSpPr txBox="1"/>
            <p:nvPr/>
          </p:nvSpPr>
          <p:spPr>
            <a:xfrm>
              <a:off x="5081738" y="4155926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Forage</a:t>
              </a:r>
            </a:p>
          </p:txBody>
        </p:sp>
      </p:grpSp>
      <p:pic>
        <p:nvPicPr>
          <p:cNvPr id="3078" name="Picture 6" descr="Moving to Australia - Joblers">
            <a:extLst>
              <a:ext uri="{FF2B5EF4-FFF2-40B4-BE49-F238E27FC236}">
                <a16:creationId xmlns:a16="http://schemas.microsoft.com/office/drawing/2014/main" id="{AE59690B-B63E-EA17-E268-A9BDCF2A5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1" r="17131"/>
          <a:stretch/>
        </p:blipFill>
        <p:spPr bwMode="auto">
          <a:xfrm>
            <a:off x="478424" y="3008616"/>
            <a:ext cx="1944216" cy="187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rbon farming in Western Australia: an introduction | Agriculture and Food">
            <a:extLst>
              <a:ext uri="{FF2B5EF4-FFF2-40B4-BE49-F238E27FC236}">
                <a16:creationId xmlns:a16="http://schemas.microsoft.com/office/drawing/2014/main" id="{6BBD40FB-3985-2670-ACE9-0A639909D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15" y="787305"/>
            <a:ext cx="2230539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AC8203-A8CE-E4EC-E1A2-F044FD64B7DD}"/>
              </a:ext>
            </a:extLst>
          </p:cNvPr>
          <p:cNvSpPr txBox="1"/>
          <p:nvPr/>
        </p:nvSpPr>
        <p:spPr>
          <a:xfrm>
            <a:off x="638623" y="164138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err="1">
                <a:solidFill>
                  <a:schemeClr val="bg2"/>
                </a:solidFill>
              </a:rPr>
              <a:t>Biosequestration</a:t>
            </a:r>
            <a:r>
              <a:rPr lang="en-AU" b="1" dirty="0">
                <a:solidFill>
                  <a:schemeClr val="bg2"/>
                </a:solidFill>
              </a:rPr>
              <a:t> possibility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06027-5CF0-1C78-1B7F-695AFD6970BF}"/>
              </a:ext>
            </a:extLst>
          </p:cNvPr>
          <p:cNvSpPr txBox="1"/>
          <p:nvPr/>
        </p:nvSpPr>
        <p:spPr>
          <a:xfrm>
            <a:off x="406416" y="450131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Wild life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0BA32-E522-BE5C-37C6-14CFA25E930E}"/>
              </a:ext>
            </a:extLst>
          </p:cNvPr>
          <p:cNvSpPr txBox="1"/>
          <p:nvPr/>
        </p:nvSpPr>
        <p:spPr>
          <a:xfrm>
            <a:off x="3793480" y="91730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70% of the land!</a:t>
            </a:r>
          </a:p>
        </p:txBody>
      </p:sp>
      <p:grpSp>
        <p:nvGrpSpPr>
          <p:cNvPr id="47" name="Group 49">
            <a:extLst>
              <a:ext uri="{FF2B5EF4-FFF2-40B4-BE49-F238E27FC236}">
                <a16:creationId xmlns:a16="http://schemas.microsoft.com/office/drawing/2014/main" id="{38D1AE98-E09E-4335-1A46-5234D21710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03758" y="4497408"/>
            <a:ext cx="814104" cy="387173"/>
            <a:chOff x="379" y="2589"/>
            <a:chExt cx="1957" cy="930"/>
          </a:xfrm>
        </p:grpSpPr>
        <p:pic>
          <p:nvPicPr>
            <p:cNvPr id="49" name="Picture 47" descr="Zelcova">
              <a:extLst>
                <a:ext uri="{FF2B5EF4-FFF2-40B4-BE49-F238E27FC236}">
                  <a16:creationId xmlns:a16="http://schemas.microsoft.com/office/drawing/2014/main" id="{77EF8BC0-F24C-E5DC-D1CF-61465020B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" y="2589"/>
              <a:ext cx="689" cy="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8" descr="Zelcova">
              <a:extLst>
                <a:ext uri="{FF2B5EF4-FFF2-40B4-BE49-F238E27FC236}">
                  <a16:creationId xmlns:a16="http://schemas.microsoft.com/office/drawing/2014/main" id="{D307961C-37EB-9577-E4A8-3449661CA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" y="2877"/>
              <a:ext cx="391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608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Tape measure clipart 20 free Cliparts | Download images on Clipground 2022">
            <a:extLst>
              <a:ext uri="{FF2B5EF4-FFF2-40B4-BE49-F238E27FC236}">
                <a16:creationId xmlns:a16="http://schemas.microsoft.com/office/drawing/2014/main" id="{694D7EDB-6842-8C9A-3BD9-B9A2CD84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09" y="1616546"/>
            <a:ext cx="1071739" cy="107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75273B-48BE-E699-1D1D-7859CE3B0643}"/>
              </a:ext>
            </a:extLst>
          </p:cNvPr>
          <p:cNvSpPr/>
          <p:nvPr/>
        </p:nvSpPr>
        <p:spPr>
          <a:xfrm>
            <a:off x="450776" y="4042280"/>
            <a:ext cx="1900119" cy="341664"/>
          </a:xfrm>
          <a:prstGeom prst="rect">
            <a:avLst/>
          </a:prstGeom>
          <a:solidFill>
            <a:srgbClr val="B66B06"/>
          </a:solidFill>
          <a:ln>
            <a:solidFill>
              <a:srgbClr val="B66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2" rIns="121920" bIns="609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402"/>
          </a:p>
        </p:txBody>
      </p:sp>
      <p:pic>
        <p:nvPicPr>
          <p:cNvPr id="1026" name="Picture 2" descr="Eucalyptus clipart 20 free Cliparts | Download images on Clipground 2022">
            <a:extLst>
              <a:ext uri="{FF2B5EF4-FFF2-40B4-BE49-F238E27FC236}">
                <a16:creationId xmlns:a16="http://schemas.microsoft.com/office/drawing/2014/main" id="{278BDD34-8B74-49E5-F01E-3D2C734A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31" b="93923" l="6404" r="92808">
                        <a14:foregroundMark x1="32808" y1="10154" x2="32808" y2="10154"/>
                        <a14:foregroundMark x1="34778" y1="8231" x2="34778" y2="8231"/>
                        <a14:foregroundMark x1="6404" y1="25154" x2="7586" y2="25154"/>
                        <a14:foregroundMark x1="19606" y1="63000" x2="19606" y2="63000"/>
                        <a14:foregroundMark x1="15961" y1="53615" x2="15961" y2="53615"/>
                        <a14:foregroundMark x1="15172" y1="57308" x2="15172" y2="57308"/>
                        <a14:foregroundMark x1="16453" y1="57923" x2="16453" y2="57923"/>
                        <a14:foregroundMark x1="92906" y1="37000" x2="92906" y2="37000"/>
                        <a14:foregroundMark x1="43645" y1="93923" x2="43645" y2="93923"/>
                        <a14:foregroundMark x1="54877" y1="68615" x2="54877" y2="68615"/>
                        <a14:foregroundMark x1="52414" y1="69538" x2="52414" y2="69538"/>
                        <a14:foregroundMark x1="54089" y1="72000" x2="54089" y2="72000"/>
                        <a14:foregroundMark x1="62463" y1="65154" x2="62463" y2="65154"/>
                        <a14:foregroundMark x1="57241" y1="67000" x2="57241" y2="67000"/>
                        <a14:foregroundMark x1="60887" y1="63308" x2="60887" y2="63308"/>
                        <a14:foregroundMark x1="66897" y1="63308" x2="66897" y2="63308"/>
                        <a14:foregroundMark x1="66010" y1="63923" x2="66010" y2="63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74" y="2341818"/>
            <a:ext cx="1404105" cy="17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ee tops clipart 20 free Cliparts | Download images on Clipground 2023">
            <a:extLst>
              <a:ext uri="{FF2B5EF4-FFF2-40B4-BE49-F238E27FC236}">
                <a16:creationId xmlns:a16="http://schemas.microsoft.com/office/drawing/2014/main" id="{1418B268-1AA9-D994-470E-C0425700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9" y="1546723"/>
            <a:ext cx="519040" cy="5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eetop clipart 20 free Cliparts | Download images on Clipground 2023">
            <a:extLst>
              <a:ext uri="{FF2B5EF4-FFF2-40B4-BE49-F238E27FC236}">
                <a16:creationId xmlns:a16="http://schemas.microsoft.com/office/drawing/2014/main" id="{618F9775-285C-B7FA-3E6F-ABC2D298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14" y="1076433"/>
            <a:ext cx="1267480" cy="13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hrub Clipart Grass - Clip Art Bushes PNG Image | Transparent PNG Free Download on SeekPNG">
            <a:extLst>
              <a:ext uri="{FF2B5EF4-FFF2-40B4-BE49-F238E27FC236}">
                <a16:creationId xmlns:a16="http://schemas.microsoft.com/office/drawing/2014/main" id="{B4FC0869-A696-4288-3B6B-BB7F5AD3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79" b="90000" l="10000" r="90000">
                        <a14:foregroundMark x1="45488" y1="8679" x2="45488" y2="8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7" y="3564228"/>
            <a:ext cx="1017479" cy="65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3F5901-59F9-07F8-9BC8-B01D6337A1BF}"/>
              </a:ext>
            </a:extLst>
          </p:cNvPr>
          <p:cNvCxnSpPr>
            <a:cxnSpLocks/>
          </p:cNvCxnSpPr>
          <p:nvPr/>
        </p:nvCxnSpPr>
        <p:spPr>
          <a:xfrm>
            <a:off x="1135250" y="920123"/>
            <a:ext cx="1215644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9AE191B-F434-7ABB-6DB0-A9B3EA30CF7D}"/>
              </a:ext>
            </a:extLst>
          </p:cNvPr>
          <p:cNvSpPr txBox="1"/>
          <p:nvPr/>
        </p:nvSpPr>
        <p:spPr>
          <a:xfrm>
            <a:off x="1288468" y="605821"/>
            <a:ext cx="11443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Cover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07CF37-7C0C-1676-2685-778EE9F5FD51}"/>
              </a:ext>
            </a:extLst>
          </p:cNvPr>
          <p:cNvCxnSpPr>
            <a:cxnSpLocks/>
          </p:cNvCxnSpPr>
          <p:nvPr/>
        </p:nvCxnSpPr>
        <p:spPr>
          <a:xfrm>
            <a:off x="455638" y="1389085"/>
            <a:ext cx="450280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B6518-5C01-A899-1304-E8877BB82075}"/>
              </a:ext>
            </a:extLst>
          </p:cNvPr>
          <p:cNvSpPr txBox="1"/>
          <p:nvPr/>
        </p:nvSpPr>
        <p:spPr>
          <a:xfrm>
            <a:off x="412667" y="1067332"/>
            <a:ext cx="11443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Cover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B29D9F-D0F2-9DED-45FA-CAB283A750DA}"/>
              </a:ext>
            </a:extLst>
          </p:cNvPr>
          <p:cNvGrpSpPr/>
          <p:nvPr/>
        </p:nvGrpSpPr>
        <p:grpSpPr>
          <a:xfrm>
            <a:off x="3474983" y="2688281"/>
            <a:ext cx="1610710" cy="1712394"/>
            <a:chOff x="283266" y="5447142"/>
            <a:chExt cx="1208032" cy="12842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ED080A1-D0C9-EB4D-C85E-12213DF27862}"/>
                </a:ext>
              </a:extLst>
            </p:cNvPr>
            <p:cNvGrpSpPr/>
            <p:nvPr/>
          </p:nvGrpSpPr>
          <p:grpSpPr>
            <a:xfrm>
              <a:off x="618129" y="5532201"/>
              <a:ext cx="838485" cy="914400"/>
              <a:chOff x="2528829" y="5290457"/>
              <a:chExt cx="838485" cy="914400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4AA3354-4CAC-27CB-745F-87C8FA1FC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8829" y="6204857"/>
                <a:ext cx="83848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669DA3C-B7FA-D2D4-069D-030AB485B3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28829" y="5290457"/>
                <a:ext cx="0" cy="914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97F25A-03DC-DFDA-4065-E0B648AD788F}"/>
                </a:ext>
              </a:extLst>
            </p:cNvPr>
            <p:cNvSpPr txBox="1"/>
            <p:nvPr/>
          </p:nvSpPr>
          <p:spPr>
            <a:xfrm>
              <a:off x="633065" y="6446600"/>
              <a:ext cx="858233" cy="284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68" dirty="0"/>
                <a:t>Cover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7EE3AB-A839-7FBB-9DB2-B1D5701B4394}"/>
                </a:ext>
              </a:extLst>
            </p:cNvPr>
            <p:cNvSpPr txBox="1"/>
            <p:nvPr/>
          </p:nvSpPr>
          <p:spPr>
            <a:xfrm rot="16200000">
              <a:off x="-116574" y="5846982"/>
              <a:ext cx="1084518" cy="284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68" dirty="0"/>
                <a:t>AG Biomass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CA4839-CF64-937D-6597-5BBC9FFFA346}"/>
                </a:ext>
              </a:extLst>
            </p:cNvPr>
            <p:cNvSpPr/>
            <p:nvPr/>
          </p:nvSpPr>
          <p:spPr>
            <a:xfrm>
              <a:off x="871174" y="598428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2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E3771D-77B5-E8B6-FA07-0489B7126625}"/>
                </a:ext>
              </a:extLst>
            </p:cNvPr>
            <p:cNvSpPr/>
            <p:nvPr/>
          </p:nvSpPr>
          <p:spPr>
            <a:xfrm>
              <a:off x="986971" y="60960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2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EED1891-C7BE-10B8-45AB-BCD3C02DC617}"/>
                </a:ext>
              </a:extLst>
            </p:cNvPr>
            <p:cNvSpPr/>
            <p:nvPr/>
          </p:nvSpPr>
          <p:spPr>
            <a:xfrm>
              <a:off x="909094" y="617307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2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0C2759A-057C-8611-81FC-D48C0FEE590A}"/>
                </a:ext>
              </a:extLst>
            </p:cNvPr>
            <p:cNvSpPr/>
            <p:nvPr/>
          </p:nvSpPr>
          <p:spPr>
            <a:xfrm>
              <a:off x="703491" y="627488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2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12564F4-167C-A4B7-70C0-8DB11C19A6C7}"/>
                </a:ext>
              </a:extLst>
            </p:cNvPr>
            <p:cNvSpPr/>
            <p:nvPr/>
          </p:nvSpPr>
          <p:spPr>
            <a:xfrm>
              <a:off x="969296" y="584206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2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1319E2C-78CA-1F64-2358-F0181B6B2B3B}"/>
                </a:ext>
              </a:extLst>
            </p:cNvPr>
            <p:cNvSpPr/>
            <p:nvPr/>
          </p:nvSpPr>
          <p:spPr>
            <a:xfrm>
              <a:off x="801732" y="6149422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2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FBECD8B-0D0D-689E-71A9-24ED3104FA8A}"/>
                </a:ext>
              </a:extLst>
            </p:cNvPr>
            <p:cNvSpPr/>
            <p:nvPr/>
          </p:nvSpPr>
          <p:spPr>
            <a:xfrm>
              <a:off x="1009830" y="595449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2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A5282E-D43A-69FA-74C8-813955CA956F}"/>
                </a:ext>
              </a:extLst>
            </p:cNvPr>
            <p:cNvSpPr/>
            <p:nvPr/>
          </p:nvSpPr>
          <p:spPr>
            <a:xfrm>
              <a:off x="1085538" y="577625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2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837358C-29A9-1491-F0A5-C804328F3B4E}"/>
                </a:ext>
              </a:extLst>
            </p:cNvPr>
            <p:cNvCxnSpPr/>
            <p:nvPr/>
          </p:nvCxnSpPr>
          <p:spPr>
            <a:xfrm flipV="1">
              <a:off x="618129" y="5532201"/>
              <a:ext cx="6809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2" name="Picture 18" descr="Remote Sensing - GIS Geography">
            <a:extLst>
              <a:ext uri="{FF2B5EF4-FFF2-40B4-BE49-F238E27FC236}">
                <a16:creationId xmlns:a16="http://schemas.microsoft.com/office/drawing/2014/main" id="{E80637CC-8761-51DA-FCC3-01F3FA5E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21" y="1"/>
            <a:ext cx="1345268" cy="89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ree Canopy Cover – Mapping London">
            <a:extLst>
              <a:ext uri="{FF2B5EF4-FFF2-40B4-BE49-F238E27FC236}">
                <a16:creationId xmlns:a16="http://schemas.microsoft.com/office/drawing/2014/main" id="{249919B4-A8C9-851C-26D6-165C27B2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90" y="899266"/>
            <a:ext cx="1301716" cy="11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85BB3060-8356-6061-BA9B-F72D6D0DC040}"/>
              </a:ext>
            </a:extLst>
          </p:cNvPr>
          <p:cNvSpPr/>
          <p:nvPr/>
        </p:nvSpPr>
        <p:spPr>
          <a:xfrm>
            <a:off x="2535120" y="3459575"/>
            <a:ext cx="646684" cy="32911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F1B0F981-735B-8197-01D5-ABCD029C9B38}"/>
              </a:ext>
            </a:extLst>
          </p:cNvPr>
          <p:cNvSpPr/>
          <p:nvPr/>
        </p:nvSpPr>
        <p:spPr>
          <a:xfrm>
            <a:off x="4244274" y="2286647"/>
            <a:ext cx="312155" cy="338690"/>
          </a:xfrm>
          <a:prstGeom prst="pl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08AB8F42-6BCE-9A46-7529-90FFE8F93D7B}"/>
              </a:ext>
            </a:extLst>
          </p:cNvPr>
          <p:cNvSpPr/>
          <p:nvPr/>
        </p:nvSpPr>
        <p:spPr>
          <a:xfrm>
            <a:off x="5618619" y="808799"/>
            <a:ext cx="522514" cy="3758971"/>
          </a:xfrm>
          <a:prstGeom prst="rightBrace">
            <a:avLst>
              <a:gd name="adj1" fmla="val 7864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F0A8BC-2A14-DA66-350C-898870135E44}"/>
              </a:ext>
            </a:extLst>
          </p:cNvPr>
          <p:cNvSpPr txBox="1"/>
          <p:nvPr/>
        </p:nvSpPr>
        <p:spPr>
          <a:xfrm>
            <a:off x="432414" y="4389043"/>
            <a:ext cx="20794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1. Field work – Above-ground woody biomass and cover measurement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E2E34E-32AE-46F9-C2EA-71699FEA17BD}"/>
              </a:ext>
            </a:extLst>
          </p:cNvPr>
          <p:cNvSpPr txBox="1"/>
          <p:nvPr/>
        </p:nvSpPr>
        <p:spPr>
          <a:xfrm>
            <a:off x="3423368" y="4397020"/>
            <a:ext cx="20794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2. Calibration and validation of empirical relationships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069617-129B-D5FC-7A1D-01BD5892EE09}"/>
              </a:ext>
            </a:extLst>
          </p:cNvPr>
          <p:cNvSpPr txBox="1"/>
          <p:nvPr/>
        </p:nvSpPr>
        <p:spPr>
          <a:xfrm>
            <a:off x="4507249" y="121073"/>
            <a:ext cx="20755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3. Spatial canopy cover product from remote sensing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F9258-8A03-784A-F48A-7DB2DEED827B}"/>
              </a:ext>
            </a:extLst>
          </p:cNvPr>
          <p:cNvSpPr txBox="1"/>
          <p:nvPr/>
        </p:nvSpPr>
        <p:spPr>
          <a:xfrm>
            <a:off x="5820873" y="920123"/>
            <a:ext cx="3310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What is carbon stock in Australia rangelands (set a base line)?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F46C5B-6965-EE52-F270-FF9D0CA25413}"/>
              </a:ext>
            </a:extLst>
          </p:cNvPr>
          <p:cNvSpPr txBox="1"/>
          <p:nvPr/>
        </p:nvSpPr>
        <p:spPr>
          <a:xfrm>
            <a:off x="6035776" y="3096196"/>
            <a:ext cx="3068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What are the trends over the last decade?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A284A-1949-1337-841A-9FB09201FA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6331" y="4670209"/>
            <a:ext cx="1299123" cy="4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3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6EB4A40-7BF9-1819-81C8-0552EDEE5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11556"/>
          <a:stretch>
            <a:fillRect/>
          </a:stretch>
        </p:blipFill>
        <p:spPr bwMode="auto">
          <a:xfrm>
            <a:off x="2248293" y="699542"/>
            <a:ext cx="4406900" cy="3896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33360-6CD2-61C3-F4A8-F55F18E63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790" y="212021"/>
            <a:ext cx="2670150" cy="1707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4E9444-FC32-8DF5-F2A3-E1EAF4B11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156" y="3534007"/>
            <a:ext cx="2064831" cy="1549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C0E8D3-F586-41A6-8089-5ED945AB7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18" y="51470"/>
            <a:ext cx="2376264" cy="1488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75D5B-FBAF-734F-768F-DD6917AFF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46" y="3193196"/>
            <a:ext cx="1379118" cy="1849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F1665-33BA-4BBC-FF86-A122130A7C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6214" y="2987551"/>
            <a:ext cx="2490041" cy="15842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12F0CA-6620-8D5A-C34F-42460F24F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5" y="1605929"/>
            <a:ext cx="2011517" cy="1516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15DCB-C678-F9ED-FA64-BBA5307F0C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6331" y="4670209"/>
            <a:ext cx="1299123" cy="411290"/>
          </a:xfrm>
          <a:prstGeom prst="rect">
            <a:avLst/>
          </a:prstGeom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618460A2-6140-4BE1-8A63-ED9C06142F73}"/>
              </a:ext>
            </a:extLst>
          </p:cNvPr>
          <p:cNvCxnSpPr>
            <a:stCxn id="7" idx="1"/>
          </p:cNvCxnSpPr>
          <p:nvPr/>
        </p:nvCxnSpPr>
        <p:spPr>
          <a:xfrm rot="10800000" flipV="1">
            <a:off x="4283968" y="1065848"/>
            <a:ext cx="1780822" cy="353774"/>
          </a:xfrm>
          <a:prstGeom prst="curvedConnector3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C3B01D4D-EA82-938E-10D0-32232044B8A5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093482" y="795483"/>
            <a:ext cx="1478518" cy="1272211"/>
          </a:xfrm>
          <a:prstGeom prst="curvedConnector3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F0B9767-3253-E22A-1EE3-0DCF41E40EC9}"/>
              </a:ext>
            </a:extLst>
          </p:cNvPr>
          <p:cNvCxnSpPr>
            <a:cxnSpLocks/>
          </p:cNvCxnSpPr>
          <p:nvPr/>
        </p:nvCxnSpPr>
        <p:spPr>
          <a:xfrm flipV="1">
            <a:off x="2762310" y="2067694"/>
            <a:ext cx="2945090" cy="264100"/>
          </a:xfrm>
          <a:prstGeom prst="curvedConnector3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0C40337-B616-971B-94C6-0F69EA5C75FF}"/>
              </a:ext>
            </a:extLst>
          </p:cNvPr>
          <p:cNvCxnSpPr>
            <a:cxnSpLocks/>
          </p:cNvCxnSpPr>
          <p:nvPr/>
        </p:nvCxnSpPr>
        <p:spPr>
          <a:xfrm flipV="1">
            <a:off x="1493670" y="2571750"/>
            <a:ext cx="2142226" cy="1568437"/>
          </a:xfrm>
          <a:prstGeom prst="curvedConnector3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AA895BD-3AF2-727C-5C96-0D525036A3E1}"/>
              </a:ext>
            </a:extLst>
          </p:cNvPr>
          <p:cNvCxnSpPr>
            <a:cxnSpLocks/>
            <a:stCxn id="2" idx="0"/>
          </p:cNvCxnSpPr>
          <p:nvPr/>
        </p:nvCxnSpPr>
        <p:spPr>
          <a:xfrm rot="5400000" flipH="1" flipV="1">
            <a:off x="4341559" y="2774804"/>
            <a:ext cx="602217" cy="916191"/>
          </a:xfrm>
          <a:prstGeom prst="curved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DB33E0C-9B5F-F277-546C-CFFF99A5AF2E}"/>
              </a:ext>
            </a:extLst>
          </p:cNvPr>
          <p:cNvCxnSpPr>
            <a:cxnSpLocks/>
            <a:stCxn id="8" idx="0"/>
          </p:cNvCxnSpPr>
          <p:nvPr/>
        </p:nvCxnSpPr>
        <p:spPr>
          <a:xfrm rot="16200000" flipV="1">
            <a:off x="6408096" y="2014412"/>
            <a:ext cx="365716" cy="1580562"/>
          </a:xfrm>
          <a:prstGeom prst="curved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71137EE3-B203-86C6-00CB-8B7BEE65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1827"/>
            <a:ext cx="8640960" cy="63936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Cover to biomass component</a:t>
            </a:r>
          </a:p>
        </p:txBody>
      </p:sp>
    </p:spTree>
    <p:extLst>
      <p:ext uri="{BB962C8B-B14F-4D97-AF65-F5344CB8AC3E}">
        <p14:creationId xmlns:p14="http://schemas.microsoft.com/office/powerpoint/2010/main" val="3358869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12215" y="113708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1350"/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1327547" y="688125"/>
            <a:ext cx="6294834" cy="145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4388" indent="-268288" eaLnBrk="0" hangingPunct="0"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spcAft>
                <a:spcPct val="40000"/>
              </a:spcAft>
            </a:pPr>
            <a:endParaRPr lang="en-AU" alt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EDBCB-CA08-3E98-9383-37F2BBF66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" y="385733"/>
            <a:ext cx="3645502" cy="2400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00BADC-95CB-3CF1-A107-B28FC7DC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1" y="999750"/>
            <a:ext cx="4171419" cy="260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7FA6F-7276-F52F-ABB1-3D93373B5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59" y="2632517"/>
            <a:ext cx="3764756" cy="24788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847BC6-D15E-4295-AC69-3905278E3E9C}"/>
              </a:ext>
            </a:extLst>
          </p:cNvPr>
          <p:cNvSpPr txBox="1">
            <a:spLocks/>
          </p:cNvSpPr>
          <p:nvPr/>
        </p:nvSpPr>
        <p:spPr>
          <a:xfrm>
            <a:off x="3508457" y="-12033"/>
            <a:ext cx="5652120" cy="6393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Cover to biomass component</a:t>
            </a:r>
          </a:p>
        </p:txBody>
      </p:sp>
    </p:spTree>
    <p:extLst>
      <p:ext uri="{BB962C8B-B14F-4D97-AF65-F5344CB8AC3E}">
        <p14:creationId xmlns:p14="http://schemas.microsoft.com/office/powerpoint/2010/main" val="2454387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743B761-F1A0-CCDD-969E-89E91DD5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1827"/>
            <a:ext cx="8640960" cy="639365"/>
          </a:xfrm>
        </p:spPr>
        <p:txBody>
          <a:bodyPr/>
          <a:lstStyle/>
          <a:p>
            <a:r>
              <a:rPr lang="en-US" dirty="0"/>
              <a:t>Cover to biomass component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1D8172-8A45-F20B-DC8C-CC0380447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67" y="915566"/>
            <a:ext cx="5651851" cy="317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C02CD-F25D-3A24-4016-620EA8273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200" y="267494"/>
            <a:ext cx="2510135" cy="25101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BDBCD30-6955-CFE1-AAA0-0C826EFB0B9E}"/>
              </a:ext>
            </a:extLst>
          </p:cNvPr>
          <p:cNvSpPr/>
          <p:nvPr/>
        </p:nvSpPr>
        <p:spPr>
          <a:xfrm>
            <a:off x="1835696" y="627534"/>
            <a:ext cx="2088232" cy="15121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8E10A1-4B39-061A-04E0-3067EC6E0605}"/>
              </a:ext>
            </a:extLst>
          </p:cNvPr>
          <p:cNvSpPr/>
          <p:nvPr/>
        </p:nvSpPr>
        <p:spPr>
          <a:xfrm>
            <a:off x="3491880" y="1985563"/>
            <a:ext cx="2016224" cy="15121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CC6C35-C5E9-00EF-FEAA-86F11CF0E975}"/>
              </a:ext>
            </a:extLst>
          </p:cNvPr>
          <p:cNvSpPr txBox="1"/>
          <p:nvPr/>
        </p:nvSpPr>
        <p:spPr>
          <a:xfrm>
            <a:off x="3887924" y="1127399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Work in progress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5EE621B-31F6-F687-0862-C2A3EB67BCB5}"/>
              </a:ext>
            </a:extLst>
          </p:cNvPr>
          <p:cNvCxnSpPr>
            <a:stCxn id="11" idx="7"/>
          </p:cNvCxnSpPr>
          <p:nvPr/>
        </p:nvCxnSpPr>
        <p:spPr>
          <a:xfrm rot="16200000" flipH="1">
            <a:off x="4061767" y="405333"/>
            <a:ext cx="282604" cy="1169910"/>
          </a:xfrm>
          <a:prstGeom prst="curvedConnector4">
            <a:avLst>
              <a:gd name="adj1" fmla="val -80891"/>
              <a:gd name="adj2" fmla="val 630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E62CFEEA-0CA1-862A-A462-A52483E547B3}"/>
              </a:ext>
            </a:extLst>
          </p:cNvPr>
          <p:cNvCxnSpPr>
            <a:stCxn id="12" idx="6"/>
            <a:endCxn id="13" idx="2"/>
          </p:cNvCxnSpPr>
          <p:nvPr/>
        </p:nvCxnSpPr>
        <p:spPr>
          <a:xfrm flipH="1" flipV="1">
            <a:off x="4572000" y="1773730"/>
            <a:ext cx="936104" cy="967917"/>
          </a:xfrm>
          <a:prstGeom prst="curvedConnector4">
            <a:avLst>
              <a:gd name="adj1" fmla="val -24420"/>
              <a:gd name="adj2" fmla="val 890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48C7C38-0F44-6AF2-D643-D98B5562523A}"/>
              </a:ext>
            </a:extLst>
          </p:cNvPr>
          <p:cNvSpPr/>
          <p:nvPr/>
        </p:nvSpPr>
        <p:spPr>
          <a:xfrm>
            <a:off x="1993888" y="573446"/>
            <a:ext cx="1884473" cy="162034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287E28-EC2C-E5BB-C2F4-524560434269}"/>
              </a:ext>
            </a:extLst>
          </p:cNvPr>
          <p:cNvSpPr/>
          <p:nvPr/>
        </p:nvSpPr>
        <p:spPr>
          <a:xfrm>
            <a:off x="3582382" y="1985563"/>
            <a:ext cx="1884473" cy="195142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38737-3F46-0B4E-F88B-D1BCAAF08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8" y="4662593"/>
            <a:ext cx="1299123" cy="4112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A398DD-E776-443D-63BF-08D789D81BD6}"/>
              </a:ext>
            </a:extLst>
          </p:cNvPr>
          <p:cNvSpPr txBox="1"/>
          <p:nvPr/>
        </p:nvSpPr>
        <p:spPr>
          <a:xfrm>
            <a:off x="2195736" y="4829321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Pasut et al, 2023, under review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E880DF-EF2B-F45A-EE89-BCADCC5CC422}"/>
              </a:ext>
            </a:extLst>
          </p:cNvPr>
          <p:cNvGrpSpPr/>
          <p:nvPr/>
        </p:nvGrpSpPr>
        <p:grpSpPr>
          <a:xfrm>
            <a:off x="3888842" y="3516927"/>
            <a:ext cx="4947766" cy="1422013"/>
            <a:chOff x="0" y="0"/>
            <a:chExt cx="6007519" cy="19799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303D21-19C5-B550-EF9F-42F5F9FA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979930" cy="19799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C88EE2-DB9C-B364-B6BA-AB872C0E6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3794" y="0"/>
              <a:ext cx="1979930" cy="19799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71C5B2-B87D-B7DD-D9FF-86FC1FEB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7589" y="0"/>
              <a:ext cx="1979930" cy="1979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044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5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98A9-BFF5-1F2C-E2A8-80A36413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1827"/>
            <a:ext cx="8640960" cy="639365"/>
          </a:xfrm>
        </p:spPr>
        <p:txBody>
          <a:bodyPr/>
          <a:lstStyle/>
          <a:p>
            <a:r>
              <a:rPr lang="en-AU" dirty="0"/>
              <a:t>Soil component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11104-1FA3-A19D-E4F9-60272DA8E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3928" y="561135"/>
            <a:ext cx="4038600" cy="1220001"/>
          </a:xfrm>
        </p:spPr>
        <p:txBody>
          <a:bodyPr/>
          <a:lstStyle/>
          <a:p>
            <a:r>
              <a:rPr lang="en-AU" dirty="0"/>
              <a:t>166 Sites -&gt; data of three fractions (ROC, POC, HOC)- one point in time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775251-926B-00B4-4A10-DD05660B8143}"/>
              </a:ext>
            </a:extLst>
          </p:cNvPr>
          <p:cNvGrpSpPr/>
          <p:nvPr/>
        </p:nvGrpSpPr>
        <p:grpSpPr>
          <a:xfrm>
            <a:off x="17516" y="907431"/>
            <a:ext cx="3870410" cy="3176487"/>
            <a:chOff x="107504" y="1009830"/>
            <a:chExt cx="4038600" cy="3517599"/>
          </a:xfrm>
        </p:grpSpPr>
        <p:pic>
          <p:nvPicPr>
            <p:cNvPr id="6" name="Picture 5" descr="A map of australia with black dots&#10;&#10;Description automatically generated">
              <a:extLst>
                <a:ext uri="{FF2B5EF4-FFF2-40B4-BE49-F238E27FC236}">
                  <a16:creationId xmlns:a16="http://schemas.microsoft.com/office/drawing/2014/main" id="{11AF6DFA-B1C1-2188-F02D-1F583088D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7" r="10975"/>
            <a:stretch/>
          </p:blipFill>
          <p:spPr>
            <a:xfrm>
              <a:off x="107504" y="1009830"/>
              <a:ext cx="4038600" cy="35175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BF4F9F-8EE2-51E6-DFB6-12643ED5EAA3}"/>
                </a:ext>
              </a:extLst>
            </p:cNvPr>
            <p:cNvSpPr/>
            <p:nvPr/>
          </p:nvSpPr>
          <p:spPr>
            <a:xfrm>
              <a:off x="733909" y="3539314"/>
              <a:ext cx="249229" cy="243069"/>
            </a:xfrm>
            <a:prstGeom prst="rect">
              <a:avLst/>
            </a:prstGeom>
            <a:solidFill>
              <a:srgbClr val="A5D46A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EAA3518-A601-F85F-79AE-2C0AD4AAB9F3}"/>
                </a:ext>
              </a:extLst>
            </p:cNvPr>
            <p:cNvSpPr/>
            <p:nvPr/>
          </p:nvSpPr>
          <p:spPr>
            <a:xfrm>
              <a:off x="835663" y="3928197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744B14-2453-A8FB-821E-5C4345EA863E}"/>
                </a:ext>
              </a:extLst>
            </p:cNvPr>
            <p:cNvSpPr txBox="1"/>
            <p:nvPr/>
          </p:nvSpPr>
          <p:spPr>
            <a:xfrm>
              <a:off x="1037363" y="3487339"/>
              <a:ext cx="1797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+mj-lt"/>
                </a:rPr>
                <a:t>Rangelands area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83B6F6-F499-EF2F-55F4-A5594DC72837}"/>
                </a:ext>
              </a:extLst>
            </p:cNvPr>
            <p:cNvSpPr txBox="1"/>
            <p:nvPr/>
          </p:nvSpPr>
          <p:spPr>
            <a:xfrm>
              <a:off x="1037363" y="3795116"/>
              <a:ext cx="17342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latin typeface="+mj-lt"/>
                </a:rPr>
                <a:t>TERN sites</a:t>
              </a:r>
            </a:p>
          </p:txBody>
        </p:sp>
      </p:grpSp>
      <p:pic>
        <p:nvPicPr>
          <p:cNvPr id="3" name="Picture 2" descr="Chapter 4 | The RothC model | Technical Manual Global Soil Organic ...">
            <a:extLst>
              <a:ext uri="{FF2B5EF4-FFF2-40B4-BE49-F238E27FC236}">
                <a16:creationId xmlns:a16="http://schemas.microsoft.com/office/drawing/2014/main" id="{F5D91BDF-F4CB-F919-2BA8-59DD86DF5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/>
          <a:stretch/>
        </p:blipFill>
        <p:spPr bwMode="auto">
          <a:xfrm>
            <a:off x="4179032" y="1598446"/>
            <a:ext cx="3528392" cy="26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74794D88-CC78-5545-5EA8-9FA1BCBFF2DA}"/>
              </a:ext>
            </a:extLst>
          </p:cNvPr>
          <p:cNvSpPr txBox="1">
            <a:spLocks/>
          </p:cNvSpPr>
          <p:nvPr/>
        </p:nvSpPr>
        <p:spPr>
          <a:xfrm>
            <a:off x="1740960" y="4250454"/>
            <a:ext cx="3297376" cy="26553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AU" dirty="0" err="1"/>
              <a:t>RothC</a:t>
            </a:r>
            <a:r>
              <a:rPr lang="en-AU" dirty="0"/>
              <a:t> within </a:t>
            </a:r>
            <a:r>
              <a:rPr lang="en-AU" dirty="0" err="1"/>
              <a:t>FullCAM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00E22D-3C99-D77C-2A71-BC6D63DE1753}"/>
              </a:ext>
            </a:extLst>
          </p:cNvPr>
          <p:cNvSpPr txBox="1"/>
          <p:nvPr/>
        </p:nvSpPr>
        <p:spPr>
          <a:xfrm>
            <a:off x="17516" y="4692224"/>
            <a:ext cx="4699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Brendan, M. (2020). </a:t>
            </a:r>
            <a:r>
              <a:rPr lang="en-AU" sz="9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 vis-NIR spectral inference investigations of TERN Surveillance </a:t>
            </a:r>
            <a:r>
              <a:rPr lang="en-AU" sz="9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Ausplot</a:t>
            </a:r>
            <a:r>
              <a:rPr lang="en-AU" sz="9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soil specimens.</a:t>
            </a:r>
            <a:r>
              <a:rPr lang="en-AU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CSIRO. csiro:EP2022-1831. http://hdl.handle.net/102.100.100/443968?index=1</a:t>
            </a:r>
            <a:endParaRPr lang="en-AU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8E5F9-6776-CBF5-24CB-FEEAC1998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862" y="149845"/>
            <a:ext cx="1299123" cy="411290"/>
          </a:xfrm>
          <a:prstGeom prst="rect">
            <a:avLst/>
          </a:prstGeom>
        </p:spPr>
      </p:pic>
      <p:pic>
        <p:nvPicPr>
          <p:cNvPr id="14" name="Picture 13" descr="Graph of a graph showing the amount of hum in the water&#10;&#10;Description automatically generated">
            <a:extLst>
              <a:ext uri="{FF2B5EF4-FFF2-40B4-BE49-F238E27FC236}">
                <a16:creationId xmlns:a16="http://schemas.microsoft.com/office/drawing/2014/main" id="{D49BBE31-EE51-6EF9-BF1F-48F06976F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39" y="3865784"/>
            <a:ext cx="2969554" cy="120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3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0DE06729-C59C-4342-8BA8-E67B9ABBCF60}"/>
              </a:ext>
            </a:extLst>
          </p:cNvPr>
          <p:cNvSpPr txBox="1"/>
          <p:nvPr/>
        </p:nvSpPr>
        <p:spPr>
          <a:xfrm>
            <a:off x="274636" y="3843687"/>
            <a:ext cx="1685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Ground measurements of C fractions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D078D-7BB7-FB29-9567-63DD6B70A7D4}"/>
              </a:ext>
            </a:extLst>
          </p:cNvPr>
          <p:cNvSpPr txBox="1"/>
          <p:nvPr/>
        </p:nvSpPr>
        <p:spPr>
          <a:xfrm>
            <a:off x="31793" y="1033447"/>
            <a:ext cx="2448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Comprehensive </a:t>
            </a:r>
            <a:r>
              <a:rPr lang="en-AU" sz="1400" dirty="0" err="1"/>
              <a:t>Spatio</a:t>
            </a:r>
            <a:r>
              <a:rPr lang="en-AU" sz="1400" dirty="0"/>
              <a:t>-Temporal Database</a:t>
            </a:r>
          </a:p>
          <a:p>
            <a:pPr marL="285750" indent="-285750">
              <a:buFontTx/>
              <a:buChar char="-"/>
            </a:pPr>
            <a:r>
              <a:rPr lang="en-AU" sz="1400" dirty="0"/>
              <a:t>Hydroclimatic variables</a:t>
            </a:r>
          </a:p>
          <a:p>
            <a:pPr marL="285750" indent="-285750">
              <a:buFontTx/>
              <a:buChar char="-"/>
            </a:pPr>
            <a:r>
              <a:rPr lang="en-AU" sz="1400" dirty="0"/>
              <a:t>Soil properties</a:t>
            </a:r>
          </a:p>
          <a:p>
            <a:pPr marL="285750" indent="-285750">
              <a:buFontTx/>
              <a:buChar char="-"/>
            </a:pPr>
            <a:r>
              <a:rPr lang="en-AU" sz="1400" dirty="0"/>
              <a:t>Land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34DA1-37B5-DFCF-2865-4A5EB59D012E}"/>
              </a:ext>
            </a:extLst>
          </p:cNvPr>
          <p:cNvSpPr txBox="1"/>
          <p:nvPr/>
        </p:nvSpPr>
        <p:spPr>
          <a:xfrm>
            <a:off x="2007495" y="2464608"/>
            <a:ext cx="1008112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 err="1"/>
              <a:t>FullCAM</a:t>
            </a:r>
            <a:r>
              <a:rPr lang="en-AU" dirty="0"/>
              <a:t> model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CE7DB000-59BA-AA8C-AF57-1940B10702EC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1857283" y="1966213"/>
            <a:ext cx="654268" cy="49839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9D55BC83-6CAC-616F-36AC-BAFCDDA9C759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1865197" y="3110939"/>
            <a:ext cx="646354" cy="51145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00AE8D-26DC-4033-F422-13FEEA766E3E}"/>
              </a:ext>
            </a:extLst>
          </p:cNvPr>
          <p:cNvSpPr txBox="1"/>
          <p:nvPr/>
        </p:nvSpPr>
        <p:spPr>
          <a:xfrm>
            <a:off x="3015607" y="3014831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Outputs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A33E4-0C72-0D86-6E09-B29F50ECC8D4}"/>
              </a:ext>
            </a:extLst>
          </p:cNvPr>
          <p:cNvSpPr txBox="1"/>
          <p:nvPr/>
        </p:nvSpPr>
        <p:spPr>
          <a:xfrm>
            <a:off x="3519663" y="2694046"/>
            <a:ext cx="151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400" dirty="0"/>
              <a:t>C stocks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400" dirty="0"/>
              <a:t>C fractions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EB209D-5BCC-E358-01FD-19B5C685B279}"/>
              </a:ext>
            </a:extLst>
          </p:cNvPr>
          <p:cNvCxnSpPr>
            <a:cxnSpLocks/>
          </p:cNvCxnSpPr>
          <p:nvPr/>
        </p:nvCxnSpPr>
        <p:spPr>
          <a:xfrm>
            <a:off x="3015607" y="2913676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488CE8-CD9A-87C3-C2CE-19EE24203B38}"/>
              </a:ext>
            </a:extLst>
          </p:cNvPr>
          <p:cNvSpPr txBox="1"/>
          <p:nvPr/>
        </p:nvSpPr>
        <p:spPr>
          <a:xfrm>
            <a:off x="4263806" y="1215651"/>
            <a:ext cx="1690449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600" dirty="0"/>
              <a:t>Machine Learning-like algorithm </a:t>
            </a:r>
            <a:r>
              <a:rPr lang="en-AU" sz="1200" dirty="0"/>
              <a:t>(random forest, Bayesian </a:t>
            </a:r>
            <a:r>
              <a:rPr lang="en-AU" sz="1200" dirty="0" err="1"/>
              <a:t>spatio</a:t>
            </a:r>
            <a:r>
              <a:rPr lang="en-AU" sz="1200" dirty="0"/>
              <a:t>-temporal)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C6AA340D-6FEA-3B5D-3ECF-4E2E9CD4A3C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625339" y="2506207"/>
            <a:ext cx="539676" cy="358322"/>
          </a:xfrm>
          <a:prstGeom prst="bentConnector3">
            <a:avLst>
              <a:gd name="adj1" fmla="val -949"/>
            </a:avLst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FF649FB-C49C-40A3-F52F-4A5335FC8C12}"/>
              </a:ext>
            </a:extLst>
          </p:cNvPr>
          <p:cNvCxnSpPr/>
          <p:nvPr/>
        </p:nvCxnSpPr>
        <p:spPr>
          <a:xfrm>
            <a:off x="2046945" y="1723482"/>
            <a:ext cx="221686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F17522-97C2-5DBB-1D14-F3BFFBBF3560}"/>
              </a:ext>
            </a:extLst>
          </p:cNvPr>
          <p:cNvGrpSpPr/>
          <p:nvPr/>
        </p:nvGrpSpPr>
        <p:grpSpPr>
          <a:xfrm>
            <a:off x="6558297" y="1453476"/>
            <a:ext cx="1456840" cy="749553"/>
            <a:chOff x="6516216" y="1966213"/>
            <a:chExt cx="1456840" cy="749553"/>
          </a:xfrm>
        </p:grpSpPr>
        <p:sp>
          <p:nvSpPr>
            <p:cNvPr id="52" name="Flowchart: Decision 51">
              <a:extLst>
                <a:ext uri="{FF2B5EF4-FFF2-40B4-BE49-F238E27FC236}">
                  <a16:creationId xmlns:a16="http://schemas.microsoft.com/office/drawing/2014/main" id="{8804138E-75D7-7B97-D597-05D0FC08D0B2}"/>
                </a:ext>
              </a:extLst>
            </p:cNvPr>
            <p:cNvSpPr/>
            <p:nvPr/>
          </p:nvSpPr>
          <p:spPr>
            <a:xfrm>
              <a:off x="6516216" y="1966213"/>
              <a:ext cx="1296144" cy="749553"/>
            </a:xfrm>
            <a:prstGeom prst="flowChartDecisi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A36D61-6699-A3C0-53BB-1D3B4E490F60}"/>
                </a:ext>
              </a:extLst>
            </p:cNvPr>
            <p:cNvSpPr txBox="1"/>
            <p:nvPr/>
          </p:nvSpPr>
          <p:spPr>
            <a:xfrm>
              <a:off x="6819210" y="2027656"/>
              <a:ext cx="1153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/>
                <a:t>Meets criteria</a:t>
              </a:r>
            </a:p>
          </p:txBody>
        </p:sp>
      </p:grp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C09427AD-1050-AD81-919A-E47EDFBA8962}"/>
              </a:ext>
            </a:extLst>
          </p:cNvPr>
          <p:cNvCxnSpPr>
            <a:cxnSpLocks/>
            <a:endCxn id="52" idx="1"/>
          </p:cNvCxnSpPr>
          <p:nvPr/>
        </p:nvCxnSpPr>
        <p:spPr>
          <a:xfrm flipV="1">
            <a:off x="4716016" y="1828253"/>
            <a:ext cx="1842281" cy="1126953"/>
          </a:xfrm>
          <a:prstGeom prst="bentConnector3">
            <a:avLst>
              <a:gd name="adj1" fmla="val 87322"/>
            </a:avLst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AE0B8E9-760D-EEA4-78B5-3F110B07EEE8}"/>
              </a:ext>
            </a:extLst>
          </p:cNvPr>
          <p:cNvCxnSpPr>
            <a:cxnSpLocks/>
            <a:endCxn id="52" idx="1"/>
          </p:cNvCxnSpPr>
          <p:nvPr/>
        </p:nvCxnSpPr>
        <p:spPr>
          <a:xfrm>
            <a:off x="5964215" y="1828253"/>
            <a:ext cx="5940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3" name="Picture 62" descr="Map&#10;&#10;Description automatically generated">
            <a:extLst>
              <a:ext uri="{FF2B5EF4-FFF2-40B4-BE49-F238E27FC236}">
                <a16:creationId xmlns:a16="http://schemas.microsoft.com/office/drawing/2014/main" id="{E5808D97-BBF4-92B2-7612-8025C21DFB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r="9479"/>
          <a:stretch/>
        </p:blipFill>
        <p:spPr>
          <a:xfrm>
            <a:off x="4572579" y="3842247"/>
            <a:ext cx="1245176" cy="1114490"/>
          </a:xfrm>
          <a:prstGeom prst="rect">
            <a:avLst/>
          </a:prstGeom>
        </p:spPr>
      </p:pic>
      <p:pic>
        <p:nvPicPr>
          <p:cNvPr id="64" name="Picture 63" descr="Chart&#10;&#10;Description automatically generated">
            <a:extLst>
              <a:ext uri="{FF2B5EF4-FFF2-40B4-BE49-F238E27FC236}">
                <a16:creationId xmlns:a16="http://schemas.microsoft.com/office/drawing/2014/main" id="{AF61B751-B666-A4FC-2167-735E72A03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16" y="3813636"/>
            <a:ext cx="1332520" cy="90584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11C0206-BE21-069B-59C1-5F917A7D12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07" t="8000" r="9568" b="51952"/>
          <a:stretch/>
        </p:blipFill>
        <p:spPr>
          <a:xfrm>
            <a:off x="6051076" y="3746940"/>
            <a:ext cx="1468373" cy="1014061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87058DE-8380-65D7-CAF3-AA5241E07717}"/>
              </a:ext>
            </a:extLst>
          </p:cNvPr>
          <p:cNvCxnSpPr>
            <a:stCxn id="52" idx="2"/>
          </p:cNvCxnSpPr>
          <p:nvPr/>
        </p:nvCxnSpPr>
        <p:spPr>
          <a:xfrm>
            <a:off x="7206369" y="2203029"/>
            <a:ext cx="0" cy="1197346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99D21542-C1AD-70DA-57A7-30DD975FBD5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89575" y="2140040"/>
            <a:ext cx="28611" cy="3218009"/>
          </a:xfrm>
          <a:prstGeom prst="bentConnector3">
            <a:avLst>
              <a:gd name="adj1" fmla="val 1189535"/>
            </a:avLst>
          </a:prstGeom>
          <a:ln w="381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3FF1E73-96C5-6393-E3EA-FDF3F264DC27}"/>
              </a:ext>
            </a:extLst>
          </p:cNvPr>
          <p:cNvCxnSpPr>
            <a:cxnSpLocks/>
          </p:cNvCxnSpPr>
          <p:nvPr/>
        </p:nvCxnSpPr>
        <p:spPr>
          <a:xfrm>
            <a:off x="6752304" y="3440592"/>
            <a:ext cx="0" cy="2941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6AA73EF2-B2E9-6075-5707-09FDFD970BDD}"/>
              </a:ext>
            </a:extLst>
          </p:cNvPr>
          <p:cNvCxnSpPr>
            <a:stCxn id="52" idx="0"/>
            <a:endCxn id="26" idx="0"/>
          </p:cNvCxnSpPr>
          <p:nvPr/>
        </p:nvCxnSpPr>
        <p:spPr>
          <a:xfrm rot="16200000" flipV="1">
            <a:off x="6038788" y="285895"/>
            <a:ext cx="237825" cy="2097338"/>
          </a:xfrm>
          <a:prstGeom prst="bentConnector3">
            <a:avLst>
              <a:gd name="adj1" fmla="val 196121"/>
            </a:avLst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61983A5-3655-1736-0028-4F45E52C2303}"/>
              </a:ext>
            </a:extLst>
          </p:cNvPr>
          <p:cNvSpPr txBox="1"/>
          <p:nvPr/>
        </p:nvSpPr>
        <p:spPr>
          <a:xfrm>
            <a:off x="4071771" y="4910803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Spatial-temporal predictions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5B30F8B-6398-EFA4-3C38-253E22D9C9DF}"/>
              </a:ext>
            </a:extLst>
          </p:cNvPr>
          <p:cNvSpPr txBox="1"/>
          <p:nvPr/>
        </p:nvSpPr>
        <p:spPr>
          <a:xfrm>
            <a:off x="6095743" y="4827697"/>
            <a:ext cx="1467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Uncertainty analysis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45535DF-EFB9-7D88-FA9A-95D3D30C18FE}"/>
              </a:ext>
            </a:extLst>
          </p:cNvPr>
          <p:cNvSpPr txBox="1"/>
          <p:nvPr/>
        </p:nvSpPr>
        <p:spPr>
          <a:xfrm>
            <a:off x="7687434" y="4751372"/>
            <a:ext cx="1732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Identify and quantify the most important variables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757AD8E-408D-923C-1A6C-60C79D87FA8C}"/>
              </a:ext>
            </a:extLst>
          </p:cNvPr>
          <p:cNvSpPr txBox="1"/>
          <p:nvPr/>
        </p:nvSpPr>
        <p:spPr>
          <a:xfrm>
            <a:off x="2610152" y="1435855"/>
            <a:ext cx="1080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Covariances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3770A55-59B0-87D6-5C58-8CF442572C1D}"/>
              </a:ext>
            </a:extLst>
          </p:cNvPr>
          <p:cNvSpPr txBox="1"/>
          <p:nvPr/>
        </p:nvSpPr>
        <p:spPr>
          <a:xfrm>
            <a:off x="4676919" y="2974181"/>
            <a:ext cx="947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Randomized split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5A4B691-A557-8288-17C5-FF14E5FD60C4}"/>
              </a:ext>
            </a:extLst>
          </p:cNvPr>
          <p:cNvSpPr txBox="1"/>
          <p:nvPr/>
        </p:nvSpPr>
        <p:spPr>
          <a:xfrm>
            <a:off x="5016798" y="2583413"/>
            <a:ext cx="947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Train (75%)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0899B0A-8B0C-EDE5-8F86-B792C508192E}"/>
              </a:ext>
            </a:extLst>
          </p:cNvPr>
          <p:cNvSpPr txBox="1"/>
          <p:nvPr/>
        </p:nvSpPr>
        <p:spPr>
          <a:xfrm>
            <a:off x="6293556" y="2487329"/>
            <a:ext cx="842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Test (25%)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6624666-E74D-BB9C-8E57-1F212DB1429A}"/>
              </a:ext>
            </a:extLst>
          </p:cNvPr>
          <p:cNvSpPr txBox="1"/>
          <p:nvPr/>
        </p:nvSpPr>
        <p:spPr>
          <a:xfrm>
            <a:off x="7184597" y="1196064"/>
            <a:ext cx="378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No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B7FE650-A456-FF50-3FC9-238C9E3FF9C6}"/>
              </a:ext>
            </a:extLst>
          </p:cNvPr>
          <p:cNvSpPr txBox="1"/>
          <p:nvPr/>
        </p:nvSpPr>
        <p:spPr>
          <a:xfrm>
            <a:off x="7184597" y="2265045"/>
            <a:ext cx="48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Yes</a:t>
            </a: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174FB618-6930-3FCD-2BC5-C0D63BA7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1827"/>
            <a:ext cx="8640960" cy="639365"/>
          </a:xfrm>
        </p:spPr>
        <p:txBody>
          <a:bodyPr/>
          <a:lstStyle/>
          <a:p>
            <a:r>
              <a:rPr lang="en-AU" dirty="0"/>
              <a:t>Modelling pipeline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85E263-78D5-C290-BE77-CB0F026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77" y="2801702"/>
            <a:ext cx="1253646" cy="1092679"/>
          </a:xfrm>
          <a:prstGeom prst="rect">
            <a:avLst/>
          </a:prstGeom>
        </p:spPr>
      </p:pic>
      <p:pic>
        <p:nvPicPr>
          <p:cNvPr id="17" name="Picture 2" descr="Carbon Farming Webinar | Carbon Farming Foundation">
            <a:extLst>
              <a:ext uri="{FF2B5EF4-FFF2-40B4-BE49-F238E27FC236}">
                <a16:creationId xmlns:a16="http://schemas.microsoft.com/office/drawing/2014/main" id="{5462443B-C4A9-F7A4-7766-17311694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341" y="45606"/>
            <a:ext cx="1486165" cy="8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6794C-9F27-0DCF-0348-01161AD0D759}"/>
              </a:ext>
            </a:extLst>
          </p:cNvPr>
          <p:cNvSpPr txBox="1"/>
          <p:nvPr/>
        </p:nvSpPr>
        <p:spPr>
          <a:xfrm>
            <a:off x="2035817" y="3644659"/>
            <a:ext cx="107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Parameters’ optimisation</a:t>
            </a:r>
          </a:p>
        </p:txBody>
      </p:sp>
    </p:spTree>
    <p:extLst>
      <p:ext uri="{BB962C8B-B14F-4D97-AF65-F5344CB8AC3E}">
        <p14:creationId xmlns:p14="http://schemas.microsoft.com/office/powerpoint/2010/main" val="4162738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 showing a line&#10;&#10;Description automatically generated">
            <a:extLst>
              <a:ext uri="{FF2B5EF4-FFF2-40B4-BE49-F238E27FC236}">
                <a16:creationId xmlns:a16="http://schemas.microsoft.com/office/drawing/2014/main" id="{910A5E6C-CDC5-4EBB-9F23-C11129411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2931790"/>
            <a:ext cx="5040559" cy="1957676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123C10F-DA3E-77DD-4E47-05F604948F9B}"/>
              </a:ext>
            </a:extLst>
          </p:cNvPr>
          <p:cNvSpPr txBox="1">
            <a:spLocks/>
          </p:cNvSpPr>
          <p:nvPr/>
        </p:nvSpPr>
        <p:spPr>
          <a:xfrm>
            <a:off x="755576" y="123478"/>
            <a:ext cx="8424936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Spatial-Temporal distribution of C stock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815657-07C8-AD47-0C1B-66B53F923E34}"/>
              </a:ext>
            </a:extLst>
          </p:cNvPr>
          <p:cNvGrpSpPr/>
          <p:nvPr/>
        </p:nvGrpSpPr>
        <p:grpSpPr>
          <a:xfrm>
            <a:off x="1331641" y="649984"/>
            <a:ext cx="2736304" cy="2141185"/>
            <a:chOff x="1331641" y="649984"/>
            <a:chExt cx="2736304" cy="2141185"/>
          </a:xfrm>
        </p:grpSpPr>
        <p:pic>
          <p:nvPicPr>
            <p:cNvPr id="4" name="Picture 3" descr="A map of australia with a number of numbers and a graph&#10;&#10;Description automatically generated">
              <a:extLst>
                <a:ext uri="{FF2B5EF4-FFF2-40B4-BE49-F238E27FC236}">
                  <a16:creationId xmlns:a16="http://schemas.microsoft.com/office/drawing/2014/main" id="{B07A7E36-60E5-FFF3-7511-3682CE729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6" t="-2" r="13389" b="22400"/>
            <a:stretch/>
          </p:blipFill>
          <p:spPr>
            <a:xfrm>
              <a:off x="1331641" y="649984"/>
              <a:ext cx="2736304" cy="2141185"/>
            </a:xfrm>
            <a:prstGeom prst="rect">
              <a:avLst/>
            </a:prstGeom>
          </p:spPr>
        </p:pic>
        <p:pic>
          <p:nvPicPr>
            <p:cNvPr id="9" name="Picture 8" descr="A map of australia with a graph&#10;&#10;Description automatically generated">
              <a:extLst>
                <a:ext uri="{FF2B5EF4-FFF2-40B4-BE49-F238E27FC236}">
                  <a16:creationId xmlns:a16="http://schemas.microsoft.com/office/drawing/2014/main" id="{DAB4606A-4076-64A5-2ABF-8F8A13D2A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7" t="84899" r="5973"/>
            <a:stretch/>
          </p:blipFill>
          <p:spPr>
            <a:xfrm>
              <a:off x="1363678" y="2447705"/>
              <a:ext cx="1958699" cy="2480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26E58E-5D12-4E1D-641A-A661640FF96B}"/>
              </a:ext>
            </a:extLst>
          </p:cNvPr>
          <p:cNvGrpSpPr/>
          <p:nvPr/>
        </p:nvGrpSpPr>
        <p:grpSpPr>
          <a:xfrm>
            <a:off x="4283968" y="649984"/>
            <a:ext cx="2723309" cy="2141769"/>
            <a:chOff x="4644010" y="649984"/>
            <a:chExt cx="2723309" cy="2141769"/>
          </a:xfrm>
        </p:grpSpPr>
        <p:pic>
          <p:nvPicPr>
            <p:cNvPr id="5" name="Picture 4" descr="A map of australia with different colors&#10;&#10;Description automatically generated">
              <a:extLst>
                <a:ext uri="{FF2B5EF4-FFF2-40B4-BE49-F238E27FC236}">
                  <a16:creationId xmlns:a16="http://schemas.microsoft.com/office/drawing/2014/main" id="{E3E4ABB5-7DBD-26F2-FE97-0A527371B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8" r="13668" b="22936"/>
            <a:stretch/>
          </p:blipFill>
          <p:spPr>
            <a:xfrm>
              <a:off x="4644010" y="649984"/>
              <a:ext cx="2723309" cy="2141769"/>
            </a:xfrm>
            <a:prstGeom prst="rect">
              <a:avLst/>
            </a:prstGeom>
          </p:spPr>
        </p:pic>
        <p:pic>
          <p:nvPicPr>
            <p:cNvPr id="12" name="Picture 11" descr="A map of australia with different colors&#10;&#10;Description automatically generated">
              <a:extLst>
                <a:ext uri="{FF2B5EF4-FFF2-40B4-BE49-F238E27FC236}">
                  <a16:creationId xmlns:a16="http://schemas.microsoft.com/office/drawing/2014/main" id="{95438015-7BCE-41BB-7FD8-3CAA77C6B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84603" r="10977"/>
            <a:stretch/>
          </p:blipFill>
          <p:spPr>
            <a:xfrm>
              <a:off x="4716016" y="2396590"/>
              <a:ext cx="1872206" cy="29158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B6C647-E12B-E9FB-C6F5-3589EADFEF1A}"/>
              </a:ext>
            </a:extLst>
          </p:cNvPr>
          <p:cNvSpPr txBox="1"/>
          <p:nvPr/>
        </p:nvSpPr>
        <p:spPr>
          <a:xfrm>
            <a:off x="6984357" y="4866501"/>
            <a:ext cx="2389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Pasut et al., 2023, MODIM 2023 </a:t>
            </a:r>
          </a:p>
        </p:txBody>
      </p:sp>
    </p:spTree>
    <p:extLst>
      <p:ext uri="{BB962C8B-B14F-4D97-AF65-F5344CB8AC3E}">
        <p14:creationId xmlns:p14="http://schemas.microsoft.com/office/powerpoint/2010/main" val="473356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5AE4-7CEE-6267-ED64-53ED42C0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18" y="123478"/>
            <a:ext cx="8640960" cy="639365"/>
          </a:xfrm>
        </p:spPr>
        <p:txBody>
          <a:bodyPr>
            <a:normAutofit fontScale="90000"/>
          </a:bodyPr>
          <a:lstStyle/>
          <a:p>
            <a:r>
              <a:rPr lang="en-AU" dirty="0"/>
              <a:t>Soil Organic Carbon-Monitoring (SOC-M)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31BB4-52EE-A240-DA0C-810E4DB08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632518"/>
            <a:ext cx="3158847" cy="4351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B6412-E8C5-B516-3202-C0C55F239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700390"/>
            <a:ext cx="3017767" cy="4345874"/>
          </a:xfrm>
          <a:prstGeom prst="rect">
            <a:avLst/>
          </a:prstGeom>
        </p:spPr>
      </p:pic>
      <p:pic>
        <p:nvPicPr>
          <p:cNvPr id="3" name="Content Placeholder 4" descr="A map of australia with black dots&#10;&#10;Description automatically generated">
            <a:extLst>
              <a:ext uri="{FF2B5EF4-FFF2-40B4-BE49-F238E27FC236}">
                <a16:creationId xmlns:a16="http://schemas.microsoft.com/office/drawing/2014/main" id="{5CBCC5B5-C43E-5805-339D-906AC2F19B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1417" r="11228" b="-2"/>
          <a:stretch/>
        </p:blipFill>
        <p:spPr>
          <a:xfrm>
            <a:off x="108300" y="1635646"/>
            <a:ext cx="2480196" cy="2160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87FB2-B7D6-2CED-7179-1FDF48BE4CE2}"/>
              </a:ext>
            </a:extLst>
          </p:cNvPr>
          <p:cNvSpPr txBox="1"/>
          <p:nvPr/>
        </p:nvSpPr>
        <p:spPr>
          <a:xfrm>
            <a:off x="467544" y="380071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First sample: 3500 sites 2010</a:t>
            </a:r>
          </a:p>
        </p:txBody>
      </p:sp>
    </p:spTree>
    <p:extLst>
      <p:ext uri="{BB962C8B-B14F-4D97-AF65-F5344CB8AC3E}">
        <p14:creationId xmlns:p14="http://schemas.microsoft.com/office/powerpoint/2010/main" val="736511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rance Land Use map | Digital Maps. Netmaps UK Vector Eps &amp; Wall Maps">
            <a:extLst>
              <a:ext uri="{FF2B5EF4-FFF2-40B4-BE49-F238E27FC236}">
                <a16:creationId xmlns:a16="http://schemas.microsoft.com/office/drawing/2014/main" id="{2F3CB9D9-3980-6924-CF16-724FB5E81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19201" b="19200"/>
          <a:stretch/>
        </p:blipFill>
        <p:spPr bwMode="auto">
          <a:xfrm>
            <a:off x="301330" y="699542"/>
            <a:ext cx="2921502" cy="316835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44BCEC-B104-0A9E-9BAA-80B3FD8B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62" y="195486"/>
            <a:ext cx="4032448" cy="63936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2500" dirty="0"/>
              <a:t>CSIRO-</a:t>
            </a:r>
            <a:r>
              <a:rPr lang="en-AU" sz="2500" dirty="0" err="1"/>
              <a:t>INRAe</a:t>
            </a:r>
            <a:r>
              <a:rPr lang="en-AU" sz="2500" dirty="0"/>
              <a:t> Linkage project</a:t>
            </a:r>
          </a:p>
        </p:txBody>
      </p:sp>
      <p:pic>
        <p:nvPicPr>
          <p:cNvPr id="2056" name="Picture 8" descr="Description of 10 Pounds 1943">
            <a:extLst>
              <a:ext uri="{FF2B5EF4-FFF2-40B4-BE49-F238E27FC236}">
                <a16:creationId xmlns:a16="http://schemas.microsoft.com/office/drawing/2014/main" id="{FB0F55BE-C564-EC39-8884-E8919B432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3" b="89864" l="7000" r="67125">
                        <a14:foregroundMark x1="67125" y1="50682" x2="67125" y2="50682"/>
                        <a14:foregroundMark x1="40125" y1="8772" x2="40125" y2="8772"/>
                        <a14:foregroundMark x1="55125" y1="6043" x2="55125" y2="6043"/>
                        <a14:foregroundMark x1="58000" y1="87719" x2="58000" y2="87719"/>
                        <a14:foregroundMark x1="59750" y1="87914" x2="59750" y2="87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265"/>
          <a:stretch/>
        </p:blipFill>
        <p:spPr bwMode="auto">
          <a:xfrm>
            <a:off x="3222832" y="611371"/>
            <a:ext cx="3350336" cy="29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aph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BD71988-BFE3-D2C2-06BB-9ED7CFD656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80"/>
          <a:stretch/>
        </p:blipFill>
        <p:spPr>
          <a:xfrm>
            <a:off x="7160788" y="3528925"/>
            <a:ext cx="1999020" cy="1604089"/>
          </a:xfrm>
          <a:prstGeom prst="rect">
            <a:avLst/>
          </a:prstGeom>
        </p:spPr>
      </p:pic>
      <p:pic>
        <p:nvPicPr>
          <p:cNvPr id="8" name="Picture 7" descr="A graph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CD45C6B6-0A1B-5F93-9143-F00875431C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9"/>
          <a:stretch/>
        </p:blipFill>
        <p:spPr>
          <a:xfrm>
            <a:off x="5062147" y="3507854"/>
            <a:ext cx="2144316" cy="1645998"/>
          </a:xfrm>
          <a:prstGeom prst="rect">
            <a:avLst/>
          </a:prstGeom>
        </p:spPr>
      </p:pic>
      <p:pic>
        <p:nvPicPr>
          <p:cNvPr id="9" name="Picture 8" descr="A graph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B94A147B-E846-136C-5170-ABEB167094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8" t="40807" b="45193"/>
          <a:stretch/>
        </p:blipFill>
        <p:spPr>
          <a:xfrm>
            <a:off x="6078060" y="2999686"/>
            <a:ext cx="1315775" cy="424627"/>
          </a:xfrm>
          <a:prstGeom prst="rect">
            <a:avLst/>
          </a:prstGeom>
        </p:spPr>
      </p:pic>
      <p:pic>
        <p:nvPicPr>
          <p:cNvPr id="10" name="Picture 9" descr="A graph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CBE175A4-E2D4-F167-8701-3E1C533CD8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4" t="38316" b="42558"/>
          <a:stretch/>
        </p:blipFill>
        <p:spPr>
          <a:xfrm>
            <a:off x="7450150" y="2799548"/>
            <a:ext cx="1552166" cy="586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EF7492-8AF3-5D4D-557D-8C57E9CDCE64}"/>
              </a:ext>
            </a:extLst>
          </p:cNvPr>
          <p:cNvSpPr txBox="1"/>
          <p:nvPr/>
        </p:nvSpPr>
        <p:spPr>
          <a:xfrm>
            <a:off x="106944" y="399219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Running CERES-EGC/APSIM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AD62C-0AD5-E4D2-7F66-865A9BEAC23D}"/>
              </a:ext>
            </a:extLst>
          </p:cNvPr>
          <p:cNvSpPr txBox="1"/>
          <p:nvPr/>
        </p:nvSpPr>
        <p:spPr>
          <a:xfrm>
            <a:off x="6454839" y="112489"/>
            <a:ext cx="2515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dirty="0">
                <a:solidFill>
                  <a:srgbClr val="374151"/>
                </a:solidFill>
                <a:effectLst/>
                <a:latin typeface="Söhne"/>
              </a:rPr>
              <a:t>Compare different practices and climates to better understand how they affect changes in GHG emissions and GHG stock levels</a:t>
            </a:r>
            <a:endParaRPr lang="en-AU" dirty="0"/>
          </a:p>
        </p:txBody>
      </p:sp>
      <p:pic>
        <p:nvPicPr>
          <p:cNvPr id="4" name="Picture 3" descr="A blue bar graph with white text&#10;&#10;Description automatically generated">
            <a:extLst>
              <a:ext uri="{FF2B5EF4-FFF2-40B4-BE49-F238E27FC236}">
                <a16:creationId xmlns:a16="http://schemas.microsoft.com/office/drawing/2014/main" id="{869B8ED3-C183-29ED-0F6F-F4738A5F0F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8"/>
          <a:stretch/>
        </p:blipFill>
        <p:spPr>
          <a:xfrm>
            <a:off x="2738475" y="3507854"/>
            <a:ext cx="2304609" cy="1599972"/>
          </a:xfrm>
          <a:prstGeom prst="rect">
            <a:avLst/>
          </a:prstGeom>
        </p:spPr>
      </p:pic>
      <p:pic>
        <p:nvPicPr>
          <p:cNvPr id="5" name="Picture 4" descr="A blue bar graph with white text&#10;&#10;Description automatically generated">
            <a:extLst>
              <a:ext uri="{FF2B5EF4-FFF2-40B4-BE49-F238E27FC236}">
                <a16:creationId xmlns:a16="http://schemas.microsoft.com/office/drawing/2014/main" id="{4ECCA522-49BB-4F83-CC19-BC20CA5844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1" t="42330" b="47524"/>
          <a:stretch/>
        </p:blipFill>
        <p:spPr>
          <a:xfrm>
            <a:off x="3923928" y="3038108"/>
            <a:ext cx="890620" cy="34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5580D5D-EB69-453A-B565-85E3827C30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0"/>
            <a:ext cx="4563963" cy="51435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F3D01-5742-4D39-91FA-A6B4898DF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9582"/>
            <a:ext cx="3816424" cy="35283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AU" sz="2800" dirty="0"/>
              <a:t>I would like to acknowledge the Kaurna people as the Traditional Owners and Custodians of the land, and pay my respect to their Elders past and present.</a:t>
            </a:r>
          </a:p>
        </p:txBody>
      </p:sp>
    </p:spTree>
    <p:extLst>
      <p:ext uri="{BB962C8B-B14F-4D97-AF65-F5344CB8AC3E}">
        <p14:creationId xmlns:p14="http://schemas.microsoft.com/office/powerpoint/2010/main" val="3762615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D58C2A-5E9F-2F02-ABF2-903720BC1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2643758"/>
            <a:ext cx="2448272" cy="648072"/>
          </a:xfrm>
        </p:spPr>
        <p:txBody>
          <a:bodyPr/>
          <a:lstStyle/>
          <a:p>
            <a:r>
              <a:rPr lang="en-US" dirty="0"/>
              <a:t>Thank you</a:t>
            </a:r>
            <a:endParaRPr lang="en-US" b="1" dirty="0"/>
          </a:p>
        </p:txBody>
      </p:sp>
      <p:pic>
        <p:nvPicPr>
          <p:cNvPr id="4" name="Picture 2" descr="Australian Outback by seanieisere on DeviantArt">
            <a:extLst>
              <a:ext uri="{FF2B5EF4-FFF2-40B4-BE49-F238E27FC236}">
                <a16:creationId xmlns:a16="http://schemas.microsoft.com/office/drawing/2014/main" id="{D13456EA-15BF-D87A-C645-968453B7B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6" b="27749"/>
          <a:stretch/>
        </p:blipFill>
        <p:spPr bwMode="auto">
          <a:xfrm>
            <a:off x="-1" y="10"/>
            <a:ext cx="9162000" cy="25775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9E3D3-C40D-6171-90B2-9C4F573E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07854"/>
            <a:ext cx="4127350" cy="1585097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1104C1BB-606F-2DAE-D667-F635FE063AC6}"/>
              </a:ext>
            </a:extLst>
          </p:cNvPr>
          <p:cNvSpPr txBox="1">
            <a:spLocks/>
          </p:cNvSpPr>
          <p:nvPr/>
        </p:nvSpPr>
        <p:spPr>
          <a:xfrm>
            <a:off x="3275856" y="2606373"/>
            <a:ext cx="4038600" cy="63936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Acknowledgements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03CD0-BB48-98CE-C153-D4515EE819A6}"/>
              </a:ext>
            </a:extLst>
          </p:cNvPr>
          <p:cNvSpPr txBox="1"/>
          <p:nvPr/>
        </p:nvSpPr>
        <p:spPr>
          <a:xfrm>
            <a:off x="3542190" y="3186262"/>
            <a:ext cx="22981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Dr Senani Karunaratne</a:t>
            </a:r>
          </a:p>
          <a:p>
            <a:r>
              <a:rPr lang="en-AU" sz="1400" dirty="0"/>
              <a:t>Dr Mark Farrell </a:t>
            </a:r>
          </a:p>
          <a:p>
            <a:r>
              <a:rPr lang="en-AU" sz="1400" dirty="0"/>
              <a:t>Dr Brendan Malone</a:t>
            </a:r>
          </a:p>
          <a:p>
            <a:r>
              <a:rPr lang="en-AU" sz="1400" dirty="0"/>
              <a:t>Dr Dan Zwartz</a:t>
            </a:r>
          </a:p>
          <a:p>
            <a:r>
              <a:rPr lang="en-AU" sz="1400" dirty="0"/>
              <a:t>Dr Nick shepherd</a:t>
            </a:r>
          </a:p>
          <a:p>
            <a:r>
              <a:rPr lang="en-AU" sz="1400" dirty="0"/>
              <a:t>Dr Keryn Paul</a:t>
            </a:r>
          </a:p>
          <a:p>
            <a:r>
              <a:rPr lang="en-AU" sz="1400" dirty="0"/>
              <a:t>Dr Jacqui England</a:t>
            </a:r>
          </a:p>
          <a:p>
            <a:r>
              <a:rPr lang="en-AU" sz="1400" dirty="0"/>
              <a:t>Dr Dan Rouser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8FC7DE-1DCD-FA47-722D-FFE364C84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280" y="4453586"/>
            <a:ext cx="2019532" cy="639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4EF2AA-FD3C-F01D-3E66-9E7CE047077E}"/>
              </a:ext>
            </a:extLst>
          </p:cNvPr>
          <p:cNvSpPr txBox="1"/>
          <p:nvPr/>
        </p:nvSpPr>
        <p:spPr>
          <a:xfrm>
            <a:off x="5361323" y="336396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Team of Biogeochemistry</a:t>
            </a:r>
          </a:p>
          <a:p>
            <a:r>
              <a:rPr lang="en-AU" dirty="0"/>
              <a:t>Team of C accounting and functions</a:t>
            </a:r>
          </a:p>
        </p:txBody>
      </p:sp>
    </p:spTree>
    <p:extLst>
      <p:ext uri="{BB962C8B-B14F-4D97-AF65-F5344CB8AC3E}">
        <p14:creationId xmlns:p14="http://schemas.microsoft.com/office/powerpoint/2010/main" val="124454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4CCAF2-C860-199D-AA4F-9F2AEEE7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1827"/>
            <a:ext cx="8640960" cy="639365"/>
          </a:xfrm>
        </p:spPr>
        <p:txBody>
          <a:bodyPr/>
          <a:lstStyle/>
          <a:p>
            <a:r>
              <a:rPr lang="en-AU" dirty="0"/>
              <a:t>CSIRO</a:t>
            </a:r>
          </a:p>
        </p:txBody>
      </p:sp>
      <p:pic>
        <p:nvPicPr>
          <p:cNvPr id="1028" name="Picture 4" descr="Implementation of the Commonwealth Scientific and Industrial Research ...">
            <a:extLst>
              <a:ext uri="{FF2B5EF4-FFF2-40B4-BE49-F238E27FC236}">
                <a16:creationId xmlns:a16="http://schemas.microsoft.com/office/drawing/2014/main" id="{1118A822-EA0A-FCE1-82D6-6E19E7CE8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t="-600" r="14389" b="600"/>
          <a:stretch/>
        </p:blipFill>
        <p:spPr bwMode="auto">
          <a:xfrm>
            <a:off x="5316435" y="267494"/>
            <a:ext cx="3616789" cy="47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SIRO listed among World’s Top Innovators – Distributed Sensing Systems ...">
            <a:extLst>
              <a:ext uri="{FF2B5EF4-FFF2-40B4-BE49-F238E27FC236}">
                <a16:creationId xmlns:a16="http://schemas.microsoft.com/office/drawing/2014/main" id="{7222E024-B75C-9218-C1E7-589E4E94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111" y1="62333" x2="59111" y2="62333"/>
                        <a14:foregroundMark x1="73889" y1="63333" x2="73889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92546"/>
            <a:ext cx="1552526" cy="15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SIRO Wi-Fi invention to feature in upcoming exhibition at National ...">
            <a:extLst>
              <a:ext uri="{FF2B5EF4-FFF2-40B4-BE49-F238E27FC236}">
                <a16:creationId xmlns:a16="http://schemas.microsoft.com/office/drawing/2014/main" id="{C401D5EC-2CDE-2ECE-29E3-1A341DA7D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6" y="915565"/>
            <a:ext cx="4992557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6B1B8E4-9FF8-A65F-56D6-3FE35B481992}"/>
              </a:ext>
            </a:extLst>
          </p:cNvPr>
          <p:cNvSpPr/>
          <p:nvPr/>
        </p:nvSpPr>
        <p:spPr>
          <a:xfrm>
            <a:off x="3059832" y="1851670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4BB4E2-825E-752A-156F-D046E6D56521}"/>
              </a:ext>
            </a:extLst>
          </p:cNvPr>
          <p:cNvSpPr/>
          <p:nvPr/>
        </p:nvSpPr>
        <p:spPr>
          <a:xfrm>
            <a:off x="2987824" y="2726927"/>
            <a:ext cx="432048" cy="42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5CAB74-A85B-841C-6A48-7E2F5E86AEEE}"/>
              </a:ext>
            </a:extLst>
          </p:cNvPr>
          <p:cNvSpPr/>
          <p:nvPr/>
        </p:nvSpPr>
        <p:spPr>
          <a:xfrm>
            <a:off x="3386802" y="3254106"/>
            <a:ext cx="587870" cy="613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E2BF59-AAC3-E608-855A-36919F3ECA44}"/>
              </a:ext>
            </a:extLst>
          </p:cNvPr>
          <p:cNvSpPr/>
          <p:nvPr/>
        </p:nvSpPr>
        <p:spPr>
          <a:xfrm>
            <a:off x="755576" y="1450438"/>
            <a:ext cx="427620" cy="38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41C696-9593-C1FB-2233-BDDC046B5899}"/>
              </a:ext>
            </a:extLst>
          </p:cNvPr>
          <p:cNvSpPr/>
          <p:nvPr/>
        </p:nvSpPr>
        <p:spPr>
          <a:xfrm>
            <a:off x="543980" y="2189844"/>
            <a:ext cx="427620" cy="38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0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linders Ranges Outback ab Adelaide: Flinders Ranges">
            <a:extLst>
              <a:ext uri="{FF2B5EF4-FFF2-40B4-BE49-F238E27FC236}">
                <a16:creationId xmlns:a16="http://schemas.microsoft.com/office/drawing/2014/main" id="{395A9411-EB27-539A-E638-E913F84A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51000"/>
            <a:ext cx="5119688" cy="29781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SIRO Land and Water, Urrbrae, - CSIRO Science Image - CSIRO Science Image">
            <a:extLst>
              <a:ext uri="{FF2B5EF4-FFF2-40B4-BE49-F238E27FC236}">
                <a16:creationId xmlns:a16="http://schemas.microsoft.com/office/drawing/2014/main" id="{5CE55C67-2B87-94D1-1FB9-4F3189829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651000"/>
            <a:ext cx="1508125" cy="949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things to do between Adelaide and the Barossa Valley">
            <a:extLst>
              <a:ext uri="{FF2B5EF4-FFF2-40B4-BE49-F238E27FC236}">
                <a16:creationId xmlns:a16="http://schemas.microsoft.com/office/drawing/2014/main" id="{B3AEE1EF-8073-0EAD-D2C3-73CF1FCD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1651000"/>
            <a:ext cx="1855788" cy="949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delaide, Australia: guida ai luoghi da visitare - Lonely Planet">
            <a:extLst>
              <a:ext uri="{FF2B5EF4-FFF2-40B4-BE49-F238E27FC236}">
                <a16:creationId xmlns:a16="http://schemas.microsoft.com/office/drawing/2014/main" id="{BEDB45F8-2C7B-7A78-DCCE-6FEFE532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679700"/>
            <a:ext cx="3441700" cy="19494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7FE119-4713-DE29-AA9C-1CB56F1A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23478"/>
            <a:ext cx="8640960" cy="639365"/>
          </a:xfrm>
        </p:spPr>
        <p:txBody>
          <a:bodyPr anchor="t">
            <a:normAutofit/>
          </a:bodyPr>
          <a:lstStyle/>
          <a:p>
            <a:r>
              <a:rPr lang="en-AU" dirty="0"/>
              <a:t>Adelaide</a:t>
            </a:r>
          </a:p>
        </p:txBody>
      </p:sp>
      <p:pic>
        <p:nvPicPr>
          <p:cNvPr id="3" name="Picture 2" descr="Australia Map Adelaide">
            <a:extLst>
              <a:ext uri="{FF2B5EF4-FFF2-40B4-BE49-F238E27FC236}">
                <a16:creationId xmlns:a16="http://schemas.microsoft.com/office/drawing/2014/main" id="{3691CFFA-DBAD-1CDE-97E2-DE51F849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77" y="155471"/>
            <a:ext cx="1906358" cy="137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koala bear sleeping in a tree&#10;&#10;Description automatically generated">
            <a:extLst>
              <a:ext uri="{FF2B5EF4-FFF2-40B4-BE49-F238E27FC236}">
                <a16:creationId xmlns:a16="http://schemas.microsoft.com/office/drawing/2014/main" id="{81A1D68B-FA5E-E292-7BED-740BEC77D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03" y="200348"/>
            <a:ext cx="1291282" cy="129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9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BE19-0A21-4497-83B8-C0571B61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1470"/>
            <a:ext cx="8640960" cy="639365"/>
          </a:xfrm>
        </p:spPr>
        <p:txBody>
          <a:bodyPr/>
          <a:lstStyle/>
          <a:p>
            <a:r>
              <a:rPr lang="en-AU" dirty="0"/>
              <a:t>Overview of CSIRO’s soil carbon research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599B57-DBC5-438F-8DDB-18CCC60B8BE7}"/>
              </a:ext>
            </a:extLst>
          </p:cNvPr>
          <p:cNvSpPr/>
          <p:nvPr/>
        </p:nvSpPr>
        <p:spPr>
          <a:xfrm>
            <a:off x="3058101" y="1244186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Measurement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326484-12B1-4487-8486-8E22F3C5A24F}"/>
              </a:ext>
            </a:extLst>
          </p:cNvPr>
          <p:cNvSpPr/>
          <p:nvPr/>
        </p:nvSpPr>
        <p:spPr>
          <a:xfrm>
            <a:off x="5433298" y="1233118"/>
            <a:ext cx="122413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Modelling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BAFA13-3B3D-4E5F-A72C-64EA3085B1F5}"/>
              </a:ext>
            </a:extLst>
          </p:cNvPr>
          <p:cNvSpPr/>
          <p:nvPr/>
        </p:nvSpPr>
        <p:spPr>
          <a:xfrm>
            <a:off x="7380312" y="1234377"/>
            <a:ext cx="10801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Policies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6B6602-F611-4138-AB1E-17ED664844EB}"/>
              </a:ext>
            </a:extLst>
          </p:cNvPr>
          <p:cNvSpPr txBox="1"/>
          <p:nvPr/>
        </p:nvSpPr>
        <p:spPr>
          <a:xfrm>
            <a:off x="143508" y="771550"/>
            <a:ext cx="88569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dirty="0"/>
              <a:t>Work across</a:t>
            </a:r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Different stakeholders</a:t>
            </a:r>
          </a:p>
          <a:p>
            <a:pPr marL="1657350" lvl="3" indent="-285750">
              <a:buFontTx/>
              <a:buChar char="-"/>
            </a:pPr>
            <a:r>
              <a:rPr lang="en-AU" dirty="0"/>
              <a:t>Australia Government – ERF soil methodologies, National Greenhouse Gas modelling framework / </a:t>
            </a:r>
            <a:r>
              <a:rPr lang="en-AU" dirty="0" err="1"/>
              <a:t>FullCAM</a:t>
            </a:r>
            <a:r>
              <a:rPr lang="en-AU" dirty="0"/>
              <a:t> model development (with CSIRO L&amp;W) </a:t>
            </a:r>
          </a:p>
          <a:p>
            <a:pPr marL="1657350" lvl="3" indent="-285750">
              <a:buFontTx/>
              <a:buChar char="-"/>
            </a:pPr>
            <a:r>
              <a:rPr lang="en-AU" dirty="0"/>
              <a:t>Soil carbon aggregators </a:t>
            </a:r>
          </a:p>
          <a:p>
            <a:pPr marL="1657350" lvl="3" indent="-285750">
              <a:buFontTx/>
              <a:buChar char="-"/>
            </a:pPr>
            <a:r>
              <a:rPr lang="en-AU" dirty="0"/>
              <a:t>Developing nations through DFAT/ACIAR</a:t>
            </a:r>
          </a:p>
          <a:p>
            <a:pPr lvl="3"/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Different spatial and temporal supports</a:t>
            </a:r>
          </a:p>
          <a:p>
            <a:pPr marL="1657350" lvl="3" indent="-285750">
              <a:buFontTx/>
              <a:buChar char="-"/>
            </a:pPr>
            <a:r>
              <a:rPr lang="en-AU" dirty="0"/>
              <a:t>Paddock to Continental scales</a:t>
            </a:r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F2E17C-0049-4C48-B319-E3E541A43DB3}"/>
              </a:ext>
            </a:extLst>
          </p:cNvPr>
          <p:cNvSpPr/>
          <p:nvPr/>
        </p:nvSpPr>
        <p:spPr>
          <a:xfrm>
            <a:off x="869144" y="1244186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Mechanisms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96338-8FF3-85D9-A1E8-6CEA88944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3696950"/>
            <a:ext cx="2400164" cy="135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EE22E9-8CDA-334E-E79B-F08705FAE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008" y="3556536"/>
            <a:ext cx="864096" cy="15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7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vestock Raising And Wheat Farming Are Important Economic Activities For Which Region ...">
            <a:extLst>
              <a:ext uri="{FF2B5EF4-FFF2-40B4-BE49-F238E27FC236}">
                <a16:creationId xmlns:a16="http://schemas.microsoft.com/office/drawing/2014/main" id="{FFDA7305-143F-B5A8-A5DC-AA22448D2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"/>
          <a:stretch/>
        </p:blipFill>
        <p:spPr bwMode="auto">
          <a:xfrm>
            <a:off x="4760565" y="123478"/>
            <a:ext cx="4302405" cy="38793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2242D-5877-BC9C-2E6A-9FE9BF3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91827"/>
            <a:ext cx="6696744" cy="639365"/>
          </a:xfrm>
        </p:spPr>
        <p:txBody>
          <a:bodyPr anchor="t">
            <a:normAutofit/>
          </a:bodyPr>
          <a:lstStyle/>
          <a:p>
            <a:r>
              <a:rPr lang="en-AU" sz="3200" dirty="0"/>
              <a:t>Agriculture and pasture in Australia </a:t>
            </a:r>
          </a:p>
        </p:txBody>
      </p:sp>
      <p:pic>
        <p:nvPicPr>
          <p:cNvPr id="5" name="Picture 4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54359422-5D39-AFBF-63B7-E16411B66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0" y="1009960"/>
            <a:ext cx="4851010" cy="2857934"/>
          </a:xfrm>
          <a:prstGeom prst="rect">
            <a:avLst/>
          </a:prstGeom>
        </p:spPr>
      </p:pic>
      <p:pic>
        <p:nvPicPr>
          <p:cNvPr id="7" name="Picture 2" descr="Livestock Raising And Wheat Farming Are Important Economic Activities For Which Region ...">
            <a:extLst>
              <a:ext uri="{FF2B5EF4-FFF2-40B4-BE49-F238E27FC236}">
                <a16:creationId xmlns:a16="http://schemas.microsoft.com/office/drawing/2014/main" id="{EEAA94A4-0844-803E-6D65-A4890564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2" r="62310"/>
          <a:stretch/>
        </p:blipFill>
        <p:spPr bwMode="auto">
          <a:xfrm>
            <a:off x="7121774" y="3832520"/>
            <a:ext cx="1889911" cy="11971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55CBE4-F59D-E3C3-12DF-B14B710FB967}"/>
              </a:ext>
            </a:extLst>
          </p:cNvPr>
          <p:cNvSpPr/>
          <p:nvPr/>
        </p:nvSpPr>
        <p:spPr>
          <a:xfrm>
            <a:off x="4932040" y="2839615"/>
            <a:ext cx="1800200" cy="129614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40BD6-F866-F83B-754E-5FB16AD80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408" y="3073910"/>
            <a:ext cx="2753155" cy="18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0628C1-A807-8F8A-514A-DF8ED0A0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45791"/>
            <a:ext cx="8640960" cy="639365"/>
          </a:xfrm>
        </p:spPr>
        <p:txBody>
          <a:bodyPr/>
          <a:lstStyle/>
          <a:p>
            <a:r>
              <a:rPr lang="en-AU" dirty="0"/>
              <a:t>Climate issues</a:t>
            </a:r>
          </a:p>
        </p:txBody>
      </p:sp>
      <p:pic>
        <p:nvPicPr>
          <p:cNvPr id="2050" name="Picture 2" descr="Cyclone Debbie: More deaths as clean-up continues | RNZ News">
            <a:extLst>
              <a:ext uri="{FF2B5EF4-FFF2-40B4-BE49-F238E27FC236}">
                <a16:creationId xmlns:a16="http://schemas.microsoft.com/office/drawing/2014/main" id="{383BB79C-A5F0-6569-EED5-E2ADE736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250" y="162143"/>
            <a:ext cx="3650754" cy="24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QLD Floods">
            <a:extLst>
              <a:ext uri="{FF2B5EF4-FFF2-40B4-BE49-F238E27FC236}">
                <a16:creationId xmlns:a16="http://schemas.microsoft.com/office/drawing/2014/main" id="{333C7B01-15DA-8B57-A4C0-0EFBA4C92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27" y="2742139"/>
            <a:ext cx="2960964" cy="22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imate change boosted Australia bushfire risk by at least 30%">
            <a:extLst>
              <a:ext uri="{FF2B5EF4-FFF2-40B4-BE49-F238E27FC236}">
                <a16:creationId xmlns:a16="http://schemas.microsoft.com/office/drawing/2014/main" id="{C00A95CE-2510-1C9C-06E4-9E77C3EE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7" y="785156"/>
            <a:ext cx="3506738" cy="219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ush fire 2019">
            <a:extLst>
              <a:ext uri="{FF2B5EF4-FFF2-40B4-BE49-F238E27FC236}">
                <a16:creationId xmlns:a16="http://schemas.microsoft.com/office/drawing/2014/main" id="{15552398-EA7D-9B33-A953-061292ECF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72639"/>
            <a:ext cx="3564376" cy="20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58FA3B-D4AF-5DCB-DCEA-C21F45D8A250}"/>
              </a:ext>
            </a:extLst>
          </p:cNvPr>
          <p:cNvSpPr txBox="1"/>
          <p:nvPr/>
        </p:nvSpPr>
        <p:spPr>
          <a:xfrm>
            <a:off x="10344" y="29660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Summer 2019, QLD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CA525-B3B8-7857-6711-F24F5CD92431}"/>
              </a:ext>
            </a:extLst>
          </p:cNvPr>
          <p:cNvSpPr txBox="1"/>
          <p:nvPr/>
        </p:nvSpPr>
        <p:spPr>
          <a:xfrm>
            <a:off x="-14808" y="480356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Summer 2019, Sydney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1CCD4-1D28-69F8-7A96-95F9B85CA353}"/>
              </a:ext>
            </a:extLst>
          </p:cNvPr>
          <p:cNvSpPr txBox="1"/>
          <p:nvPr/>
        </p:nvSpPr>
        <p:spPr>
          <a:xfrm>
            <a:off x="6183165" y="22000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Byron Bay,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DA28D-0ED9-C9FC-BA9C-9C291025098D}"/>
              </a:ext>
            </a:extLst>
          </p:cNvPr>
          <p:cNvSpPr txBox="1"/>
          <p:nvPr/>
        </p:nvSpPr>
        <p:spPr>
          <a:xfrm>
            <a:off x="6300192" y="4699091"/>
            <a:ext cx="201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Summer 2021, QLD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37F832-BB30-C101-46E7-C072E0BD4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851477"/>
            <a:ext cx="4252066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3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C72F-9BCB-F601-D05B-D13B9D72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95486"/>
            <a:ext cx="8640960" cy="639365"/>
          </a:xfrm>
        </p:spPr>
        <p:txBody>
          <a:bodyPr anchor="t">
            <a:normAutofit/>
          </a:bodyPr>
          <a:lstStyle/>
          <a:p>
            <a:r>
              <a:rPr lang="en-AU" dirty="0"/>
              <a:t>Net zero by 2050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1D80DA-15BD-6456-1CD3-CAB6009E5C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059" y="815801"/>
            <a:ext cx="2448272" cy="2050428"/>
          </a:xfrm>
          <a:noFill/>
        </p:spPr>
      </p:pic>
      <p:pic>
        <p:nvPicPr>
          <p:cNvPr id="3" name="Picture 2" descr="Image result for carbon farming">
            <a:extLst>
              <a:ext uri="{FF2B5EF4-FFF2-40B4-BE49-F238E27FC236}">
                <a16:creationId xmlns:a16="http://schemas.microsoft.com/office/drawing/2014/main" id="{AB1927F2-3ECD-2FF7-ECCA-48D6DE5F7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37164"/>
            <a:ext cx="3744416" cy="241514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6" name="Picture 2" descr="Australia - Aboriginal Carbon Farming - Richard Wainwright Photography">
            <a:extLst>
              <a:ext uri="{FF2B5EF4-FFF2-40B4-BE49-F238E27FC236}">
                <a16:creationId xmlns:a16="http://schemas.microsoft.com/office/drawing/2014/main" id="{994434E1-7EF4-747F-416D-1CDE745F2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57" y="2666208"/>
            <a:ext cx="3661057" cy="244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82095-6B49-B8CD-BA3E-ABB5948773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88" r="41379"/>
          <a:stretch/>
        </p:blipFill>
        <p:spPr>
          <a:xfrm>
            <a:off x="2339752" y="3357830"/>
            <a:ext cx="2415562" cy="174908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D9FD4E-7A46-FE1A-149F-7CDAD9B0C4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43" t="24138" r="13244" b="31034"/>
          <a:stretch/>
        </p:blipFill>
        <p:spPr>
          <a:xfrm>
            <a:off x="1187624" y="3925818"/>
            <a:ext cx="1124460" cy="119760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4D84E-4758-4CBA-7433-8CE11C6EF7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730"/>
          <a:stretch/>
        </p:blipFill>
        <p:spPr>
          <a:xfrm>
            <a:off x="139565" y="2866229"/>
            <a:ext cx="4517326" cy="439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5960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vestock Raising And Wheat Farming Are Important Economic Activities For Which Region ...">
            <a:extLst>
              <a:ext uri="{FF2B5EF4-FFF2-40B4-BE49-F238E27FC236}">
                <a16:creationId xmlns:a16="http://schemas.microsoft.com/office/drawing/2014/main" id="{FFDA7305-143F-B5A8-A5DC-AA22448D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018" y="843558"/>
            <a:ext cx="4563963" cy="38793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7" name="Picture 2" descr="Livestock Raising And Wheat Farming Are Important Economic Activities For Which Region ...">
            <a:extLst>
              <a:ext uri="{FF2B5EF4-FFF2-40B4-BE49-F238E27FC236}">
                <a16:creationId xmlns:a16="http://schemas.microsoft.com/office/drawing/2014/main" id="{EEAA94A4-0844-803E-6D65-A4890564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2" r="62310"/>
          <a:stretch/>
        </p:blipFill>
        <p:spPr bwMode="auto">
          <a:xfrm>
            <a:off x="7164288" y="3751742"/>
            <a:ext cx="1889911" cy="11971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55CBE4-F59D-E3C3-12DF-B14B710FB967}"/>
              </a:ext>
            </a:extLst>
          </p:cNvPr>
          <p:cNvSpPr/>
          <p:nvPr/>
        </p:nvSpPr>
        <p:spPr>
          <a:xfrm>
            <a:off x="2123728" y="3651870"/>
            <a:ext cx="2016224" cy="129614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F89F6-F870-2731-B5A8-A7F7F1FDC9D5}"/>
              </a:ext>
            </a:extLst>
          </p:cNvPr>
          <p:cNvSpPr txBox="1"/>
          <p:nvPr/>
        </p:nvSpPr>
        <p:spPr>
          <a:xfrm>
            <a:off x="107261" y="190557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Research on rangelands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899228-FFEE-7CB4-7F71-6A3516A29027}"/>
              </a:ext>
            </a:extLst>
          </p:cNvPr>
          <p:cNvSpPr txBox="1"/>
          <p:nvPr/>
        </p:nvSpPr>
        <p:spPr>
          <a:xfrm>
            <a:off x="6372200" y="13069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Research on croplands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74980F00-1471-AC30-6E96-76D7AF29601A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 flipH="1" flipV="1">
            <a:off x="2915629" y="601256"/>
            <a:ext cx="125422" cy="3221879"/>
          </a:xfrm>
          <a:prstGeom prst="curvedConnector4">
            <a:avLst>
              <a:gd name="adj1" fmla="val -182265"/>
              <a:gd name="adj2" fmla="val 69556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27AEA86E-D1D7-5560-7AFA-A53A8BA4AEF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47617" y="1616827"/>
            <a:ext cx="1586527" cy="1147128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phic 3" descr="Dollar with solid fill">
            <a:extLst>
              <a:ext uri="{FF2B5EF4-FFF2-40B4-BE49-F238E27FC236}">
                <a16:creationId xmlns:a16="http://schemas.microsoft.com/office/drawing/2014/main" id="{9C31A183-39B7-4B20-6FB4-ED52E94B3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5630" y="4782219"/>
            <a:ext cx="288032" cy="288032"/>
          </a:xfrm>
          <a:prstGeom prst="rect">
            <a:avLst/>
          </a:prstGeom>
        </p:spPr>
      </p:pic>
      <p:pic>
        <p:nvPicPr>
          <p:cNvPr id="5" name="Graphic 4" descr="Philanthropy with solid fill">
            <a:extLst>
              <a:ext uri="{FF2B5EF4-FFF2-40B4-BE49-F238E27FC236}">
                <a16:creationId xmlns:a16="http://schemas.microsoft.com/office/drawing/2014/main" id="{E65F69A6-EFFB-36D6-648E-8CAF972B11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3662" y="4764449"/>
            <a:ext cx="368806" cy="36880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131CA6-62D6-2642-0F83-C6B0650957B1}"/>
              </a:ext>
            </a:extLst>
          </p:cNvPr>
          <p:cNvSpPr/>
          <p:nvPr/>
        </p:nvSpPr>
        <p:spPr>
          <a:xfrm>
            <a:off x="146921" y="4595269"/>
            <a:ext cx="3422165" cy="5620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Investment/profit/scheme</a:t>
            </a:r>
          </a:p>
          <a:p>
            <a:pPr algn="ctr"/>
            <a:r>
              <a:rPr lang="en-AU" dirty="0">
                <a:solidFill>
                  <a:schemeClr val="tx1"/>
                </a:solidFill>
              </a:rPr>
              <a:t>ERF-ACCUS</a:t>
            </a:r>
          </a:p>
        </p:txBody>
      </p:sp>
      <p:pic>
        <p:nvPicPr>
          <p:cNvPr id="11" name="Picture 4" descr="Manage grazing to protect precious grassland | talking grass">
            <a:extLst>
              <a:ext uri="{FF2B5EF4-FFF2-40B4-BE49-F238E27FC236}">
                <a16:creationId xmlns:a16="http://schemas.microsoft.com/office/drawing/2014/main" id="{742C5B76-769E-8932-027E-B70E4426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52" y="3910781"/>
            <a:ext cx="1163846" cy="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F41F24-9631-116D-4008-5C7BF70C422F}"/>
              </a:ext>
            </a:extLst>
          </p:cNvPr>
          <p:cNvSpPr txBox="1"/>
          <p:nvPr/>
        </p:nvSpPr>
        <p:spPr>
          <a:xfrm>
            <a:off x="137201" y="2949086"/>
            <a:ext cx="1728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Regeneration project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E83CE-D2E5-DD7B-6599-562FC6D5929E}"/>
              </a:ext>
            </a:extLst>
          </p:cNvPr>
          <p:cNvSpPr txBox="1"/>
          <p:nvPr/>
        </p:nvSpPr>
        <p:spPr>
          <a:xfrm>
            <a:off x="3769940" y="4732857"/>
            <a:ext cx="166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Cattle grazing</a:t>
            </a:r>
          </a:p>
        </p:txBody>
      </p:sp>
      <p:pic>
        <p:nvPicPr>
          <p:cNvPr id="16" name="Picture 4" descr="Savanna burning–A cleaner future | Indigenous.gov.au">
            <a:extLst>
              <a:ext uri="{FF2B5EF4-FFF2-40B4-BE49-F238E27FC236}">
                <a16:creationId xmlns:a16="http://schemas.microsoft.com/office/drawing/2014/main" id="{F1F425DC-0418-1B3E-CE2C-73A9AC30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6" y="682595"/>
            <a:ext cx="1413971" cy="9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SIRO Science Image - CSIRO Science Image">
            <a:extLst>
              <a:ext uri="{FF2B5EF4-FFF2-40B4-BE49-F238E27FC236}">
                <a16:creationId xmlns:a16="http://schemas.microsoft.com/office/drawing/2014/main" id="{A97AD449-236E-720C-7970-C2C15830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2225" b="-1"/>
          <a:stretch/>
        </p:blipFill>
        <p:spPr bwMode="auto">
          <a:xfrm>
            <a:off x="201786" y="3237339"/>
            <a:ext cx="1611635" cy="122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ISA Celebrates 25 Years of Sustaining Local Agriculture - BusinessWest">
            <a:extLst>
              <a:ext uri="{FF2B5EF4-FFF2-40B4-BE49-F238E27FC236}">
                <a16:creationId xmlns:a16="http://schemas.microsoft.com/office/drawing/2014/main" id="{C5CB8590-0AE7-31D7-E526-A8AE56EF4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439"/>
            <a:ext cx="1547664" cy="87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8D07D4-242A-F46E-4230-F88D5A6B4FCA}"/>
              </a:ext>
            </a:extLst>
          </p:cNvPr>
          <p:cNvSpPr txBox="1"/>
          <p:nvPr/>
        </p:nvSpPr>
        <p:spPr>
          <a:xfrm>
            <a:off x="6500487" y="952150"/>
            <a:ext cx="2745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Sustainable agriculture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114298-92FB-8CB0-91B1-0D1DDC6B755D}"/>
              </a:ext>
            </a:extLst>
          </p:cNvPr>
          <p:cNvSpPr txBox="1"/>
          <p:nvPr/>
        </p:nvSpPr>
        <p:spPr>
          <a:xfrm>
            <a:off x="1615757" y="79048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Savanna burning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955CFE-E3E2-4F08-5334-F2E1C2732CE2}"/>
              </a:ext>
            </a:extLst>
          </p:cNvPr>
          <p:cNvSpPr/>
          <p:nvPr/>
        </p:nvSpPr>
        <p:spPr>
          <a:xfrm>
            <a:off x="6975793" y="1870268"/>
            <a:ext cx="1932939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Type of emissions</a:t>
            </a:r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9C89BA94-EF8B-B842-22DD-8E36C70BBC75}"/>
              </a:ext>
            </a:extLst>
          </p:cNvPr>
          <p:cNvSpPr/>
          <p:nvPr/>
        </p:nvSpPr>
        <p:spPr>
          <a:xfrm>
            <a:off x="8483883" y="2261373"/>
            <a:ext cx="216024" cy="12113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5E11132-7D6D-74F7-6C79-51D22B070FEA}"/>
              </a:ext>
            </a:extLst>
          </p:cNvPr>
          <p:cNvSpPr/>
          <p:nvPr/>
        </p:nvSpPr>
        <p:spPr>
          <a:xfrm>
            <a:off x="8226921" y="2209007"/>
            <a:ext cx="232252" cy="22586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BF23B6-362E-4FFC-A999-8F4A906A966C}"/>
              </a:ext>
            </a:extLst>
          </p:cNvPr>
          <p:cNvSpPr/>
          <p:nvPr/>
        </p:nvSpPr>
        <p:spPr>
          <a:xfrm>
            <a:off x="6975793" y="2673743"/>
            <a:ext cx="1962298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Permanency &amp; Base line:</a:t>
            </a:r>
          </a:p>
        </p:txBody>
      </p:sp>
      <p:pic>
        <p:nvPicPr>
          <p:cNvPr id="25" name="Graphic 24" descr="Watch with solid fill">
            <a:extLst>
              <a:ext uri="{FF2B5EF4-FFF2-40B4-BE49-F238E27FC236}">
                <a16:creationId xmlns:a16="http://schemas.microsoft.com/office/drawing/2014/main" id="{C0C3F930-0A27-FFA0-D99C-DB9BD27FCD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1399" b="18428"/>
          <a:stretch/>
        </p:blipFill>
        <p:spPr>
          <a:xfrm>
            <a:off x="8459173" y="2925771"/>
            <a:ext cx="378195" cy="227568"/>
          </a:xfrm>
          <a:prstGeom prst="rect">
            <a:avLst/>
          </a:prstGeom>
        </p:spPr>
      </p:pic>
      <p:sp>
        <p:nvSpPr>
          <p:cNvPr id="29" name="Title 2">
            <a:extLst>
              <a:ext uri="{FF2B5EF4-FFF2-40B4-BE49-F238E27FC236}">
                <a16:creationId xmlns:a16="http://schemas.microsoft.com/office/drawing/2014/main" id="{6AF64A1D-57B1-9D5A-79B5-1010D6B16365}"/>
              </a:ext>
            </a:extLst>
          </p:cNvPr>
          <p:cNvSpPr txBox="1">
            <a:spLocks/>
          </p:cNvSpPr>
          <p:nvPr/>
        </p:nvSpPr>
        <p:spPr>
          <a:xfrm>
            <a:off x="823599" y="120456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C sequestration possibility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2001315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D8E90505-5F78-4B7F-B48D-2FB00D1BB04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4E4DF566-B70F-4928-80E7-694B9E9A2FBD}"/>
    </a:ext>
  </a:extLst>
</a:theme>
</file>

<file path=ppt/theme/theme3.xml><?xml version="1.0" encoding="utf-8"?>
<a:theme xmlns:a="http://schemas.openxmlformats.org/drawingml/2006/main" name="Data61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0398C969-54DD-46EF-89D3-EBAEE5270F10}"/>
    </a:ext>
  </a:extLst>
</a:theme>
</file>

<file path=ppt/theme/theme4.xml><?xml version="1.0" encoding="utf-8"?>
<a:theme xmlns:a="http://schemas.openxmlformats.org/drawingml/2006/main" name="Data61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83853432-11B4-49DC-8E1B-8FA6CFB2F4E0}"/>
    </a:ext>
  </a:extLst>
</a:theme>
</file>

<file path=ppt/theme/theme5.xml><?xml version="1.0" encoding="utf-8"?>
<a:theme xmlns:a="http://schemas.openxmlformats.org/drawingml/2006/main" name="MNF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02E87599-44C4-42C3-BED7-5FF59534C5EF}"/>
    </a:ext>
  </a:extLst>
</a:theme>
</file>

<file path=ppt/theme/theme6.xml><?xml version="1.0" encoding="utf-8"?>
<a:theme xmlns:a="http://schemas.openxmlformats.org/drawingml/2006/main" name="MNF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1D630F70-31C1-47EA-9A5C-0993FCC783EC}"/>
    </a:ext>
  </a:extLst>
</a:theme>
</file>

<file path=ppt/theme/theme7.xml><?xml version="1.0" encoding="utf-8"?>
<a:theme xmlns:a="http://schemas.openxmlformats.org/drawingml/2006/main" name="Wordmark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5D5CE2B9-9AB1-444B-84B0-F100492FB77D}"/>
    </a:ext>
  </a:extLst>
</a:theme>
</file>

<file path=ppt/theme/theme8.xml><?xml version="1.0" encoding="utf-8"?>
<a:theme xmlns:a="http://schemas.openxmlformats.org/drawingml/2006/main" name="Wordmark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28CA8483-C027-4DC1-BB4B-A94F6F059FF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16.9 Widescreen</Template>
  <TotalTime>1742</TotalTime>
  <Words>495</Words>
  <Application>Microsoft Office PowerPoint</Application>
  <PresentationFormat>On-screen Show (16:9)</PresentationFormat>
  <Paragraphs>114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Söhne</vt:lpstr>
      <vt:lpstr>Wingdings</vt:lpstr>
      <vt:lpstr>CSIRO vertical</vt:lpstr>
      <vt:lpstr>CSIRO horizontal</vt:lpstr>
      <vt:lpstr>Data61 vertical</vt:lpstr>
      <vt:lpstr>Data61 horizontal</vt:lpstr>
      <vt:lpstr>MNF vertical</vt:lpstr>
      <vt:lpstr>MNF horizontal</vt:lpstr>
      <vt:lpstr>Wordmark vertical</vt:lpstr>
      <vt:lpstr>Wordmark horizontal</vt:lpstr>
      <vt:lpstr>Resilience in a sunburned (or flooded) country: navigating agriculture and pasture challenges in Australia</vt:lpstr>
      <vt:lpstr>PowerPoint Presentation</vt:lpstr>
      <vt:lpstr>CSIRO</vt:lpstr>
      <vt:lpstr>Adelaide</vt:lpstr>
      <vt:lpstr>Overview of CSIRO’s soil carbon research </vt:lpstr>
      <vt:lpstr>Agriculture and pasture in Australia </vt:lpstr>
      <vt:lpstr>Climate issues</vt:lpstr>
      <vt:lpstr>Net zero by 2050</vt:lpstr>
      <vt:lpstr>PowerPoint Presentation</vt:lpstr>
      <vt:lpstr>Why Rangelands?!</vt:lpstr>
      <vt:lpstr>PowerPoint Presentation</vt:lpstr>
      <vt:lpstr>Cover to biomass component</vt:lpstr>
      <vt:lpstr>PowerPoint Presentation</vt:lpstr>
      <vt:lpstr>Cover to biomass component</vt:lpstr>
      <vt:lpstr>Soil component</vt:lpstr>
      <vt:lpstr>Modelling pipeline</vt:lpstr>
      <vt:lpstr>PowerPoint Presentation</vt:lpstr>
      <vt:lpstr>Soil Organic Carbon-Monitoring (SOC-M) project</vt:lpstr>
      <vt:lpstr>CSIRO-INRAe Linkage project</vt:lpstr>
      <vt:lpstr>Thank you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Pasut, Chiara (A&amp;F, Waite Campus)</dc:creator>
  <cp:lastModifiedBy>Pasut, Chiara (A&amp;F, Waite Campus)</cp:lastModifiedBy>
  <cp:revision>15</cp:revision>
  <cp:lastPrinted>2019-07-25T05:14:36Z</cp:lastPrinted>
  <dcterms:created xsi:type="dcterms:W3CDTF">2023-09-07T23:53:51Z</dcterms:created>
  <dcterms:modified xsi:type="dcterms:W3CDTF">2023-09-29T14:15:15Z</dcterms:modified>
</cp:coreProperties>
</file>